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4451" r:id="rId2"/>
  </p:sldMasterIdLst>
  <p:notesMasterIdLst>
    <p:notesMasterId r:id="rId43"/>
  </p:notesMasterIdLst>
  <p:handoutMasterIdLst>
    <p:handoutMasterId r:id="rId44"/>
  </p:handoutMasterIdLst>
  <p:sldIdLst>
    <p:sldId id="258" r:id="rId3"/>
    <p:sldId id="259" r:id="rId4"/>
    <p:sldId id="275" r:id="rId5"/>
    <p:sldId id="276" r:id="rId6"/>
    <p:sldId id="377" r:id="rId7"/>
    <p:sldId id="357" r:id="rId8"/>
    <p:sldId id="358" r:id="rId9"/>
    <p:sldId id="383" r:id="rId10"/>
    <p:sldId id="384" r:id="rId11"/>
    <p:sldId id="385" r:id="rId12"/>
    <p:sldId id="386" r:id="rId13"/>
    <p:sldId id="387" r:id="rId14"/>
    <p:sldId id="389" r:id="rId15"/>
    <p:sldId id="390" r:id="rId16"/>
    <p:sldId id="290" r:id="rId17"/>
    <p:sldId id="391" r:id="rId18"/>
    <p:sldId id="417" r:id="rId19"/>
    <p:sldId id="392" r:id="rId20"/>
    <p:sldId id="393" r:id="rId21"/>
    <p:sldId id="374" r:id="rId22"/>
    <p:sldId id="395" r:id="rId23"/>
    <p:sldId id="396" r:id="rId24"/>
    <p:sldId id="397" r:id="rId25"/>
    <p:sldId id="398" r:id="rId26"/>
    <p:sldId id="399" r:id="rId27"/>
    <p:sldId id="402" r:id="rId28"/>
    <p:sldId id="403" r:id="rId29"/>
    <p:sldId id="404" r:id="rId30"/>
    <p:sldId id="405" r:id="rId31"/>
    <p:sldId id="406" r:id="rId32"/>
    <p:sldId id="407" r:id="rId33"/>
    <p:sldId id="409" r:id="rId34"/>
    <p:sldId id="410" r:id="rId35"/>
    <p:sldId id="411" r:id="rId36"/>
    <p:sldId id="412" r:id="rId37"/>
    <p:sldId id="414" r:id="rId38"/>
    <p:sldId id="322" r:id="rId39"/>
    <p:sldId id="415" r:id="rId40"/>
    <p:sldId id="324" r:id="rId41"/>
    <p:sldId id="325" r:id="rId42"/>
  </p:sldIdLst>
  <p:sldSz cx="9144000" cy="6858000" type="screen4x3"/>
  <p:notesSz cx="7315200" cy="9601200"/>
  <p:defaultTextStyle>
    <a:defPPr>
      <a:defRPr lang="es-E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33CC"/>
    <a:srgbClr val="CCFFFF"/>
    <a:srgbClr val="9999FF"/>
    <a:srgbClr val="99CCFF"/>
    <a:srgbClr val="6699FF"/>
    <a:srgbClr val="FF99FF"/>
    <a:srgbClr val="DDDDDD"/>
    <a:srgbClr val="FF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824"/>
    </p:cViewPr>
  </p:sorterViewPr>
  <p:notesViewPr>
    <p:cSldViewPr>
      <p:cViewPr varScale="1">
        <p:scale>
          <a:sx n="56" d="100"/>
          <a:sy n="56" d="100"/>
        </p:scale>
        <p:origin x="-1860" y="-96"/>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70238" cy="481013"/>
          </a:xfrm>
          <a:prstGeom prst="rect">
            <a:avLst/>
          </a:prstGeom>
        </p:spPr>
        <p:txBody>
          <a:bodyPr vert="horz" lIns="94516" tIns="47257" rIns="94516" bIns="47257" rtlCol="0"/>
          <a:lstStyle>
            <a:lvl1pPr algn="l">
              <a:defRPr sz="1200" b="0"/>
            </a:lvl1pPr>
          </a:lstStyle>
          <a:p>
            <a:pPr>
              <a:defRPr/>
            </a:pPr>
            <a:endParaRPr lang="es-ES"/>
          </a:p>
        </p:txBody>
      </p:sp>
      <p:sp>
        <p:nvSpPr>
          <p:cNvPr id="3" name="2 Marcador de fecha"/>
          <p:cNvSpPr>
            <a:spLocks noGrp="1"/>
          </p:cNvSpPr>
          <p:nvPr>
            <p:ph type="dt" sz="quarter" idx="1"/>
          </p:nvPr>
        </p:nvSpPr>
        <p:spPr>
          <a:xfrm>
            <a:off x="4143375" y="0"/>
            <a:ext cx="3170238" cy="481013"/>
          </a:xfrm>
          <a:prstGeom prst="rect">
            <a:avLst/>
          </a:prstGeom>
        </p:spPr>
        <p:txBody>
          <a:bodyPr vert="horz" lIns="94516" tIns="47257" rIns="94516" bIns="47257" rtlCol="0"/>
          <a:lstStyle>
            <a:lvl1pPr algn="r">
              <a:defRPr sz="1200" b="0"/>
            </a:lvl1pPr>
          </a:lstStyle>
          <a:p>
            <a:pPr>
              <a:defRPr/>
            </a:pPr>
            <a:endParaRPr lang="es-ES"/>
          </a:p>
        </p:txBody>
      </p:sp>
      <p:sp>
        <p:nvSpPr>
          <p:cNvPr id="4" name="3 Marcador de pie de página"/>
          <p:cNvSpPr>
            <a:spLocks noGrp="1"/>
          </p:cNvSpPr>
          <p:nvPr>
            <p:ph type="ftr" sz="quarter" idx="2"/>
          </p:nvPr>
        </p:nvSpPr>
        <p:spPr>
          <a:xfrm>
            <a:off x="0" y="9118600"/>
            <a:ext cx="3170238" cy="481013"/>
          </a:xfrm>
          <a:prstGeom prst="rect">
            <a:avLst/>
          </a:prstGeom>
        </p:spPr>
        <p:txBody>
          <a:bodyPr vert="horz" lIns="94516" tIns="47257" rIns="94516" bIns="47257" rtlCol="0" anchor="b"/>
          <a:lstStyle>
            <a:lvl1pPr algn="l">
              <a:defRPr sz="1200" b="0"/>
            </a:lvl1pPr>
          </a:lstStyle>
          <a:p>
            <a:pPr>
              <a:defRPr/>
            </a:pPr>
            <a:endParaRPr lang="es-ES"/>
          </a:p>
        </p:txBody>
      </p:sp>
      <p:sp>
        <p:nvSpPr>
          <p:cNvPr id="5" name="4 Marcador de número de diapositiva"/>
          <p:cNvSpPr>
            <a:spLocks noGrp="1"/>
          </p:cNvSpPr>
          <p:nvPr>
            <p:ph type="sldNum" sz="quarter" idx="3"/>
          </p:nvPr>
        </p:nvSpPr>
        <p:spPr>
          <a:xfrm>
            <a:off x="4143375" y="9118600"/>
            <a:ext cx="3170238" cy="481013"/>
          </a:xfrm>
          <a:prstGeom prst="rect">
            <a:avLst/>
          </a:prstGeom>
        </p:spPr>
        <p:txBody>
          <a:bodyPr vert="horz" lIns="94516" tIns="47257" rIns="94516" bIns="47257" rtlCol="0" anchor="b"/>
          <a:lstStyle>
            <a:lvl1pPr algn="r">
              <a:defRPr sz="1200" b="0"/>
            </a:lvl1pPr>
          </a:lstStyle>
          <a:p>
            <a:pPr>
              <a:defRPr/>
            </a:pPr>
            <a:fld id="{7FBD0313-D1C6-4ACA-8D5F-DDBA9C55122B}" type="slidenum">
              <a:rPr lang="es-ES"/>
              <a:pPr>
                <a:defRPr/>
              </a:pPr>
              <a:t>‹Nº›</a:t>
            </a:fld>
            <a:endParaRPr lang="es-ES"/>
          </a:p>
        </p:txBody>
      </p:sp>
    </p:spTree>
    <p:extLst>
      <p:ext uri="{BB962C8B-B14F-4D97-AF65-F5344CB8AC3E}">
        <p14:creationId xmlns:p14="http://schemas.microsoft.com/office/powerpoint/2010/main" val="195910136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70238" cy="481013"/>
          </a:xfrm>
          <a:prstGeom prst="rect">
            <a:avLst/>
          </a:prstGeom>
        </p:spPr>
        <p:txBody>
          <a:bodyPr vert="horz" lIns="94516" tIns="47257" rIns="94516" bIns="47257" rtlCol="0"/>
          <a:lstStyle>
            <a:lvl1pPr algn="l">
              <a:defRPr sz="1200" b="0"/>
            </a:lvl1pPr>
          </a:lstStyle>
          <a:p>
            <a:pPr>
              <a:defRPr/>
            </a:pPr>
            <a:endParaRPr lang="es-ES"/>
          </a:p>
        </p:txBody>
      </p:sp>
      <p:sp>
        <p:nvSpPr>
          <p:cNvPr id="3" name="2 Marcador de fecha"/>
          <p:cNvSpPr>
            <a:spLocks noGrp="1"/>
          </p:cNvSpPr>
          <p:nvPr>
            <p:ph type="dt" idx="1"/>
          </p:nvPr>
        </p:nvSpPr>
        <p:spPr>
          <a:xfrm>
            <a:off x="4143375" y="0"/>
            <a:ext cx="3170238" cy="481013"/>
          </a:xfrm>
          <a:prstGeom prst="rect">
            <a:avLst/>
          </a:prstGeom>
        </p:spPr>
        <p:txBody>
          <a:bodyPr vert="horz" lIns="94516" tIns="47257" rIns="94516" bIns="47257" rtlCol="0"/>
          <a:lstStyle>
            <a:lvl1pPr algn="r">
              <a:defRPr sz="1200" b="0"/>
            </a:lvl1pPr>
          </a:lstStyle>
          <a:p>
            <a:pPr>
              <a:defRPr/>
            </a:pPr>
            <a:endParaRPr lang="es-ES"/>
          </a:p>
        </p:txBody>
      </p:sp>
      <p:sp>
        <p:nvSpPr>
          <p:cNvPr id="4" name="3 Marcador de imagen de diapositiva"/>
          <p:cNvSpPr>
            <a:spLocks noGrp="1" noRot="1" noChangeAspect="1"/>
          </p:cNvSpPr>
          <p:nvPr>
            <p:ph type="sldImg" idx="2"/>
          </p:nvPr>
        </p:nvSpPr>
        <p:spPr>
          <a:xfrm>
            <a:off x="1258888" y="720725"/>
            <a:ext cx="4799012" cy="3598863"/>
          </a:xfrm>
          <a:prstGeom prst="rect">
            <a:avLst/>
          </a:prstGeom>
          <a:noFill/>
          <a:ln w="12700">
            <a:solidFill>
              <a:prstClr val="black"/>
            </a:solidFill>
          </a:ln>
        </p:spPr>
        <p:txBody>
          <a:bodyPr vert="horz" lIns="94516" tIns="47257" rIns="94516" bIns="47257" rtlCol="0" anchor="ctr"/>
          <a:lstStyle/>
          <a:p>
            <a:pPr lvl="0"/>
            <a:endParaRPr lang="es-ES" noProof="0"/>
          </a:p>
        </p:txBody>
      </p:sp>
      <p:sp>
        <p:nvSpPr>
          <p:cNvPr id="5" name="4 Marcador de notas"/>
          <p:cNvSpPr>
            <a:spLocks noGrp="1"/>
          </p:cNvSpPr>
          <p:nvPr>
            <p:ph type="body" sz="quarter" idx="3"/>
          </p:nvPr>
        </p:nvSpPr>
        <p:spPr>
          <a:xfrm>
            <a:off x="733425" y="4560888"/>
            <a:ext cx="5849938" cy="4319587"/>
          </a:xfrm>
          <a:prstGeom prst="rect">
            <a:avLst/>
          </a:prstGeom>
        </p:spPr>
        <p:txBody>
          <a:bodyPr vert="horz" wrap="square" lIns="94516" tIns="47257" rIns="94516" bIns="47257" numCol="1" anchor="t" anchorCtr="0" compatLnSpc="1">
            <a:prstTxWarp prst="textNoShape">
              <a:avLst/>
            </a:prstTxWarp>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9118600"/>
            <a:ext cx="3170238" cy="481013"/>
          </a:xfrm>
          <a:prstGeom prst="rect">
            <a:avLst/>
          </a:prstGeom>
        </p:spPr>
        <p:txBody>
          <a:bodyPr vert="horz" lIns="94516" tIns="47257" rIns="94516" bIns="47257" rtlCol="0" anchor="b"/>
          <a:lstStyle>
            <a:lvl1pPr algn="l">
              <a:defRPr sz="1200" b="0"/>
            </a:lvl1pPr>
          </a:lstStyle>
          <a:p>
            <a:pPr>
              <a:defRPr/>
            </a:pPr>
            <a:endParaRPr lang="es-ES"/>
          </a:p>
        </p:txBody>
      </p:sp>
      <p:sp>
        <p:nvSpPr>
          <p:cNvPr id="7" name="6 Marcador de número de diapositiva"/>
          <p:cNvSpPr>
            <a:spLocks noGrp="1"/>
          </p:cNvSpPr>
          <p:nvPr>
            <p:ph type="sldNum" sz="quarter" idx="5"/>
          </p:nvPr>
        </p:nvSpPr>
        <p:spPr>
          <a:xfrm>
            <a:off x="4143375" y="9118600"/>
            <a:ext cx="3170238" cy="481013"/>
          </a:xfrm>
          <a:prstGeom prst="rect">
            <a:avLst/>
          </a:prstGeom>
        </p:spPr>
        <p:txBody>
          <a:bodyPr vert="horz" lIns="94516" tIns="47257" rIns="94516" bIns="47257" rtlCol="0" anchor="b"/>
          <a:lstStyle>
            <a:lvl1pPr algn="r">
              <a:defRPr sz="1200" b="0"/>
            </a:lvl1pPr>
          </a:lstStyle>
          <a:p>
            <a:pPr>
              <a:defRPr/>
            </a:pPr>
            <a:fld id="{4D1E9C4B-B20D-4390-9E06-DA46B6FEB306}" type="slidenum">
              <a:rPr lang="es-ES"/>
              <a:pPr>
                <a:defRPr/>
              </a:pPr>
              <a:t>‹Nº›</a:t>
            </a:fld>
            <a:endParaRPr lang="es-ES"/>
          </a:p>
        </p:txBody>
      </p:sp>
    </p:spTree>
    <p:extLst>
      <p:ext uri="{BB962C8B-B14F-4D97-AF65-F5344CB8AC3E}">
        <p14:creationId xmlns:p14="http://schemas.microsoft.com/office/powerpoint/2010/main" val="2087299369"/>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UY" altLang="es-ES"/>
          </a:p>
        </p:txBody>
      </p:sp>
      <p:sp>
        <p:nvSpPr>
          <p:cNvPr id="573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F24B74B4-35A3-4B93-B1F2-706E7F875C4D}" type="slidenum">
              <a:rPr lang="es-ES" altLang="es-ES" b="0" smtClean="0"/>
              <a:pPr eaLnBrk="1" hangingPunct="1"/>
              <a:t>1</a:t>
            </a:fld>
            <a:endParaRPr lang="es-ES" altLang="es-ES" b="0"/>
          </a:p>
        </p:txBody>
      </p:sp>
      <p:sp>
        <p:nvSpPr>
          <p:cNvPr id="57349" name="1 Marcador de fecha"/>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s-ES" altLang="es-ES"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1262063" y="720725"/>
            <a:ext cx="4797425"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xfrm>
            <a:off x="735013" y="4560888"/>
            <a:ext cx="5845175" cy="4776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sz="1000"/>
          </a:p>
        </p:txBody>
      </p:sp>
      <p:sp>
        <p:nvSpPr>
          <p:cNvPr id="58372" name="1 Marcador de fecha"/>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s-ES" altLang="es-ES" b="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4.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carátula">
    <p:spTree>
      <p:nvGrpSpPr>
        <p:cNvPr id="1" name=""/>
        <p:cNvGrpSpPr/>
        <p:nvPr/>
      </p:nvGrpSpPr>
      <p:grpSpPr>
        <a:xfrm>
          <a:off x="0" y="0"/>
          <a:ext cx="0" cy="0"/>
          <a:chOff x="0" y="0"/>
          <a:chExt cx="0" cy="0"/>
        </a:xfrm>
      </p:grpSpPr>
      <p:sp>
        <p:nvSpPr>
          <p:cNvPr id="4" name="3 Triángulo rectángulo"/>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grpSp>
        <p:nvGrpSpPr>
          <p:cNvPr id="5" name="15 Grupo"/>
          <p:cNvGrpSpPr>
            <a:grpSpLocks/>
          </p:cNvGrpSpPr>
          <p:nvPr userDrawn="1"/>
        </p:nvGrpSpPr>
        <p:grpSpPr bwMode="auto">
          <a:xfrm>
            <a:off x="-3175" y="4953000"/>
            <a:ext cx="9147175" cy="1911350"/>
            <a:chOff x="-3765" y="4832896"/>
            <a:chExt cx="9147765" cy="2032192"/>
          </a:xfrm>
        </p:grpSpPr>
        <p:sp>
          <p:nvSpPr>
            <p:cNvPr id="6" name="5 Forma libre"/>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7" name="17 Forma libre"/>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8" name="7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10" name="9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11" name="Imagen 2" descr="Universidad de la República"/>
          <p:cNvPicPr>
            <a:picLocks noChangeAspect="1" noChangeArrowheads="1"/>
          </p:cNvPicPr>
          <p:nvPr userDrawn="1"/>
        </p:nvPicPr>
        <p:blipFill>
          <a:blip r:embed="rId3"/>
          <a:srcRect/>
          <a:stretch>
            <a:fillRect/>
          </a:stretch>
        </p:blipFill>
        <p:spPr bwMode="auto">
          <a:xfrm>
            <a:off x="214313" y="214313"/>
            <a:ext cx="1000125" cy="1500187"/>
          </a:xfrm>
          <a:prstGeom prst="rect">
            <a:avLst/>
          </a:prstGeom>
          <a:ln>
            <a:noFill/>
          </a:ln>
          <a:effectLst>
            <a:outerShdw blurRad="292100" dist="139700" dir="2700000" algn="tl" rotWithShape="0">
              <a:srgbClr val="333333">
                <a:alpha val="65000"/>
              </a:srgbClr>
            </a:outerShdw>
          </a:effectLst>
        </p:spPr>
      </p:pic>
      <p:pic>
        <p:nvPicPr>
          <p:cNvPr id="12" name="Picture 1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01013" y="188913"/>
            <a:ext cx="9556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p:cNvSpPr>
          <p:nvPr>
            <p:ph type="ctrTitle"/>
          </p:nvPr>
        </p:nvSpPr>
        <p:spPr>
          <a:xfrm>
            <a:off x="685800" y="2071678"/>
            <a:ext cx="7772400" cy="1510684"/>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s-ES" dirty="0"/>
              <a:t>Haga clic para modificar el estilo de título del patrón</a:t>
            </a:r>
            <a:endParaRPr lang="en-US" dirty="0"/>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dirty="0"/>
              <a:t>Haga clic para modificar el estilo de subtítulo del patrón</a:t>
            </a:r>
            <a:endParaRPr lang="en-US" dirty="0"/>
          </a:p>
        </p:txBody>
      </p:sp>
    </p:spTree>
    <p:extLst>
      <p:ext uri="{BB962C8B-B14F-4D97-AF65-F5344CB8AC3E}">
        <p14:creationId xmlns:p14="http://schemas.microsoft.com/office/powerpoint/2010/main" val="153404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17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UY"/>
          </a:p>
        </p:txBody>
      </p:sp>
    </p:spTree>
    <p:extLst>
      <p:ext uri="{BB962C8B-B14F-4D97-AF65-F5344CB8AC3E}">
        <p14:creationId xmlns:p14="http://schemas.microsoft.com/office/powerpoint/2010/main" val="3516594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500063" y="285750"/>
            <a:ext cx="8229600" cy="1143000"/>
          </a:xfrm>
        </p:spPr>
        <p:txBody>
          <a:bodyPr/>
          <a:lstStyle/>
          <a:p>
            <a:r>
              <a:rPr lang="es-ES"/>
              <a:t>Haga clic para modificar el estilo de título del patrón</a:t>
            </a:r>
            <a:endParaRPr lang="es-UY"/>
          </a:p>
        </p:txBody>
      </p:sp>
      <p:sp>
        <p:nvSpPr>
          <p:cNvPr id="3" name="2 Marcador de tabla"/>
          <p:cNvSpPr>
            <a:spLocks noGrp="1"/>
          </p:cNvSpPr>
          <p:nvPr>
            <p:ph type="tbl" idx="1"/>
          </p:nvPr>
        </p:nvSpPr>
        <p:spPr>
          <a:xfrm>
            <a:off x="500063" y="1500188"/>
            <a:ext cx="8229600" cy="4525962"/>
          </a:xfrm>
        </p:spPr>
        <p:txBody>
          <a:bodyPr/>
          <a:lstStyle/>
          <a:p>
            <a:pPr lvl="0"/>
            <a:endParaRPr lang="es-UY" noProof="0"/>
          </a:p>
        </p:txBody>
      </p:sp>
    </p:spTree>
    <p:extLst>
      <p:ext uri="{BB962C8B-B14F-4D97-AF65-F5344CB8AC3E}">
        <p14:creationId xmlns:p14="http://schemas.microsoft.com/office/powerpoint/2010/main" val="150992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63" y="285750"/>
            <a:ext cx="8229600" cy="1143000"/>
          </a:xfrm>
        </p:spPr>
        <p:txBody>
          <a:bodyPr/>
          <a:lstStyle/>
          <a:p>
            <a:r>
              <a:rPr lang="es-ES"/>
              <a:t>Haga clic para modificar el estilo de título del patrón</a:t>
            </a:r>
            <a:endParaRPr lang="es-UY"/>
          </a:p>
        </p:txBody>
      </p:sp>
      <p:sp>
        <p:nvSpPr>
          <p:cNvPr id="3" name="2 Marcador de texto"/>
          <p:cNvSpPr>
            <a:spLocks noGrp="1"/>
          </p:cNvSpPr>
          <p:nvPr>
            <p:ph type="body" sz="half" idx="1"/>
          </p:nvPr>
        </p:nvSpPr>
        <p:spPr>
          <a:xfrm>
            <a:off x="500063" y="1500188"/>
            <a:ext cx="8229600" cy="218598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500063" y="3838575"/>
            <a:ext cx="8229600" cy="21875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Tree>
    <p:extLst>
      <p:ext uri="{BB962C8B-B14F-4D97-AF65-F5344CB8AC3E}">
        <p14:creationId xmlns:p14="http://schemas.microsoft.com/office/powerpoint/2010/main" val="2979502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Tree>
    <p:extLst>
      <p:ext uri="{BB962C8B-B14F-4D97-AF65-F5344CB8AC3E}">
        <p14:creationId xmlns:p14="http://schemas.microsoft.com/office/powerpoint/2010/main" val="1249532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UY"/>
          </a:p>
        </p:txBody>
      </p:sp>
      <p:sp>
        <p:nvSpPr>
          <p:cNvPr id="4" name="3 Marcador de fecha"/>
          <p:cNvSpPr>
            <a:spLocks noGrp="1"/>
          </p:cNvSpPr>
          <p:nvPr>
            <p:ph type="dt" sz="half" idx="10"/>
          </p:nvPr>
        </p:nvSpPr>
        <p:spPr/>
        <p:txBody>
          <a:bodyPr/>
          <a:lstStyle>
            <a:lvl1pPr>
              <a:defRPr/>
            </a:lvl1pPr>
          </a:lstStyle>
          <a:p>
            <a:pPr>
              <a:defRPr/>
            </a:pPr>
            <a:fld id="{B24F6FBA-DD3A-4A4B-B4B6-2E6BE21FA322}" type="datetimeFigureOut">
              <a:rPr lang="es-UY"/>
              <a:pPr>
                <a:defRPr/>
              </a:pPr>
              <a:t>10/4/2021</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22E7CC53-3001-41B7-9B12-8DD6136EAF1A}" type="slidenum">
              <a:rPr lang="es-UY"/>
              <a:pPr>
                <a:defRPr/>
              </a:pPr>
              <a:t>‹Nº›</a:t>
            </a:fld>
            <a:endParaRPr lang="es-UY"/>
          </a:p>
        </p:txBody>
      </p:sp>
    </p:spTree>
    <p:extLst>
      <p:ext uri="{BB962C8B-B14F-4D97-AF65-F5344CB8AC3E}">
        <p14:creationId xmlns:p14="http://schemas.microsoft.com/office/powerpoint/2010/main" val="2573315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lvl1pPr>
              <a:defRPr/>
            </a:lvl1pPr>
          </a:lstStyle>
          <a:p>
            <a:pPr>
              <a:defRPr/>
            </a:pPr>
            <a:fld id="{CE73D6EF-407F-43A5-B470-4797796D44CA}" type="datetimeFigureOut">
              <a:rPr lang="es-UY"/>
              <a:pPr>
                <a:defRPr/>
              </a:pPr>
              <a:t>10/4/2021</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438BB9A7-5121-4CE0-9F78-6D26C603059A}" type="slidenum">
              <a:rPr lang="es-UY"/>
              <a:pPr>
                <a:defRPr/>
              </a:pPr>
              <a:t>‹Nº›</a:t>
            </a:fld>
            <a:endParaRPr lang="es-UY"/>
          </a:p>
        </p:txBody>
      </p:sp>
    </p:spTree>
    <p:extLst>
      <p:ext uri="{BB962C8B-B14F-4D97-AF65-F5344CB8AC3E}">
        <p14:creationId xmlns:p14="http://schemas.microsoft.com/office/powerpoint/2010/main" val="1079971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8666840A-A0A4-4149-BC9B-3EF82EA44B8B}" type="datetimeFigureOut">
              <a:rPr lang="es-UY"/>
              <a:pPr>
                <a:defRPr/>
              </a:pPr>
              <a:t>10/4/2021</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C792A72D-D3F4-429E-9B17-573334172BB9}" type="slidenum">
              <a:rPr lang="es-UY"/>
              <a:pPr>
                <a:defRPr/>
              </a:pPr>
              <a:t>‹Nº›</a:t>
            </a:fld>
            <a:endParaRPr lang="es-UY"/>
          </a:p>
        </p:txBody>
      </p:sp>
    </p:spTree>
    <p:extLst>
      <p:ext uri="{BB962C8B-B14F-4D97-AF65-F5344CB8AC3E}">
        <p14:creationId xmlns:p14="http://schemas.microsoft.com/office/powerpoint/2010/main" val="3408852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3 Marcador de fecha"/>
          <p:cNvSpPr>
            <a:spLocks noGrp="1"/>
          </p:cNvSpPr>
          <p:nvPr>
            <p:ph type="dt" sz="half" idx="10"/>
          </p:nvPr>
        </p:nvSpPr>
        <p:spPr/>
        <p:txBody>
          <a:bodyPr/>
          <a:lstStyle>
            <a:lvl1pPr>
              <a:defRPr/>
            </a:lvl1pPr>
          </a:lstStyle>
          <a:p>
            <a:pPr>
              <a:defRPr/>
            </a:pPr>
            <a:fld id="{1EAFF403-C998-42F3-B92E-4A6513B20BB7}" type="datetimeFigureOut">
              <a:rPr lang="es-UY"/>
              <a:pPr>
                <a:defRPr/>
              </a:pPr>
              <a:t>10/4/2021</a:t>
            </a:fld>
            <a:endParaRPr lang="es-UY"/>
          </a:p>
        </p:txBody>
      </p:sp>
      <p:sp>
        <p:nvSpPr>
          <p:cNvPr id="6" name="4 Marcador de pie de página"/>
          <p:cNvSpPr>
            <a:spLocks noGrp="1"/>
          </p:cNvSpPr>
          <p:nvPr>
            <p:ph type="ftr" sz="quarter" idx="11"/>
          </p:nvPr>
        </p:nvSpPr>
        <p:spPr/>
        <p:txBody>
          <a:bodyPr/>
          <a:lstStyle>
            <a:lvl1pPr>
              <a:defRPr/>
            </a:lvl1pPr>
          </a:lstStyle>
          <a:p>
            <a:pPr>
              <a:defRPr/>
            </a:pPr>
            <a:endParaRPr lang="es-UY"/>
          </a:p>
        </p:txBody>
      </p:sp>
      <p:sp>
        <p:nvSpPr>
          <p:cNvPr id="7" name="5 Marcador de número de diapositiva"/>
          <p:cNvSpPr>
            <a:spLocks noGrp="1"/>
          </p:cNvSpPr>
          <p:nvPr>
            <p:ph type="sldNum" sz="quarter" idx="12"/>
          </p:nvPr>
        </p:nvSpPr>
        <p:spPr/>
        <p:txBody>
          <a:bodyPr/>
          <a:lstStyle>
            <a:lvl1pPr>
              <a:defRPr/>
            </a:lvl1pPr>
          </a:lstStyle>
          <a:p>
            <a:pPr>
              <a:defRPr/>
            </a:pPr>
            <a:fld id="{9921E922-5546-45E3-A8C9-869FCD3D06CE}" type="slidenum">
              <a:rPr lang="es-UY"/>
              <a:pPr>
                <a:defRPr/>
              </a:pPr>
              <a:t>‹Nº›</a:t>
            </a:fld>
            <a:endParaRPr lang="es-UY"/>
          </a:p>
        </p:txBody>
      </p:sp>
    </p:spTree>
    <p:extLst>
      <p:ext uri="{BB962C8B-B14F-4D97-AF65-F5344CB8AC3E}">
        <p14:creationId xmlns:p14="http://schemas.microsoft.com/office/powerpoint/2010/main" val="2133801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3 Marcador de fecha"/>
          <p:cNvSpPr>
            <a:spLocks noGrp="1"/>
          </p:cNvSpPr>
          <p:nvPr>
            <p:ph type="dt" sz="half" idx="10"/>
          </p:nvPr>
        </p:nvSpPr>
        <p:spPr/>
        <p:txBody>
          <a:bodyPr/>
          <a:lstStyle>
            <a:lvl1pPr>
              <a:defRPr/>
            </a:lvl1pPr>
          </a:lstStyle>
          <a:p>
            <a:pPr>
              <a:defRPr/>
            </a:pPr>
            <a:fld id="{2CA0513A-46F6-4603-AA73-917569C8E1F8}" type="datetimeFigureOut">
              <a:rPr lang="es-UY"/>
              <a:pPr>
                <a:defRPr/>
              </a:pPr>
              <a:t>10/4/2021</a:t>
            </a:fld>
            <a:endParaRPr lang="es-UY"/>
          </a:p>
        </p:txBody>
      </p:sp>
      <p:sp>
        <p:nvSpPr>
          <p:cNvPr id="8" name="4 Marcador de pie de página"/>
          <p:cNvSpPr>
            <a:spLocks noGrp="1"/>
          </p:cNvSpPr>
          <p:nvPr>
            <p:ph type="ftr" sz="quarter" idx="11"/>
          </p:nvPr>
        </p:nvSpPr>
        <p:spPr/>
        <p:txBody>
          <a:bodyPr/>
          <a:lstStyle>
            <a:lvl1pPr>
              <a:defRPr/>
            </a:lvl1pPr>
          </a:lstStyle>
          <a:p>
            <a:pPr>
              <a:defRPr/>
            </a:pPr>
            <a:endParaRPr lang="es-UY"/>
          </a:p>
        </p:txBody>
      </p:sp>
      <p:sp>
        <p:nvSpPr>
          <p:cNvPr id="9" name="5 Marcador de número de diapositiva"/>
          <p:cNvSpPr>
            <a:spLocks noGrp="1"/>
          </p:cNvSpPr>
          <p:nvPr>
            <p:ph type="sldNum" sz="quarter" idx="12"/>
          </p:nvPr>
        </p:nvSpPr>
        <p:spPr/>
        <p:txBody>
          <a:bodyPr/>
          <a:lstStyle>
            <a:lvl1pPr>
              <a:defRPr/>
            </a:lvl1pPr>
          </a:lstStyle>
          <a:p>
            <a:pPr>
              <a:defRPr/>
            </a:pPr>
            <a:fld id="{AE64DE1F-5C43-4640-89F9-0C74F1CC0DA7}" type="slidenum">
              <a:rPr lang="es-UY"/>
              <a:pPr>
                <a:defRPr/>
              </a:pPr>
              <a:t>‹Nº›</a:t>
            </a:fld>
            <a:endParaRPr lang="es-UY"/>
          </a:p>
        </p:txBody>
      </p:sp>
    </p:spTree>
    <p:extLst>
      <p:ext uri="{BB962C8B-B14F-4D97-AF65-F5344CB8AC3E}">
        <p14:creationId xmlns:p14="http://schemas.microsoft.com/office/powerpoint/2010/main" val="315043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6 Título"/>
          <p:cNvSpPr>
            <a:spLocks noGrp="1"/>
          </p:cNvSpPr>
          <p:nvPr>
            <p:ph type="title"/>
          </p:nvPr>
        </p:nvSpPr>
        <p:spPr/>
        <p:txBody>
          <a:bodyPr rtlCol="0"/>
          <a:lstStyle/>
          <a:p>
            <a:r>
              <a:rPr lang="es-ES" dirty="0"/>
              <a:t>Haga clic para modificar el estilo de título del patrón</a:t>
            </a:r>
            <a:endParaRPr lang="en-US" dirty="0"/>
          </a:p>
        </p:txBody>
      </p:sp>
    </p:spTree>
    <p:extLst>
      <p:ext uri="{BB962C8B-B14F-4D97-AF65-F5344CB8AC3E}">
        <p14:creationId xmlns:p14="http://schemas.microsoft.com/office/powerpoint/2010/main" val="1661253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3 Marcador de fecha"/>
          <p:cNvSpPr>
            <a:spLocks noGrp="1"/>
          </p:cNvSpPr>
          <p:nvPr>
            <p:ph type="dt" sz="half" idx="10"/>
          </p:nvPr>
        </p:nvSpPr>
        <p:spPr/>
        <p:txBody>
          <a:bodyPr/>
          <a:lstStyle>
            <a:lvl1pPr>
              <a:defRPr/>
            </a:lvl1pPr>
          </a:lstStyle>
          <a:p>
            <a:pPr>
              <a:defRPr/>
            </a:pPr>
            <a:fld id="{FA434C4C-A486-4DB0-90A8-2A8E8286C88D}" type="datetimeFigureOut">
              <a:rPr lang="es-UY"/>
              <a:pPr>
                <a:defRPr/>
              </a:pPr>
              <a:t>10/4/2021</a:t>
            </a:fld>
            <a:endParaRPr lang="es-UY"/>
          </a:p>
        </p:txBody>
      </p:sp>
      <p:sp>
        <p:nvSpPr>
          <p:cNvPr id="4" name="4 Marcador de pie de página"/>
          <p:cNvSpPr>
            <a:spLocks noGrp="1"/>
          </p:cNvSpPr>
          <p:nvPr>
            <p:ph type="ftr" sz="quarter" idx="11"/>
          </p:nvPr>
        </p:nvSpPr>
        <p:spPr/>
        <p:txBody>
          <a:bodyPr/>
          <a:lstStyle>
            <a:lvl1pPr>
              <a:defRPr/>
            </a:lvl1pPr>
          </a:lstStyle>
          <a:p>
            <a:pPr>
              <a:defRPr/>
            </a:pPr>
            <a:endParaRPr lang="es-UY"/>
          </a:p>
        </p:txBody>
      </p:sp>
      <p:sp>
        <p:nvSpPr>
          <p:cNvPr id="5" name="5 Marcador de número de diapositiva"/>
          <p:cNvSpPr>
            <a:spLocks noGrp="1"/>
          </p:cNvSpPr>
          <p:nvPr>
            <p:ph type="sldNum" sz="quarter" idx="12"/>
          </p:nvPr>
        </p:nvSpPr>
        <p:spPr/>
        <p:txBody>
          <a:bodyPr/>
          <a:lstStyle>
            <a:lvl1pPr>
              <a:defRPr/>
            </a:lvl1pPr>
          </a:lstStyle>
          <a:p>
            <a:pPr>
              <a:defRPr/>
            </a:pPr>
            <a:fld id="{8D494311-D6B6-4E9E-A82B-402146C57FA6}" type="slidenum">
              <a:rPr lang="es-UY"/>
              <a:pPr>
                <a:defRPr/>
              </a:pPr>
              <a:t>‹Nº›</a:t>
            </a:fld>
            <a:endParaRPr lang="es-UY"/>
          </a:p>
        </p:txBody>
      </p:sp>
    </p:spTree>
    <p:extLst>
      <p:ext uri="{BB962C8B-B14F-4D97-AF65-F5344CB8AC3E}">
        <p14:creationId xmlns:p14="http://schemas.microsoft.com/office/powerpoint/2010/main" val="317655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015CD79-B332-41C3-81C0-0AC7869D0405}" type="datetimeFigureOut">
              <a:rPr lang="es-UY"/>
              <a:pPr>
                <a:defRPr/>
              </a:pPr>
              <a:t>10/4/2021</a:t>
            </a:fld>
            <a:endParaRPr lang="es-UY"/>
          </a:p>
        </p:txBody>
      </p:sp>
      <p:sp>
        <p:nvSpPr>
          <p:cNvPr id="3" name="4 Marcador de pie de página"/>
          <p:cNvSpPr>
            <a:spLocks noGrp="1"/>
          </p:cNvSpPr>
          <p:nvPr>
            <p:ph type="ftr" sz="quarter" idx="11"/>
          </p:nvPr>
        </p:nvSpPr>
        <p:spPr/>
        <p:txBody>
          <a:bodyPr/>
          <a:lstStyle>
            <a:lvl1pPr>
              <a:defRPr/>
            </a:lvl1pPr>
          </a:lstStyle>
          <a:p>
            <a:pPr>
              <a:defRPr/>
            </a:pPr>
            <a:endParaRPr lang="es-UY"/>
          </a:p>
        </p:txBody>
      </p:sp>
      <p:sp>
        <p:nvSpPr>
          <p:cNvPr id="4" name="5 Marcador de número de diapositiva"/>
          <p:cNvSpPr>
            <a:spLocks noGrp="1"/>
          </p:cNvSpPr>
          <p:nvPr>
            <p:ph type="sldNum" sz="quarter" idx="12"/>
          </p:nvPr>
        </p:nvSpPr>
        <p:spPr/>
        <p:txBody>
          <a:bodyPr/>
          <a:lstStyle>
            <a:lvl1pPr>
              <a:defRPr/>
            </a:lvl1pPr>
          </a:lstStyle>
          <a:p>
            <a:pPr>
              <a:defRPr/>
            </a:pPr>
            <a:fld id="{F4C9A049-137D-4423-AB72-4C6C34A4BB1D}" type="slidenum">
              <a:rPr lang="es-UY"/>
              <a:pPr>
                <a:defRPr/>
              </a:pPr>
              <a:t>‹Nº›</a:t>
            </a:fld>
            <a:endParaRPr lang="es-UY"/>
          </a:p>
        </p:txBody>
      </p:sp>
    </p:spTree>
    <p:extLst>
      <p:ext uri="{BB962C8B-B14F-4D97-AF65-F5344CB8AC3E}">
        <p14:creationId xmlns:p14="http://schemas.microsoft.com/office/powerpoint/2010/main" val="1306998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FDF979E-5A66-484B-AA68-A6B226ADC774}" type="datetimeFigureOut">
              <a:rPr lang="es-UY"/>
              <a:pPr>
                <a:defRPr/>
              </a:pPr>
              <a:t>10/4/2021</a:t>
            </a:fld>
            <a:endParaRPr lang="es-UY"/>
          </a:p>
        </p:txBody>
      </p:sp>
      <p:sp>
        <p:nvSpPr>
          <p:cNvPr id="6" name="4 Marcador de pie de página"/>
          <p:cNvSpPr>
            <a:spLocks noGrp="1"/>
          </p:cNvSpPr>
          <p:nvPr>
            <p:ph type="ftr" sz="quarter" idx="11"/>
          </p:nvPr>
        </p:nvSpPr>
        <p:spPr/>
        <p:txBody>
          <a:bodyPr/>
          <a:lstStyle>
            <a:lvl1pPr>
              <a:defRPr/>
            </a:lvl1pPr>
          </a:lstStyle>
          <a:p>
            <a:pPr>
              <a:defRPr/>
            </a:pPr>
            <a:endParaRPr lang="es-UY"/>
          </a:p>
        </p:txBody>
      </p:sp>
      <p:sp>
        <p:nvSpPr>
          <p:cNvPr id="7" name="5 Marcador de número de diapositiva"/>
          <p:cNvSpPr>
            <a:spLocks noGrp="1"/>
          </p:cNvSpPr>
          <p:nvPr>
            <p:ph type="sldNum" sz="quarter" idx="12"/>
          </p:nvPr>
        </p:nvSpPr>
        <p:spPr/>
        <p:txBody>
          <a:bodyPr/>
          <a:lstStyle>
            <a:lvl1pPr>
              <a:defRPr/>
            </a:lvl1pPr>
          </a:lstStyle>
          <a:p>
            <a:pPr>
              <a:defRPr/>
            </a:pPr>
            <a:fld id="{F46CBE02-4382-4E54-B06D-B564C7A4791C}" type="slidenum">
              <a:rPr lang="es-UY"/>
              <a:pPr>
                <a:defRPr/>
              </a:pPr>
              <a:t>‹Nº›</a:t>
            </a:fld>
            <a:endParaRPr lang="es-UY"/>
          </a:p>
        </p:txBody>
      </p:sp>
    </p:spTree>
    <p:extLst>
      <p:ext uri="{BB962C8B-B14F-4D97-AF65-F5344CB8AC3E}">
        <p14:creationId xmlns:p14="http://schemas.microsoft.com/office/powerpoint/2010/main" val="3585833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Y"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41EB017-385D-4838-923A-5BEB63B5351E}" type="datetimeFigureOut">
              <a:rPr lang="es-UY"/>
              <a:pPr>
                <a:defRPr/>
              </a:pPr>
              <a:t>10/4/2021</a:t>
            </a:fld>
            <a:endParaRPr lang="es-UY"/>
          </a:p>
        </p:txBody>
      </p:sp>
      <p:sp>
        <p:nvSpPr>
          <p:cNvPr id="6" name="4 Marcador de pie de página"/>
          <p:cNvSpPr>
            <a:spLocks noGrp="1"/>
          </p:cNvSpPr>
          <p:nvPr>
            <p:ph type="ftr" sz="quarter" idx="11"/>
          </p:nvPr>
        </p:nvSpPr>
        <p:spPr/>
        <p:txBody>
          <a:bodyPr/>
          <a:lstStyle>
            <a:lvl1pPr>
              <a:defRPr/>
            </a:lvl1pPr>
          </a:lstStyle>
          <a:p>
            <a:pPr>
              <a:defRPr/>
            </a:pPr>
            <a:endParaRPr lang="es-UY"/>
          </a:p>
        </p:txBody>
      </p:sp>
      <p:sp>
        <p:nvSpPr>
          <p:cNvPr id="7" name="5 Marcador de número de diapositiva"/>
          <p:cNvSpPr>
            <a:spLocks noGrp="1"/>
          </p:cNvSpPr>
          <p:nvPr>
            <p:ph type="sldNum" sz="quarter" idx="12"/>
          </p:nvPr>
        </p:nvSpPr>
        <p:spPr/>
        <p:txBody>
          <a:bodyPr/>
          <a:lstStyle>
            <a:lvl1pPr>
              <a:defRPr/>
            </a:lvl1pPr>
          </a:lstStyle>
          <a:p>
            <a:pPr>
              <a:defRPr/>
            </a:pPr>
            <a:fld id="{B828B8C6-CAE5-4EB5-AABA-5ECBFFED5073}" type="slidenum">
              <a:rPr lang="es-UY"/>
              <a:pPr>
                <a:defRPr/>
              </a:pPr>
              <a:t>‹Nº›</a:t>
            </a:fld>
            <a:endParaRPr lang="es-UY"/>
          </a:p>
        </p:txBody>
      </p:sp>
    </p:spTree>
    <p:extLst>
      <p:ext uri="{BB962C8B-B14F-4D97-AF65-F5344CB8AC3E}">
        <p14:creationId xmlns:p14="http://schemas.microsoft.com/office/powerpoint/2010/main" val="1069002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lvl1pPr>
              <a:defRPr/>
            </a:lvl1pPr>
          </a:lstStyle>
          <a:p>
            <a:pPr>
              <a:defRPr/>
            </a:pPr>
            <a:fld id="{18BB18C2-6FEF-4B35-8FD3-5876BACF96E4}" type="datetimeFigureOut">
              <a:rPr lang="es-UY"/>
              <a:pPr>
                <a:defRPr/>
              </a:pPr>
              <a:t>10/4/2021</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B686BDB9-34DF-4434-8405-FE4A7E8A0E76}" type="slidenum">
              <a:rPr lang="es-UY"/>
              <a:pPr>
                <a:defRPr/>
              </a:pPr>
              <a:t>‹Nº›</a:t>
            </a:fld>
            <a:endParaRPr lang="es-UY"/>
          </a:p>
        </p:txBody>
      </p:sp>
    </p:spTree>
    <p:extLst>
      <p:ext uri="{BB962C8B-B14F-4D97-AF65-F5344CB8AC3E}">
        <p14:creationId xmlns:p14="http://schemas.microsoft.com/office/powerpoint/2010/main" val="1986229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lvl1pPr>
              <a:defRPr/>
            </a:lvl1pPr>
          </a:lstStyle>
          <a:p>
            <a:pPr>
              <a:defRPr/>
            </a:pPr>
            <a:fld id="{6FB46835-8781-467C-A5D6-944F559D40C0}" type="datetimeFigureOut">
              <a:rPr lang="es-UY"/>
              <a:pPr>
                <a:defRPr/>
              </a:pPr>
              <a:t>10/4/2021</a:t>
            </a:fld>
            <a:endParaRPr lang="es-UY"/>
          </a:p>
        </p:txBody>
      </p:sp>
      <p:sp>
        <p:nvSpPr>
          <p:cNvPr id="5" name="4 Marcador de pie de página"/>
          <p:cNvSpPr>
            <a:spLocks noGrp="1"/>
          </p:cNvSpPr>
          <p:nvPr>
            <p:ph type="ftr" sz="quarter" idx="11"/>
          </p:nvPr>
        </p:nvSpPr>
        <p:spPr/>
        <p:txBody>
          <a:bodyPr/>
          <a:lstStyle>
            <a:lvl1pPr>
              <a:defRPr/>
            </a:lvl1pPr>
          </a:lstStyle>
          <a:p>
            <a:pPr>
              <a:defRPr/>
            </a:pPr>
            <a:endParaRPr lang="es-UY"/>
          </a:p>
        </p:txBody>
      </p:sp>
      <p:sp>
        <p:nvSpPr>
          <p:cNvPr id="6" name="5 Marcador de número de diapositiva"/>
          <p:cNvSpPr>
            <a:spLocks noGrp="1"/>
          </p:cNvSpPr>
          <p:nvPr>
            <p:ph type="sldNum" sz="quarter" idx="12"/>
          </p:nvPr>
        </p:nvSpPr>
        <p:spPr/>
        <p:txBody>
          <a:bodyPr/>
          <a:lstStyle>
            <a:lvl1pPr>
              <a:defRPr/>
            </a:lvl1pPr>
          </a:lstStyle>
          <a:p>
            <a:pPr>
              <a:defRPr/>
            </a:pPr>
            <a:fld id="{F1B60DD7-31CB-4FB2-B6D7-DA3436D810BE}" type="slidenum">
              <a:rPr lang="es-UY"/>
              <a:pPr>
                <a:defRPr/>
              </a:pPr>
              <a:t>‹Nº›</a:t>
            </a:fld>
            <a:endParaRPr lang="es-UY"/>
          </a:p>
        </p:txBody>
      </p:sp>
    </p:spTree>
    <p:extLst>
      <p:ext uri="{BB962C8B-B14F-4D97-AF65-F5344CB8AC3E}">
        <p14:creationId xmlns:p14="http://schemas.microsoft.com/office/powerpoint/2010/main" val="1325177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3 Forma libre"/>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5" name="15 Forma libre"/>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6" name="5 Triángulo rectángulo"/>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7" name="6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8" name="Imagen 2" descr="Universidad de la República"/>
          <p:cNvPicPr>
            <a:picLocks noChangeAspect="1" noChangeArrowheads="1"/>
          </p:cNvPicPr>
          <p:nvPr userDrawn="1"/>
        </p:nvPicPr>
        <p:blipFill>
          <a:blip r:embed="rId5"/>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sp>
        <p:nvSpPr>
          <p:cNvPr id="9" name="8 Cheurón"/>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p>
        </p:txBody>
      </p:sp>
      <p:sp>
        <p:nvSpPr>
          <p:cNvPr id="10" name="9 Cheurón"/>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p>
        </p:txBody>
      </p:sp>
      <p:pic>
        <p:nvPicPr>
          <p:cNvPr id="11" name="Picture 14"/>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388350" y="6092825"/>
            <a:ext cx="5635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s-ES"/>
              <a:t>Haga clic para modificar el estilo de título del patrón</a:t>
            </a:r>
            <a:endParaRPr lang="en-US"/>
          </a:p>
        </p:txBody>
      </p:sp>
      <p:sp>
        <p:nvSpPr>
          <p:cNvPr id="3" name="2 Marcador de texto"/>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a:t>Haga clic para modificar el estilo de texto del patrón</a:t>
            </a:r>
          </a:p>
        </p:txBody>
      </p:sp>
    </p:spTree>
    <p:extLst>
      <p:ext uri="{BB962C8B-B14F-4D97-AF65-F5344CB8AC3E}">
        <p14:creationId xmlns:p14="http://schemas.microsoft.com/office/powerpoint/2010/main" val="17713875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4 Forma libre"/>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6" name="15 Forma libre"/>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7" name="6 Triángulo rectángulo"/>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9" name="8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10" name="Imagen 2" descr="Universidad de la República"/>
          <p:cNvPicPr>
            <a:picLocks noChangeAspect="1" noChangeArrowheads="1"/>
          </p:cNvPicPr>
          <p:nvPr userDrawn="1"/>
        </p:nvPicPr>
        <p:blipFill>
          <a:blip r:embed="rId5"/>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pic>
        <p:nvPicPr>
          <p:cNvPr id="11" name="Picture 1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391525" y="6092825"/>
            <a:ext cx="6127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7 Título"/>
          <p:cNvSpPr>
            <a:spLocks noGrp="1"/>
          </p:cNvSpPr>
          <p:nvPr>
            <p:ph type="title"/>
          </p:nvPr>
        </p:nvSpPr>
        <p:spPr/>
        <p:txBody>
          <a:bodyPr rtlCol="0"/>
          <a:lstStyle/>
          <a:p>
            <a:r>
              <a:rPr lang="es-ES"/>
              <a:t>Haga clic para modificar el estilo de título del patrón</a:t>
            </a:r>
            <a:endParaRPr lang="en-US"/>
          </a:p>
        </p:txBody>
      </p:sp>
    </p:spTree>
    <p:extLst>
      <p:ext uri="{BB962C8B-B14F-4D97-AF65-F5344CB8AC3E}">
        <p14:creationId xmlns:p14="http://schemas.microsoft.com/office/powerpoint/2010/main" val="212927216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Forma libre"/>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4" name="15 Forma libre"/>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5" name="4 Triángulo rectángulo"/>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7" name="6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8" name="Imagen 2" descr="Universidad de la República"/>
          <p:cNvPicPr>
            <a:picLocks noChangeAspect="1" noChangeArrowheads="1"/>
          </p:cNvPicPr>
          <p:nvPr userDrawn="1"/>
        </p:nvPicPr>
        <p:blipFill>
          <a:blip r:embed="rId5"/>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pic>
        <p:nvPicPr>
          <p:cNvPr id="9" name="Picture 1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388350" y="6092825"/>
            <a:ext cx="5635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Título"/>
          <p:cNvSpPr>
            <a:spLocks noGrp="1"/>
          </p:cNvSpPr>
          <p:nvPr>
            <p:ph type="title"/>
          </p:nvPr>
        </p:nvSpPr>
        <p:spPr/>
        <p:txBody>
          <a:bodyPr rtlCol="0"/>
          <a:lstStyle/>
          <a:p>
            <a:r>
              <a:rPr lang="es-ES"/>
              <a:t>Haga clic para modificar el estilo de título del patrón</a:t>
            </a:r>
            <a:endParaRPr lang="en-US"/>
          </a:p>
        </p:txBody>
      </p:sp>
    </p:spTree>
    <p:extLst>
      <p:ext uri="{BB962C8B-B14F-4D97-AF65-F5344CB8AC3E}">
        <p14:creationId xmlns:p14="http://schemas.microsoft.com/office/powerpoint/2010/main" val="21759106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Forma libre"/>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3" name="15 Forma libre"/>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4" name="3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5" name="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pic>
        <p:nvPicPr>
          <p:cNvPr id="6" name="Imagen 2" descr="Universidad de la República"/>
          <p:cNvPicPr>
            <a:picLocks noChangeAspect="1" noChangeArrowheads="1"/>
          </p:cNvPicPr>
          <p:nvPr userDrawn="1"/>
        </p:nvPicPr>
        <p:blipFill>
          <a:blip r:embed="rId3"/>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pic>
        <p:nvPicPr>
          <p:cNvPr id="7" name="Picture 1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39138" y="6092825"/>
            <a:ext cx="5445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471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Imagen 2" descr="Universidad de la República"/>
          <p:cNvPicPr>
            <a:picLocks noChangeAspect="1" noChangeArrowheads="1"/>
          </p:cNvPicPr>
          <p:nvPr userDrawn="1"/>
        </p:nvPicPr>
        <p:blipFill>
          <a:blip r:embed="rId3"/>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pic>
        <p:nvPicPr>
          <p:cNvPr id="6"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67700" y="6165850"/>
            <a:ext cx="5445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s-ES"/>
              <a:t>Haga clic para modificar el estilo de título del patrón</a:t>
            </a:r>
            <a:endParaRPr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s-ES"/>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59590580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4 Forma libre"/>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6" name="15 Forma libre"/>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7" name="6 Triángulo rectángulo"/>
          <p:cNvSpPr>
            <a:spLocks/>
          </p:cNvSpPr>
          <p:nvPr/>
        </p:nvSpPr>
        <p:spPr bwMode="auto">
          <a:xfrm>
            <a:off x="-6042" y="5791253"/>
            <a:ext cx="3402314"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8" name="7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Cheurón"/>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p>
        </p:txBody>
      </p:sp>
      <p:sp>
        <p:nvSpPr>
          <p:cNvPr id="10" name="9 Cheurón"/>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b="0"/>
          </a:p>
        </p:txBody>
      </p:sp>
      <p:pic>
        <p:nvPicPr>
          <p:cNvPr id="11" name="Imagen 2" descr="Universidad de la República"/>
          <p:cNvPicPr>
            <a:picLocks noChangeAspect="1" noChangeArrowheads="1"/>
          </p:cNvPicPr>
          <p:nvPr userDrawn="1"/>
        </p:nvPicPr>
        <p:blipFill>
          <a:blip r:embed="rId5"/>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pic>
        <p:nvPicPr>
          <p:cNvPr id="12"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26425" y="6237288"/>
            <a:ext cx="58578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texto"/>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s-ES"/>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s-ES" noProof="0"/>
              <a:t>Haga clic en el icono para agregar una imagen</a:t>
            </a:r>
            <a:endParaRPr lang="en-US" noProof="0" dirty="0"/>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s-ES"/>
              <a:t>Haga clic para modificar el estilo de título del patrón</a:t>
            </a:r>
            <a:endParaRPr lang="en-US"/>
          </a:p>
        </p:txBody>
      </p:sp>
    </p:spTree>
    <p:extLst>
      <p:ext uri="{BB962C8B-B14F-4D97-AF65-F5344CB8AC3E}">
        <p14:creationId xmlns:p14="http://schemas.microsoft.com/office/powerpoint/2010/main" val="33768729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0063" y="285750"/>
            <a:ext cx="8229600" cy="1143000"/>
          </a:xfrm>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500063" y="15001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4691063" y="150018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Tree>
    <p:extLst>
      <p:ext uri="{BB962C8B-B14F-4D97-AF65-F5344CB8AC3E}">
        <p14:creationId xmlns:p14="http://schemas.microsoft.com/office/powerpoint/2010/main" val="2631157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12 Forma libre"/>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b="0">
              <a:latin typeface="+mn-lt"/>
            </a:endParaRPr>
          </a:p>
        </p:txBody>
      </p:sp>
      <p:sp>
        <p:nvSpPr>
          <p:cNvPr id="1027" name="11 Forma libre"/>
          <p:cNvSpPr>
            <a:spLocks/>
          </p:cNvSpPr>
          <p:nvPr/>
        </p:nvSpPr>
        <p:spPr bwMode="auto">
          <a:xfrm>
            <a:off x="-53975" y="5784850"/>
            <a:ext cx="3802063"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817" y="97"/>
                </a:moveTo>
                <a:lnTo>
                  <a:pt x="6408" y="682"/>
                </a:lnTo>
                <a:lnTo>
                  <a:pt x="5232" y="685"/>
                </a:lnTo>
                <a:lnTo>
                  <a:pt x="829" y="101"/>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s-UY"/>
          </a:p>
        </p:txBody>
      </p:sp>
      <p:sp>
        <p:nvSpPr>
          <p:cNvPr id="14" name="13 Triángulo rectángulo"/>
          <p:cNvSpPr>
            <a:spLocks/>
          </p:cNvSpPr>
          <p:nvPr/>
        </p:nvSpPr>
        <p:spPr bwMode="auto">
          <a:xfrm>
            <a:off x="-6042" y="5791253"/>
            <a:ext cx="3402314" cy="1080868"/>
          </a:xfrm>
          <a:prstGeom prst="rtTriangle">
            <a:avLst/>
          </a:prstGeom>
          <a:blipFill>
            <a:blip r:embed="rId16">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500063" y="28575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s-ES" dirty="0"/>
              <a:t>Haga clic para modificar el estilo de título del patrón</a:t>
            </a:r>
            <a:endParaRPr lang="en-US" dirty="0"/>
          </a:p>
        </p:txBody>
      </p:sp>
      <p:sp>
        <p:nvSpPr>
          <p:cNvPr id="1033" name="29 Marcador de texto"/>
          <p:cNvSpPr>
            <a:spLocks noGrp="1"/>
          </p:cNvSpPr>
          <p:nvPr>
            <p:ph type="body" idx="1"/>
          </p:nvPr>
        </p:nvSpPr>
        <p:spPr bwMode="auto">
          <a:xfrm>
            <a:off x="500063" y="15001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pic>
        <p:nvPicPr>
          <p:cNvPr id="11" name="Imagen 2" descr="Universidad de la República"/>
          <p:cNvPicPr>
            <a:picLocks noChangeAspect="1" noChangeArrowheads="1"/>
          </p:cNvPicPr>
          <p:nvPr userDrawn="1"/>
        </p:nvPicPr>
        <p:blipFill>
          <a:blip r:embed="rId17"/>
          <a:srcRect/>
          <a:stretch>
            <a:fillRect/>
          </a:stretch>
        </p:blipFill>
        <p:spPr bwMode="auto">
          <a:xfrm>
            <a:off x="71438" y="6072188"/>
            <a:ext cx="476250" cy="714375"/>
          </a:xfrm>
          <a:prstGeom prst="rect">
            <a:avLst/>
          </a:prstGeom>
          <a:ln>
            <a:noFill/>
          </a:ln>
          <a:effectLst>
            <a:outerShdw blurRad="292100" dist="139700" dir="2700000" sx="1000" sy="1000" algn="tl" rotWithShape="0">
              <a:srgbClr val="333333">
                <a:alpha val="65000"/>
              </a:srgbClr>
            </a:outerShdw>
          </a:effectLst>
        </p:spPr>
      </p:pic>
      <p:pic>
        <p:nvPicPr>
          <p:cNvPr id="1035" name="Picture 1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388350" y="6165850"/>
            <a:ext cx="495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2" r:id="rId1"/>
    <p:sldLayoutId id="2147484534" r:id="rId2"/>
    <p:sldLayoutId id="2147484553" r:id="rId3"/>
    <p:sldLayoutId id="2147484554" r:id="rId4"/>
    <p:sldLayoutId id="2147484555" r:id="rId5"/>
    <p:sldLayoutId id="2147484556" r:id="rId6"/>
    <p:sldLayoutId id="2147484557" r:id="rId7"/>
    <p:sldLayoutId id="2147484558" r:id="rId8"/>
    <p:sldLayoutId id="2147484535" r:id="rId9"/>
    <p:sldLayoutId id="2147484536" r:id="rId10"/>
    <p:sldLayoutId id="2147484537" r:id="rId11"/>
    <p:sldLayoutId id="2147484538" r:id="rId12"/>
    <p:sldLayoutId id="2147484539" r:id="rId13"/>
    <p:sldLayoutId id="2147484540" r:id="rId14"/>
  </p:sldLayoutIdLst>
  <p:hf sldNum="0"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onstantia" pitchFamily="18" charset="0"/>
        </a:defRPr>
      </a:lvl2pPr>
      <a:lvl3pPr algn="l" rtl="0" eaLnBrk="0" fontAlgn="base" hangingPunct="0">
        <a:spcBef>
          <a:spcPct val="0"/>
        </a:spcBef>
        <a:spcAft>
          <a:spcPct val="0"/>
        </a:spcAft>
        <a:defRPr sz="4100" b="1">
          <a:solidFill>
            <a:schemeClr val="tx2"/>
          </a:solidFill>
          <a:latin typeface="Constantia" pitchFamily="18" charset="0"/>
        </a:defRPr>
      </a:lvl3pPr>
      <a:lvl4pPr algn="l" rtl="0" eaLnBrk="0" fontAlgn="base" hangingPunct="0">
        <a:spcBef>
          <a:spcPct val="0"/>
        </a:spcBef>
        <a:spcAft>
          <a:spcPct val="0"/>
        </a:spcAft>
        <a:defRPr sz="4100" b="1">
          <a:solidFill>
            <a:schemeClr val="tx2"/>
          </a:solidFill>
          <a:latin typeface="Constantia" pitchFamily="18" charset="0"/>
        </a:defRPr>
      </a:lvl4pPr>
      <a:lvl5pPr algn="l" rtl="0" eaLnBrk="0" fontAlgn="base" hangingPunct="0">
        <a:spcBef>
          <a:spcPct val="0"/>
        </a:spcBef>
        <a:spcAft>
          <a:spcPct val="0"/>
        </a:spcAft>
        <a:defRPr sz="4100" b="1">
          <a:solidFill>
            <a:schemeClr val="tx2"/>
          </a:solidFill>
          <a:latin typeface="Constantia" pitchFamily="18" charset="0"/>
        </a:defRPr>
      </a:lvl5pPr>
      <a:lvl6pPr marL="457200" algn="l" rtl="0" fontAlgn="base">
        <a:spcBef>
          <a:spcPct val="0"/>
        </a:spcBef>
        <a:spcAft>
          <a:spcPct val="0"/>
        </a:spcAft>
        <a:defRPr sz="4100" b="1">
          <a:solidFill>
            <a:schemeClr val="tx2"/>
          </a:solidFill>
          <a:latin typeface="Constantia" pitchFamily="18" charset="0"/>
        </a:defRPr>
      </a:lvl6pPr>
      <a:lvl7pPr marL="914400" algn="l" rtl="0" fontAlgn="base">
        <a:spcBef>
          <a:spcPct val="0"/>
        </a:spcBef>
        <a:spcAft>
          <a:spcPct val="0"/>
        </a:spcAft>
        <a:defRPr sz="4100" b="1">
          <a:solidFill>
            <a:schemeClr val="tx2"/>
          </a:solidFill>
          <a:latin typeface="Constantia" pitchFamily="18" charset="0"/>
        </a:defRPr>
      </a:lvl7pPr>
      <a:lvl8pPr marL="1371600" algn="l" rtl="0" fontAlgn="base">
        <a:spcBef>
          <a:spcPct val="0"/>
        </a:spcBef>
        <a:spcAft>
          <a:spcPct val="0"/>
        </a:spcAft>
        <a:defRPr sz="4100" b="1">
          <a:solidFill>
            <a:schemeClr val="tx2"/>
          </a:solidFill>
          <a:latin typeface="Constantia" pitchFamily="18" charset="0"/>
        </a:defRPr>
      </a:lvl8pPr>
      <a:lvl9pPr marL="1828800" algn="l" rtl="0" fontAlgn="base">
        <a:spcBef>
          <a:spcPct val="0"/>
        </a:spcBef>
        <a:spcAft>
          <a:spcPct val="0"/>
        </a:spcAft>
        <a:defRPr sz="4100" b="1">
          <a:solidFill>
            <a:schemeClr val="tx2"/>
          </a:solidFill>
          <a:latin typeface="Constantia" pitchFamily="18"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UY"/>
          </a:p>
        </p:txBody>
      </p:sp>
      <p:sp>
        <p:nvSpPr>
          <p:cNvPr id="205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D1346E4-BF84-4EAE-98F0-A026208C2BC3}" type="datetimeFigureOut">
              <a:rPr lang="es-UY"/>
              <a:pPr>
                <a:defRPr/>
              </a:pPr>
              <a:t>10/4/2021</a:t>
            </a:fld>
            <a:endParaRPr lang="es-UY"/>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UY"/>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F2D433D-2C00-416A-9799-36F8B5310CF7}" type="slidenum">
              <a:rPr lang="es-UY"/>
              <a:pPr>
                <a:defRPr/>
              </a:pPr>
              <a:t>‹Nº›</a:t>
            </a:fld>
            <a:endParaRPr lang="es-UY"/>
          </a:p>
        </p:txBody>
      </p:sp>
    </p:spTree>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2.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2.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2.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2.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40.jpeg"/><Relationship Id="rId4" Type="http://schemas.openxmlformats.org/officeDocument/2006/relationships/image" Target="../media/image39.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1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2.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2.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2.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4 Subtítulo"/>
          <p:cNvSpPr>
            <a:spLocks noGrp="1"/>
          </p:cNvSpPr>
          <p:nvPr>
            <p:ph type="subTitle" idx="1"/>
          </p:nvPr>
        </p:nvSpPr>
        <p:spPr>
          <a:xfrm>
            <a:off x="685800" y="3611563"/>
            <a:ext cx="7772400" cy="1200150"/>
          </a:xfrm>
        </p:spPr>
        <p:txBody>
          <a:bodyPr/>
          <a:lstStyle/>
          <a:p>
            <a:pPr marR="0" algn="ctr"/>
            <a:r>
              <a:rPr lang="es-ES" altLang="es-ES" sz="2400">
                <a:solidFill>
                  <a:srgbClr val="2B4A76"/>
                </a:solidFill>
              </a:rPr>
              <a:t>GESTIÓN DE CALIDAD</a:t>
            </a:r>
            <a:endParaRPr lang="es-ES" altLang="es-ES">
              <a:solidFill>
                <a:srgbClr val="2B4A76"/>
              </a:solidFill>
            </a:endParaRPr>
          </a:p>
        </p:txBody>
      </p:sp>
      <p:sp>
        <p:nvSpPr>
          <p:cNvPr id="10243" name="7 CuadroTexto"/>
          <p:cNvSpPr txBox="1">
            <a:spLocks noChangeArrowheads="1"/>
          </p:cNvSpPr>
          <p:nvPr/>
        </p:nvSpPr>
        <p:spPr bwMode="auto">
          <a:xfrm>
            <a:off x="6300788" y="6184900"/>
            <a:ext cx="2714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s-ES" altLang="es-ES" sz="1600">
                <a:latin typeface="Constantia" pitchFamily="18" charset="0"/>
              </a:rPr>
              <a:t>Docente:</a:t>
            </a:r>
            <a:r>
              <a:rPr lang="es-ES" altLang="es-ES" sz="1600" i="1">
                <a:latin typeface="Constantia" pitchFamily="18" charset="0"/>
              </a:rPr>
              <a:t>  </a:t>
            </a:r>
            <a:r>
              <a:rPr lang="es-ES" altLang="es-ES" sz="1600" b="0" i="1">
                <a:latin typeface="Constantia" pitchFamily="18" charset="0"/>
              </a:rPr>
              <a:t>Lorena Silveira</a:t>
            </a:r>
          </a:p>
        </p:txBody>
      </p:sp>
      <p:sp>
        <p:nvSpPr>
          <p:cNvPr id="10244" name="Text Box 7"/>
          <p:cNvSpPr txBox="1">
            <a:spLocks noChangeArrowheads="1"/>
          </p:cNvSpPr>
          <p:nvPr/>
        </p:nvSpPr>
        <p:spPr bwMode="auto">
          <a:xfrm>
            <a:off x="1331913" y="1700213"/>
            <a:ext cx="70564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s-UY" altLang="es-ES" sz="4000" dirty="0">
                <a:solidFill>
                  <a:srgbClr val="003399"/>
                </a:solidFill>
                <a:latin typeface="Constantia" pitchFamily="18" charset="0"/>
              </a:rPr>
              <a:t>Desarrollo de las Personas</a:t>
            </a:r>
            <a:endParaRPr lang="es-UY" altLang="es-ES" sz="4400" dirty="0">
              <a:solidFill>
                <a:srgbClr val="003399"/>
              </a:solidFill>
              <a:latin typeface="Constantia" pitchFamily="18" charset="0"/>
            </a:endParaRPr>
          </a:p>
        </p:txBody>
      </p:sp>
      <p:sp>
        <p:nvSpPr>
          <p:cNvPr id="10245" name="Text Box 8"/>
          <p:cNvSpPr txBox="1">
            <a:spLocks noChangeArrowheads="1"/>
          </p:cNvSpPr>
          <p:nvPr/>
        </p:nvSpPr>
        <p:spPr bwMode="auto">
          <a:xfrm>
            <a:off x="395288" y="5734050"/>
            <a:ext cx="66246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b="0">
                <a:latin typeface="Constantia" pitchFamily="18" charset="0"/>
              </a:rPr>
              <a:t>FACULTAD DE INGENIERÍA – I.I.M.P.I.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348880"/>
            <a:ext cx="7772400" cy="1470025"/>
          </a:xfrm>
        </p:spPr>
        <p:txBody>
          <a:bodyPr/>
          <a:lstStyle/>
          <a:p>
            <a:pPr>
              <a:defRPr/>
            </a:pPr>
            <a:r>
              <a:rPr lang="es-UY" dirty="0">
                <a:solidFill>
                  <a:srgbClr val="003399"/>
                </a:solidFill>
              </a:rPr>
              <a:t>Contribución al tema de algunos Modelos</a:t>
            </a:r>
          </a:p>
        </p:txBody>
      </p:sp>
      <p:sp>
        <p:nvSpPr>
          <p:cNvPr id="19459" name="2 Subtítulo"/>
          <p:cNvSpPr>
            <a:spLocks noGrp="1"/>
          </p:cNvSpPr>
          <p:nvPr>
            <p:ph type="subTitle" idx="1"/>
          </p:nvPr>
        </p:nvSpPr>
        <p:spPr>
          <a:xfrm>
            <a:off x="1403350" y="4149725"/>
            <a:ext cx="6400800" cy="1752600"/>
          </a:xfrm>
        </p:spPr>
        <p:txBody>
          <a:bodyPr/>
          <a:lstStyle/>
          <a:p>
            <a:r>
              <a:rPr lang="es-UY"/>
              <a:t>Educación y Capacitación – MMC</a:t>
            </a:r>
          </a:p>
          <a:p>
            <a:r>
              <a:rPr lang="es-UY"/>
              <a:t>Competencia y toma de conciencia – ISO 9001</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33375"/>
            <a:ext cx="34639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6443663" y="5646738"/>
            <a:ext cx="1873250" cy="369887"/>
          </a:xfrm>
          <a:prstGeom prst="rect">
            <a:avLst/>
          </a:prstGeom>
          <a:noFill/>
        </p:spPr>
        <p:txBody>
          <a:bodyPr>
            <a:spAutoFit/>
          </a:bodyPr>
          <a:lstStyle/>
          <a:p>
            <a:pPr>
              <a:defRPr/>
            </a:pPr>
            <a:r>
              <a:rPr lang="es-UY" dirty="0">
                <a:latin typeface="+mn-lt"/>
              </a:rPr>
              <a:t>3.1 - MMC</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49275"/>
            <a:ext cx="8188325"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pt 11">
            <a:hlinkClick r:id="" action="ppaction://media"/>
            <a:extLst>
              <a:ext uri="{FF2B5EF4-FFF2-40B4-BE49-F238E27FC236}">
                <a16:creationId xmlns:a16="http://schemas.microsoft.com/office/drawing/2014/main" id="{A7577A51-2511-4F37-BB41-EA8669D3B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5407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549275"/>
            <a:ext cx="6938962"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pPr>
              <a:defRPr/>
            </a:pPr>
            <a:r>
              <a:rPr lang="es-UY" dirty="0">
                <a:solidFill>
                  <a:srgbClr val="003399"/>
                </a:solidFill>
                <a:effectLst/>
              </a:rPr>
              <a:t>ISO 9001 - Cap. 7.2 – Competencia</a:t>
            </a:r>
          </a:p>
        </p:txBody>
      </p:sp>
      <p:pic>
        <p:nvPicPr>
          <p:cNvPr id="235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4965427"/>
            <a:ext cx="7416800" cy="88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B7C0A584-6F7D-4259-83C5-F90E269A22BE}"/>
              </a:ext>
            </a:extLst>
          </p:cNvPr>
          <p:cNvSpPr txBox="1"/>
          <p:nvPr/>
        </p:nvSpPr>
        <p:spPr>
          <a:xfrm>
            <a:off x="684212" y="1428750"/>
            <a:ext cx="7775576" cy="3139321"/>
          </a:xfrm>
          <a:prstGeom prst="rect">
            <a:avLst/>
          </a:prstGeom>
          <a:noFill/>
          <a:ln>
            <a:solidFill>
              <a:srgbClr val="C00000"/>
            </a:solidFill>
          </a:ln>
        </p:spPr>
        <p:txBody>
          <a:bodyPr wrap="square" rtlCol="0">
            <a:spAutoFit/>
          </a:bodyPr>
          <a:lstStyle/>
          <a:p>
            <a:r>
              <a:rPr lang="es-ES" b="0" dirty="0">
                <a:latin typeface="+mn-lt"/>
              </a:rPr>
              <a:t>La organización debe:</a:t>
            </a:r>
          </a:p>
          <a:p>
            <a:endParaRPr lang="es-ES" b="0" dirty="0">
              <a:latin typeface="+mn-lt"/>
            </a:endParaRPr>
          </a:p>
          <a:p>
            <a:pPr marL="342900" indent="-342900">
              <a:buFont typeface="+mj-lt"/>
              <a:buAutoNum type="alphaLcParenR"/>
            </a:pPr>
            <a:r>
              <a:rPr lang="es-ES" b="0" dirty="0">
                <a:latin typeface="+mn-lt"/>
              </a:rPr>
              <a:t>Determinar la competencia necesaria de las personas que realizan, bajo su control, un trabajo que afecta al desempeño y eficacia del sistema de gestión de calidad;</a:t>
            </a:r>
          </a:p>
          <a:p>
            <a:pPr marL="342900" indent="-342900">
              <a:buFont typeface="+mj-lt"/>
              <a:buAutoNum type="alphaLcParenR"/>
            </a:pPr>
            <a:r>
              <a:rPr lang="es-ES" b="0" dirty="0">
                <a:latin typeface="+mn-lt"/>
              </a:rPr>
              <a:t>Asegurarse de que estas personas sean competentes, basándose en la educación, formación y experiencia apropiadas;</a:t>
            </a:r>
          </a:p>
          <a:p>
            <a:pPr marL="342900" indent="-342900">
              <a:buFont typeface="+mj-lt"/>
              <a:buAutoNum type="alphaLcParenR"/>
            </a:pPr>
            <a:r>
              <a:rPr lang="es-ES" b="0" dirty="0">
                <a:latin typeface="+mn-lt"/>
              </a:rPr>
              <a:t>Cuando sea aplicable, tomar acciones para adquirir la competencia necesaria y evaluar la eficacia de las acciones tomadas;</a:t>
            </a:r>
          </a:p>
          <a:p>
            <a:pPr marL="342900" indent="-342900">
              <a:buFont typeface="+mj-lt"/>
              <a:buAutoNum type="alphaLcParenR"/>
            </a:pPr>
            <a:r>
              <a:rPr lang="es-ES" b="0" dirty="0">
                <a:latin typeface="+mn-lt"/>
              </a:rPr>
              <a:t>Conservar la información documentada apropiada como evidencia de la competencia</a:t>
            </a:r>
            <a:endParaRPr lang="es-UY" b="0" dirty="0">
              <a:latin typeface="+mn-lt"/>
            </a:endParaRPr>
          </a:p>
        </p:txBody>
      </p:sp>
      <p:pic>
        <p:nvPicPr>
          <p:cNvPr id="5" name="ppt 14">
            <a:hlinkClick r:id="" action="ppaction://media"/>
            <a:extLst>
              <a:ext uri="{FF2B5EF4-FFF2-40B4-BE49-F238E27FC236}">
                <a16:creationId xmlns:a16="http://schemas.microsoft.com/office/drawing/2014/main" id="{AFA67E72-746B-4913-8AE8-29464D3292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4988" y="5524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contenido"/>
          <p:cNvSpPr>
            <a:spLocks noGrp="1"/>
          </p:cNvSpPr>
          <p:nvPr>
            <p:ph idx="1"/>
          </p:nvPr>
        </p:nvSpPr>
        <p:spPr>
          <a:xfrm>
            <a:off x="468313" y="1268413"/>
            <a:ext cx="8229600" cy="1728787"/>
          </a:xfrm>
        </p:spPr>
        <p:txBody>
          <a:bodyPr/>
          <a:lstStyle/>
          <a:p>
            <a:pPr marL="107950" indent="0">
              <a:buFont typeface="Wingdings 3" pitchFamily="18" charset="2"/>
              <a:buNone/>
            </a:pPr>
            <a:r>
              <a:rPr lang="es-UY" sz="2000"/>
              <a:t>No se mencionan las habilidades, no obstante, en la norma ISO 9000, se da la siguiente definición de competencia: </a:t>
            </a:r>
            <a:r>
              <a:rPr lang="es-UY" sz="2000" i="1">
                <a:solidFill>
                  <a:srgbClr val="FF0000"/>
                </a:solidFill>
              </a:rPr>
              <a:t>“capacidad para aplicar conocimientos y habilidades con el fin de lograr los resultados previstos”.</a:t>
            </a:r>
            <a:r>
              <a:rPr lang="es-UY" sz="2000"/>
              <a:t> Por lo tanto el concepto de habilidad queda incluido dentro de las competencias. </a:t>
            </a:r>
          </a:p>
        </p:txBody>
      </p:sp>
      <p:sp>
        <p:nvSpPr>
          <p:cNvPr id="3" name="2 Título"/>
          <p:cNvSpPr>
            <a:spLocks noGrp="1"/>
          </p:cNvSpPr>
          <p:nvPr>
            <p:ph type="title"/>
          </p:nvPr>
        </p:nvSpPr>
        <p:spPr>
          <a:xfrm>
            <a:off x="500063" y="285750"/>
            <a:ext cx="8229600" cy="983010"/>
          </a:xfrm>
        </p:spPr>
        <p:txBody>
          <a:bodyPr/>
          <a:lstStyle/>
          <a:p>
            <a:pPr>
              <a:defRPr/>
            </a:pPr>
            <a:r>
              <a:rPr lang="es-UY" dirty="0">
                <a:solidFill>
                  <a:srgbClr val="003399"/>
                </a:solidFill>
                <a:effectLst/>
              </a:rPr>
              <a:t>Competencias</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6475"/>
            <a:ext cx="9126538"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title"/>
          </p:nvPr>
        </p:nvSpPr>
        <p:spPr bwMode="auto">
          <a:xfrm>
            <a:off x="500063" y="285750"/>
            <a:ext cx="8229600" cy="83899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defRPr/>
            </a:pPr>
            <a:r>
              <a:rPr lang="es-ES_tradnl" dirty="0">
                <a:solidFill>
                  <a:srgbClr val="003399"/>
                </a:solidFill>
                <a:effectLst/>
              </a:rPr>
              <a:t>Competencias</a:t>
            </a:r>
            <a:endParaRPr lang="es-ES" dirty="0">
              <a:solidFill>
                <a:srgbClr val="003399"/>
              </a:solidFill>
              <a:effectLst/>
            </a:endParaRPr>
          </a:p>
        </p:txBody>
      </p:sp>
      <p:sp>
        <p:nvSpPr>
          <p:cNvPr id="25603" name="Rectangle 3"/>
          <p:cNvSpPr>
            <a:spLocks noGrp="1"/>
          </p:cNvSpPr>
          <p:nvPr>
            <p:ph type="body" idx="1"/>
          </p:nvPr>
        </p:nvSpPr>
        <p:spPr>
          <a:xfrm>
            <a:off x="158750" y="1336675"/>
            <a:ext cx="8229600" cy="4252913"/>
          </a:xfrm>
        </p:spPr>
        <p:txBody>
          <a:bodyPr/>
          <a:lstStyle/>
          <a:p>
            <a:pPr algn="just"/>
            <a:r>
              <a:rPr lang="es-ES" altLang="es-ES">
                <a:cs typeface="Times New Roman" pitchFamily="18" charset="0"/>
              </a:rPr>
              <a:t>Hay que considerar dentro de las competencias de las personas, lo que se conoce como la “Inteligencia Emocional” (Daniel Goleman) que defiende firmemente el desarrollo de las habilidades “blandas” como fuente de éxito de las personas en la organización.</a:t>
            </a:r>
          </a:p>
          <a:p>
            <a:pPr algn="just"/>
            <a:endParaRPr lang="es-ES" altLang="es-ES">
              <a:cs typeface="Times New Roman" pitchFamily="18" charset="0"/>
            </a:endParaRPr>
          </a:p>
        </p:txBody>
      </p:sp>
      <p:pic>
        <p:nvPicPr>
          <p:cNvPr id="25604"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2163" y="4365625"/>
            <a:ext cx="1244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913" y="6300788"/>
            <a:ext cx="13430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pt 16">
            <a:hlinkClick r:id="" action="ppaction://media"/>
            <a:extLst>
              <a:ext uri="{FF2B5EF4-FFF2-40B4-BE49-F238E27FC236}">
                <a16:creationId xmlns:a16="http://schemas.microsoft.com/office/drawing/2014/main" id="{C9D660E8-CB52-4E2D-92AC-BA18512AA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5857" y="4365625"/>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8313" y="981075"/>
            <a:ext cx="8229600" cy="1800225"/>
          </a:xfrm>
        </p:spPr>
        <p:txBody>
          <a:bodyPr/>
          <a:lstStyle/>
          <a:p>
            <a:pPr marL="109537" indent="0">
              <a:buFont typeface="Wingdings 3" pitchFamily="18" charset="2"/>
              <a:buNone/>
              <a:defRPr/>
            </a:pPr>
            <a:r>
              <a:rPr lang="es-UY" dirty="0"/>
              <a:t>¿Qué es?</a:t>
            </a:r>
          </a:p>
          <a:p>
            <a:pPr>
              <a:defRPr/>
            </a:pPr>
            <a:r>
              <a:rPr lang="es-UY" dirty="0"/>
              <a:t>Es la capacidad de reconocer nuestro sentimientos y los sentimientos de los demás, así como el conocimiento para manejarlos.</a:t>
            </a:r>
          </a:p>
        </p:txBody>
      </p:sp>
      <p:sp>
        <p:nvSpPr>
          <p:cNvPr id="3" name="2 Título"/>
          <p:cNvSpPr>
            <a:spLocks noGrp="1"/>
          </p:cNvSpPr>
          <p:nvPr>
            <p:ph type="title"/>
          </p:nvPr>
        </p:nvSpPr>
        <p:spPr>
          <a:xfrm>
            <a:off x="467544" y="0"/>
            <a:ext cx="8229600" cy="1143000"/>
          </a:xfrm>
        </p:spPr>
        <p:txBody>
          <a:bodyPr/>
          <a:lstStyle/>
          <a:p>
            <a:pPr algn="ctr">
              <a:defRPr/>
            </a:pPr>
            <a:r>
              <a:rPr lang="es-UY" dirty="0">
                <a:solidFill>
                  <a:srgbClr val="003399"/>
                </a:solidFill>
                <a:effectLst/>
              </a:rPr>
              <a:t>Inteligencia Emocional</a:t>
            </a:r>
          </a:p>
        </p:txBody>
      </p:sp>
      <p:sp>
        <p:nvSpPr>
          <p:cNvPr id="26628" name="AutoShape 7" descr="Cómo Desarrollar la Inteligencia Emocional de Nuestros Hijos ..."/>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UY"/>
          </a:p>
        </p:txBody>
      </p:sp>
      <p:sp>
        <p:nvSpPr>
          <p:cNvPr id="26629" name="AutoShape 9" descr="Cómo Desarrollar la Inteligencia Emocional de Nuestros Hijos ..."/>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UY"/>
          </a:p>
        </p:txBody>
      </p:sp>
      <p:pic>
        <p:nvPicPr>
          <p:cNvPr id="266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2781300"/>
            <a:ext cx="38862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635375" y="6315075"/>
            <a:ext cx="3816350" cy="461963"/>
          </a:xfrm>
          <a:prstGeom prst="rect">
            <a:avLst/>
          </a:prstGeom>
          <a:noFill/>
        </p:spPr>
        <p:txBody>
          <a:bodyPr>
            <a:spAutoFit/>
          </a:bodyPr>
          <a:lstStyle/>
          <a:p>
            <a:pPr>
              <a:defRPr/>
            </a:pPr>
            <a:r>
              <a:rPr lang="es-UY" sz="1200" dirty="0">
                <a:latin typeface="+mj-lt"/>
              </a:rPr>
              <a:t>Habilidades necesarias para desarrollar la inteligencia emocional</a:t>
            </a:r>
          </a:p>
        </p:txBody>
      </p:sp>
      <p:pic>
        <p:nvPicPr>
          <p:cNvPr id="5" name="ppt 17">
            <a:hlinkClick r:id="" action="ppaction://media"/>
            <a:extLst>
              <a:ext uri="{FF2B5EF4-FFF2-40B4-BE49-F238E27FC236}">
                <a16:creationId xmlns:a16="http://schemas.microsoft.com/office/drawing/2014/main" id="{CDA86BD9-F36E-4A6A-A305-FFD60B5CB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0351" y="40767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pPr>
              <a:defRPr/>
            </a:pPr>
            <a:r>
              <a:rPr lang="es-UY" dirty="0">
                <a:solidFill>
                  <a:srgbClr val="003399"/>
                </a:solidFill>
              </a:rPr>
              <a:t>Ejemplo: Competencias para un Ayudante de Arquitecto</a:t>
            </a:r>
          </a:p>
        </p:txBody>
      </p:sp>
      <p:pic>
        <p:nvPicPr>
          <p:cNvPr id="2765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1844675"/>
            <a:ext cx="738981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4221163"/>
            <a:ext cx="2633663"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pt 17 nueva">
            <a:hlinkClick r:id="" action="ppaction://media"/>
            <a:extLst>
              <a:ext uri="{FF2B5EF4-FFF2-40B4-BE49-F238E27FC236}">
                <a16:creationId xmlns:a16="http://schemas.microsoft.com/office/drawing/2014/main" id="{830839E6-BD81-4CC7-99E3-75427A40A9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83768" y="4241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pPr>
              <a:defRPr/>
            </a:pPr>
            <a:r>
              <a:rPr lang="es-UY" dirty="0">
                <a:solidFill>
                  <a:srgbClr val="003399"/>
                </a:solidFill>
              </a:rPr>
              <a:t>ISO 9001  - 7.3 Toma de conciencia</a:t>
            </a:r>
          </a:p>
        </p:txBody>
      </p:sp>
      <p:pic>
        <p:nvPicPr>
          <p:cNvPr id="2" name="ppt 19">
            <a:hlinkClick r:id="" action="ppaction://media"/>
            <a:extLst>
              <a:ext uri="{FF2B5EF4-FFF2-40B4-BE49-F238E27FC236}">
                <a16:creationId xmlns:a16="http://schemas.microsoft.com/office/drawing/2014/main" id="{86949B6F-E863-48C3-B41F-240C7CBBBF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0063" y="552450"/>
            <a:ext cx="609600" cy="609600"/>
          </a:xfrm>
          <a:prstGeom prst="rect">
            <a:avLst/>
          </a:prstGeom>
        </p:spPr>
      </p:pic>
      <p:sp>
        <p:nvSpPr>
          <p:cNvPr id="4" name="CuadroTexto 3">
            <a:extLst>
              <a:ext uri="{FF2B5EF4-FFF2-40B4-BE49-F238E27FC236}">
                <a16:creationId xmlns:a16="http://schemas.microsoft.com/office/drawing/2014/main" id="{22A22E29-10EC-453F-BCD8-8C4BF240C14B}"/>
              </a:ext>
            </a:extLst>
          </p:cNvPr>
          <p:cNvSpPr txBox="1"/>
          <p:nvPr/>
        </p:nvSpPr>
        <p:spPr>
          <a:xfrm>
            <a:off x="919263" y="1719357"/>
            <a:ext cx="7200800" cy="3477875"/>
          </a:xfrm>
          <a:prstGeom prst="rect">
            <a:avLst/>
          </a:prstGeom>
          <a:noFill/>
          <a:ln>
            <a:solidFill>
              <a:srgbClr val="C00000"/>
            </a:solidFill>
          </a:ln>
        </p:spPr>
        <p:txBody>
          <a:bodyPr wrap="square" rtlCol="0">
            <a:spAutoFit/>
          </a:bodyPr>
          <a:lstStyle/>
          <a:p>
            <a:r>
              <a:rPr lang="es-ES" sz="2000" b="0" dirty="0">
                <a:latin typeface="+mn-lt"/>
              </a:rPr>
              <a:t>La organización debe asegurarse de que las personas que realizan el trabajo bajo el control de la organización tomen conciencia de:</a:t>
            </a:r>
          </a:p>
          <a:p>
            <a:endParaRPr lang="es-ES" sz="2000" b="0" dirty="0">
              <a:latin typeface="+mn-lt"/>
            </a:endParaRPr>
          </a:p>
          <a:p>
            <a:pPr marL="342900" indent="-342900">
              <a:buFont typeface="+mj-lt"/>
              <a:buAutoNum type="alphaLcParenR"/>
            </a:pPr>
            <a:r>
              <a:rPr lang="es-ES" sz="2000" b="0" dirty="0">
                <a:latin typeface="+mn-lt"/>
              </a:rPr>
              <a:t>La política de calidad;</a:t>
            </a:r>
          </a:p>
          <a:p>
            <a:pPr marL="342900" indent="-342900">
              <a:buFont typeface="+mj-lt"/>
              <a:buAutoNum type="alphaLcParenR"/>
            </a:pPr>
            <a:r>
              <a:rPr lang="es-ES" sz="2000" b="0" dirty="0">
                <a:latin typeface="+mn-lt"/>
              </a:rPr>
              <a:t>Los objetivos de la calidad pertinentes;</a:t>
            </a:r>
          </a:p>
          <a:p>
            <a:pPr marL="342900" indent="-342900">
              <a:buFont typeface="+mj-lt"/>
              <a:buAutoNum type="alphaLcParenR"/>
            </a:pPr>
            <a:r>
              <a:rPr lang="es-ES" sz="2000" b="0" dirty="0">
                <a:latin typeface="+mn-lt"/>
              </a:rPr>
              <a:t>Su contribución a la eficacia del sistema de gestión de la calidad, incluidos los beneficios de una mejorar del desempeño;</a:t>
            </a:r>
          </a:p>
          <a:p>
            <a:pPr marL="342900" indent="-342900">
              <a:buFont typeface="+mj-lt"/>
              <a:buAutoNum type="alphaLcParenR"/>
            </a:pPr>
            <a:r>
              <a:rPr lang="es-ES" sz="2000" b="0" dirty="0">
                <a:latin typeface="+mn-lt"/>
              </a:rPr>
              <a:t>Las implicaciones del incumplimiento de los requisitos del sistema de gestión de la calidad.</a:t>
            </a:r>
            <a:endParaRPr lang="es-UY" sz="2000" b="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pPr>
              <a:defRPr/>
            </a:pPr>
            <a:r>
              <a:rPr lang="es-UY" dirty="0">
                <a:solidFill>
                  <a:srgbClr val="003399"/>
                </a:solidFill>
                <a:effectLst/>
              </a:rPr>
              <a:t>Contribución al tema de algunos Modelos</a:t>
            </a:r>
          </a:p>
        </p:txBody>
      </p:sp>
      <p:sp>
        <p:nvSpPr>
          <p:cNvPr id="29699" name="3 Subtítulo"/>
          <p:cNvSpPr>
            <a:spLocks noGrp="1"/>
          </p:cNvSpPr>
          <p:nvPr>
            <p:ph type="subTitle" idx="1"/>
          </p:nvPr>
        </p:nvSpPr>
        <p:spPr/>
        <p:txBody>
          <a:bodyPr/>
          <a:lstStyle/>
          <a:p>
            <a:r>
              <a:rPr lang="es-UY"/>
              <a:t>Involucramiento</a:t>
            </a:r>
          </a:p>
        </p:txBody>
      </p:sp>
      <p:pic>
        <p:nvPicPr>
          <p:cNvPr id="2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5" y="476250"/>
            <a:ext cx="2632075" cy="162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title"/>
          </p:nvPr>
        </p:nvSpPr>
        <p:spPr bwMode="auto"/>
        <p:txBody>
          <a:bodyPr wrap="square" lIns="91440" tIns="45720" rIns="91440" bIns="45720" numCol="1" anchorCtr="0" compatLnSpc="1">
            <a:prstTxWarp prst="textNoShape">
              <a:avLst/>
            </a:prstTxWarp>
          </a:bodyPr>
          <a:lstStyle/>
          <a:p>
            <a:pPr>
              <a:defRPr/>
            </a:pPr>
            <a:r>
              <a:rPr lang="es-ES" dirty="0">
                <a:solidFill>
                  <a:srgbClr val="003399"/>
                </a:solidFill>
                <a:effectLst/>
              </a:rPr>
              <a:t>T</a:t>
            </a:r>
            <a:r>
              <a:rPr lang="es-UY" dirty="0" err="1">
                <a:solidFill>
                  <a:srgbClr val="003399"/>
                </a:solidFill>
                <a:effectLst/>
              </a:rPr>
              <a:t>emario</a:t>
            </a:r>
            <a:endParaRPr lang="es-UY" dirty="0">
              <a:solidFill>
                <a:srgbClr val="003399"/>
              </a:solidFill>
              <a:effectLst/>
            </a:endParaRPr>
          </a:p>
        </p:txBody>
      </p:sp>
      <p:sp>
        <p:nvSpPr>
          <p:cNvPr id="11267" name="Rectangle 6"/>
          <p:cNvSpPr>
            <a:spLocks noGrp="1"/>
          </p:cNvSpPr>
          <p:nvPr>
            <p:ph type="body" idx="4294967295"/>
          </p:nvPr>
        </p:nvSpPr>
        <p:spPr>
          <a:xfrm>
            <a:off x="500063" y="1412875"/>
            <a:ext cx="8229600" cy="4525963"/>
          </a:xfrm>
        </p:spPr>
        <p:txBody>
          <a:bodyPr/>
          <a:lstStyle/>
          <a:p>
            <a:pPr>
              <a:lnSpc>
                <a:spcPct val="150000"/>
              </a:lnSpc>
              <a:buClr>
                <a:schemeClr val="accent2"/>
              </a:buClr>
              <a:buSzTx/>
            </a:pPr>
            <a:r>
              <a:rPr lang="es-ES" altLang="es-ES" dirty="0"/>
              <a:t>Introducción</a:t>
            </a:r>
          </a:p>
          <a:p>
            <a:pPr>
              <a:lnSpc>
                <a:spcPct val="150000"/>
              </a:lnSpc>
              <a:buClr>
                <a:schemeClr val="accent2"/>
              </a:buClr>
              <a:buSzTx/>
            </a:pPr>
            <a:r>
              <a:rPr lang="es-ES" altLang="es-ES" dirty="0"/>
              <a:t>Contribución al tema de distintos modelos</a:t>
            </a:r>
          </a:p>
          <a:p>
            <a:pPr>
              <a:lnSpc>
                <a:spcPct val="150000"/>
              </a:lnSpc>
              <a:buClr>
                <a:schemeClr val="accent2"/>
              </a:buClr>
              <a:buSzTx/>
            </a:pPr>
            <a:r>
              <a:rPr lang="es-ES" altLang="es-ES" dirty="0"/>
              <a:t>Teorías de motivación</a:t>
            </a:r>
          </a:p>
          <a:p>
            <a:pPr>
              <a:lnSpc>
                <a:spcPct val="150000"/>
              </a:lnSpc>
            </a:pPr>
            <a:endParaRPr lang="es-ES" altLang="es-ES" dirty="0"/>
          </a:p>
        </p:txBody>
      </p:sp>
      <p:pic>
        <p:nvPicPr>
          <p:cNvPr id="2" name="ppt 2">
            <a:hlinkClick r:id="" action="ppaction://media"/>
            <a:extLst>
              <a:ext uri="{FF2B5EF4-FFF2-40B4-BE49-F238E27FC236}">
                <a16:creationId xmlns:a16="http://schemas.microsoft.com/office/drawing/2014/main" id="{D2512079-E3B0-4E96-B282-90D3B68EE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6136" y="614362"/>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p:cNvSpPr>
          <p:nvPr>
            <p:ph type="body" idx="1"/>
          </p:nvPr>
        </p:nvSpPr>
        <p:spPr>
          <a:xfrm>
            <a:off x="250825" y="260350"/>
            <a:ext cx="8713788" cy="5765800"/>
          </a:xfrm>
        </p:spPr>
        <p:txBody>
          <a:bodyPr/>
          <a:lstStyle/>
          <a:p>
            <a:pPr marL="107950" indent="0" algn="ctr">
              <a:buFont typeface="Wingdings 3" pitchFamily="18" charset="2"/>
              <a:buNone/>
            </a:pPr>
            <a:endParaRPr lang="es-UY" altLang="es-UY" sz="2000">
              <a:solidFill>
                <a:srgbClr val="0066CC"/>
              </a:solidFill>
            </a:endParaRPr>
          </a:p>
        </p:txBody>
      </p:sp>
      <p:pic>
        <p:nvPicPr>
          <p:cNvPr id="30723"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01638"/>
            <a:ext cx="74168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a:defRPr/>
            </a:pPr>
            <a:r>
              <a:rPr lang="es-ES" sz="3700" dirty="0">
                <a:solidFill>
                  <a:srgbClr val="003399"/>
                </a:solidFill>
                <a:effectLst/>
              </a:rPr>
              <a:t>El MMC nos pide información relativa a:</a:t>
            </a:r>
          </a:p>
        </p:txBody>
      </p:sp>
      <p:sp>
        <p:nvSpPr>
          <p:cNvPr id="31747" name="Text Box 4"/>
          <p:cNvSpPr txBox="1">
            <a:spLocks noChangeArrowheads="1"/>
          </p:cNvSpPr>
          <p:nvPr/>
        </p:nvSpPr>
        <p:spPr bwMode="auto">
          <a:xfrm>
            <a:off x="539750" y="1844675"/>
            <a:ext cx="540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es-UY" altLang="es-ES"/>
          </a:p>
        </p:txBody>
      </p:sp>
      <p:sp>
        <p:nvSpPr>
          <p:cNvPr id="36868" name="Text Box 5"/>
          <p:cNvSpPr txBox="1">
            <a:spLocks noChangeArrowheads="1"/>
          </p:cNvSpPr>
          <p:nvPr/>
        </p:nvSpPr>
        <p:spPr bwMode="auto">
          <a:xfrm>
            <a:off x="611188" y="1773238"/>
            <a:ext cx="70564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85750" indent="-285750" eaLnBrk="1" hangingPunct="1">
              <a:spcBef>
                <a:spcPct val="50000"/>
              </a:spcBef>
              <a:buFont typeface="Wingdings" pitchFamily="2" charset="2"/>
              <a:buChar char="ü"/>
              <a:defRPr/>
            </a:pPr>
            <a:r>
              <a:rPr lang="es-ES" altLang="es-ES" dirty="0">
                <a:solidFill>
                  <a:srgbClr val="FF0000"/>
                </a:solidFill>
                <a:latin typeface="+mj-lt"/>
              </a:rPr>
              <a:t>Forma de incrementar la responsabilidad, autoridad, capacidad de innovar y aportar ideas </a:t>
            </a:r>
            <a:r>
              <a:rPr lang="es-ES" altLang="es-ES" dirty="0">
                <a:latin typeface="+mj-lt"/>
              </a:rPr>
              <a:t>de todas las personas, así como la mejora del trabajo en equipo.</a:t>
            </a:r>
          </a:p>
        </p:txBody>
      </p:sp>
      <p:sp>
        <p:nvSpPr>
          <p:cNvPr id="36869" name="Text Box 6"/>
          <p:cNvSpPr txBox="1">
            <a:spLocks noChangeArrowheads="1"/>
          </p:cNvSpPr>
          <p:nvPr/>
        </p:nvSpPr>
        <p:spPr bwMode="auto">
          <a:xfrm>
            <a:off x="611188" y="3003550"/>
            <a:ext cx="70564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85750" indent="-285750" eaLnBrk="1" hangingPunct="1">
              <a:spcBef>
                <a:spcPct val="50000"/>
              </a:spcBef>
              <a:buFont typeface="Wingdings" pitchFamily="2" charset="2"/>
              <a:buChar char="ü"/>
              <a:defRPr/>
            </a:pPr>
            <a:r>
              <a:rPr lang="es-ES" altLang="es-ES" dirty="0">
                <a:solidFill>
                  <a:srgbClr val="FF0000"/>
                </a:solidFill>
                <a:latin typeface="+mj-lt"/>
              </a:rPr>
              <a:t>Forma</a:t>
            </a:r>
            <a:r>
              <a:rPr lang="es-ES" altLang="es-ES" dirty="0">
                <a:latin typeface="+mj-lt"/>
              </a:rPr>
              <a:t> en que las personas </a:t>
            </a:r>
            <a:r>
              <a:rPr lang="es-ES" altLang="es-ES" dirty="0">
                <a:solidFill>
                  <a:srgbClr val="FF0000"/>
                </a:solidFill>
                <a:latin typeface="+mj-lt"/>
              </a:rPr>
              <a:t>contribuyen al logro de las metas de calidad.</a:t>
            </a:r>
          </a:p>
        </p:txBody>
      </p:sp>
      <p:sp>
        <p:nvSpPr>
          <p:cNvPr id="36870" name="Text Box 7"/>
          <p:cNvSpPr txBox="1">
            <a:spLocks noChangeArrowheads="1"/>
          </p:cNvSpPr>
          <p:nvPr/>
        </p:nvSpPr>
        <p:spPr bwMode="auto">
          <a:xfrm>
            <a:off x="611188" y="3867150"/>
            <a:ext cx="70564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85750" indent="-285750" eaLnBrk="1" hangingPunct="1">
              <a:spcBef>
                <a:spcPct val="50000"/>
              </a:spcBef>
              <a:buFont typeface="Wingdings" pitchFamily="2" charset="2"/>
              <a:buChar char="ü"/>
              <a:defRPr/>
            </a:pPr>
            <a:r>
              <a:rPr lang="es-ES" altLang="es-ES" dirty="0">
                <a:solidFill>
                  <a:srgbClr val="FF0000"/>
                </a:solidFill>
                <a:latin typeface="+mj-lt"/>
              </a:rPr>
              <a:t>Cómo</a:t>
            </a:r>
            <a:r>
              <a:rPr lang="es-ES" altLang="es-ES" dirty="0">
                <a:latin typeface="+mj-lt"/>
              </a:rPr>
              <a:t> la organización </a:t>
            </a:r>
            <a:r>
              <a:rPr lang="es-ES" altLang="es-ES" dirty="0">
                <a:solidFill>
                  <a:srgbClr val="FF0000"/>
                </a:solidFill>
                <a:latin typeface="+mj-lt"/>
              </a:rPr>
              <a:t>mide y mejora la participación de las personas</a:t>
            </a:r>
          </a:p>
        </p:txBody>
      </p:sp>
      <p:sp>
        <p:nvSpPr>
          <p:cNvPr id="31751" name="Text Box 8"/>
          <p:cNvSpPr txBox="1">
            <a:spLocks noChangeArrowheads="1"/>
          </p:cNvSpPr>
          <p:nvPr/>
        </p:nvSpPr>
        <p:spPr bwMode="auto">
          <a:xfrm>
            <a:off x="611188" y="4948238"/>
            <a:ext cx="7056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es-UY" altLang="es-ES"/>
          </a:p>
        </p:txBody>
      </p:sp>
      <p:sp>
        <p:nvSpPr>
          <p:cNvPr id="36872" name="Text Box 9"/>
          <p:cNvSpPr txBox="1">
            <a:spLocks noChangeArrowheads="1"/>
          </p:cNvSpPr>
          <p:nvPr/>
        </p:nvSpPr>
        <p:spPr bwMode="auto">
          <a:xfrm>
            <a:off x="611188" y="4948238"/>
            <a:ext cx="70564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285750" indent="-285750" eaLnBrk="1" hangingPunct="1">
              <a:spcBef>
                <a:spcPct val="50000"/>
              </a:spcBef>
              <a:buFont typeface="Wingdings" pitchFamily="2" charset="2"/>
              <a:buChar char="ü"/>
              <a:defRPr/>
            </a:pPr>
            <a:r>
              <a:rPr lang="es-ES" altLang="es-ES" dirty="0">
                <a:solidFill>
                  <a:srgbClr val="FF0000"/>
                </a:solidFill>
                <a:latin typeface="+mj-lt"/>
              </a:rPr>
              <a:t>Esfuerzos para involucrar al sindicato </a:t>
            </a:r>
            <a:r>
              <a:rPr lang="es-ES" altLang="es-ES" dirty="0">
                <a:latin typeface="+mj-lt"/>
              </a:rPr>
              <a:t>y crear una relación de colaboración y no de confrontación con el mismo</a:t>
            </a:r>
          </a:p>
        </p:txBody>
      </p:sp>
      <p:pic>
        <p:nvPicPr>
          <p:cNvPr id="31753" name="Picture 11" descr="trabajo en equi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3906838"/>
            <a:ext cx="15621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6732588" y="5949950"/>
            <a:ext cx="1357312" cy="368300"/>
          </a:xfrm>
          <a:prstGeom prst="rect">
            <a:avLst/>
          </a:prstGeom>
          <a:noFill/>
        </p:spPr>
        <p:txBody>
          <a:bodyPr>
            <a:spAutoFit/>
          </a:bodyPr>
          <a:lstStyle/>
          <a:p>
            <a:pPr>
              <a:defRPr/>
            </a:pPr>
            <a:r>
              <a:rPr lang="es-UY" dirty="0">
                <a:latin typeface="+mj-lt"/>
              </a:rPr>
              <a:t>3.2 MMC</a:t>
            </a:r>
          </a:p>
        </p:txBody>
      </p:sp>
      <p:pic>
        <p:nvPicPr>
          <p:cNvPr id="4" name="ppt 22">
            <a:hlinkClick r:id="" action="ppaction://media"/>
            <a:extLst>
              <a:ext uri="{FF2B5EF4-FFF2-40B4-BE49-F238E27FC236}">
                <a16:creationId xmlns:a16="http://schemas.microsoft.com/office/drawing/2014/main" id="{57D867F5-3D31-4EBC-9F43-A04ABECE47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3447" y="14515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p:cNvSpPr>
          <p:nvPr>
            <p:ph type="title"/>
          </p:nvPr>
        </p:nvSpPr>
        <p:spPr bwMode="auto">
          <a:xfrm>
            <a:off x="500063" y="285750"/>
            <a:ext cx="8229600" cy="9830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defRPr/>
            </a:pPr>
            <a:r>
              <a:rPr lang="es-ES" dirty="0">
                <a:solidFill>
                  <a:srgbClr val="003399"/>
                </a:solidFill>
                <a:effectLst/>
                <a:cs typeface="Times New Roman" pitchFamily="18" charset="0"/>
              </a:rPr>
              <a:t>Involucramiento</a:t>
            </a:r>
          </a:p>
        </p:txBody>
      </p:sp>
      <p:sp>
        <p:nvSpPr>
          <p:cNvPr id="32771" name="Rectangle 3"/>
          <p:cNvSpPr>
            <a:spLocks noGrp="1"/>
          </p:cNvSpPr>
          <p:nvPr>
            <p:ph type="body" idx="1"/>
          </p:nvPr>
        </p:nvSpPr>
        <p:spPr>
          <a:xfrm>
            <a:off x="-34925" y="1341438"/>
            <a:ext cx="8783638" cy="4679950"/>
          </a:xfrm>
        </p:spPr>
        <p:txBody>
          <a:bodyPr/>
          <a:lstStyle/>
          <a:p>
            <a:r>
              <a:rPr lang="es-ES" altLang="es-ES" dirty="0">
                <a:cs typeface="Times New Roman" pitchFamily="18" charset="0"/>
              </a:rPr>
              <a:t>Para lograr el involucramiento tenemos que </a:t>
            </a:r>
            <a:r>
              <a:rPr lang="es-ES" altLang="es-ES" b="1" i="1" dirty="0">
                <a:solidFill>
                  <a:schemeClr val="accent2"/>
                </a:solidFill>
                <a:cs typeface="Times New Roman" pitchFamily="18" charset="0"/>
              </a:rPr>
              <a:t>“</a:t>
            </a:r>
            <a:r>
              <a:rPr lang="es-ES" altLang="es-ES" b="1" i="1" u="sng" dirty="0">
                <a:solidFill>
                  <a:schemeClr val="accent2"/>
                </a:solidFill>
                <a:cs typeface="Times New Roman" pitchFamily="18" charset="0"/>
              </a:rPr>
              <a:t>motivar a las personas</a:t>
            </a:r>
            <a:r>
              <a:rPr lang="es-ES" altLang="es-ES" b="1" i="1" dirty="0">
                <a:solidFill>
                  <a:schemeClr val="accent2"/>
                </a:solidFill>
                <a:cs typeface="Times New Roman" pitchFamily="18" charset="0"/>
              </a:rPr>
              <a:t>”</a:t>
            </a:r>
            <a:r>
              <a:rPr lang="es-ES" altLang="es-ES" dirty="0">
                <a:cs typeface="Times New Roman" pitchFamily="18" charset="0"/>
              </a:rPr>
              <a:t> y para eso tenemos que conocer como somos, sentimos y actuamos.</a:t>
            </a:r>
          </a:p>
          <a:p>
            <a:endParaRPr lang="es-ES" altLang="es-ES" sz="1800" dirty="0">
              <a:cs typeface="Times New Roman" pitchFamily="18" charset="0"/>
            </a:endParaRPr>
          </a:p>
          <a:p>
            <a:r>
              <a:rPr lang="es-UY" altLang="es-ES" dirty="0">
                <a:cs typeface="Times New Roman" pitchFamily="18" charset="0"/>
              </a:rPr>
              <a:t>Teorías de Motivación:</a:t>
            </a:r>
          </a:p>
          <a:p>
            <a:pPr marL="1882775" lvl="1" algn="just">
              <a:lnSpc>
                <a:spcPct val="90000"/>
              </a:lnSpc>
              <a:buFont typeface="Arial" charset="0"/>
              <a:buChar char="•"/>
            </a:pPr>
            <a:r>
              <a:rPr lang="es-ES" altLang="es-ES" dirty="0">
                <a:cs typeface="Times New Roman" pitchFamily="18" charset="0"/>
              </a:rPr>
              <a:t>Científica (Taylor)</a:t>
            </a:r>
          </a:p>
          <a:p>
            <a:pPr marL="1882775" lvl="1" algn="just">
              <a:lnSpc>
                <a:spcPct val="90000"/>
              </a:lnSpc>
              <a:buFont typeface="Arial" charset="0"/>
              <a:buChar char="•"/>
            </a:pPr>
            <a:r>
              <a:rPr lang="es-UY" altLang="es-ES" dirty="0">
                <a:cs typeface="Times New Roman" pitchFamily="18" charset="0"/>
              </a:rPr>
              <a:t>de las Relaciones Humanas</a:t>
            </a:r>
          </a:p>
          <a:p>
            <a:pPr marL="1882775" lvl="1" algn="just">
              <a:lnSpc>
                <a:spcPct val="90000"/>
              </a:lnSpc>
              <a:buFont typeface="Arial" charset="0"/>
              <a:buChar char="•"/>
            </a:pPr>
            <a:r>
              <a:rPr lang="es-UY" altLang="es-ES" dirty="0" err="1">
                <a:cs typeface="Times New Roman" pitchFamily="18" charset="0"/>
              </a:rPr>
              <a:t>Maslow</a:t>
            </a:r>
            <a:endParaRPr lang="es-UY" altLang="es-ES" dirty="0">
              <a:cs typeface="Times New Roman" pitchFamily="18" charset="0"/>
            </a:endParaRPr>
          </a:p>
          <a:p>
            <a:pPr marL="1882775" lvl="1" algn="just">
              <a:lnSpc>
                <a:spcPct val="90000"/>
              </a:lnSpc>
              <a:buFont typeface="Arial" charset="0"/>
              <a:buChar char="•"/>
            </a:pPr>
            <a:r>
              <a:rPr lang="es-UY" altLang="es-ES" dirty="0">
                <a:cs typeface="Times New Roman" pitchFamily="18" charset="0"/>
              </a:rPr>
              <a:t>de los Factores Higiénicos y Motivantes (Herzberg)</a:t>
            </a:r>
          </a:p>
          <a:p>
            <a:pPr marL="1882775" lvl="1" algn="just">
              <a:lnSpc>
                <a:spcPct val="90000"/>
              </a:lnSpc>
              <a:buFont typeface="Arial" charset="0"/>
              <a:buChar char="•"/>
            </a:pPr>
            <a:r>
              <a:rPr lang="es-UY" altLang="es-ES" dirty="0">
                <a:cs typeface="Times New Roman" pitchFamily="18" charset="0"/>
              </a:rPr>
              <a:t>de la Equidad (</a:t>
            </a:r>
            <a:r>
              <a:rPr lang="es-UY" altLang="es-ES" dirty="0" err="1">
                <a:cs typeface="Times New Roman" pitchFamily="18" charset="0"/>
              </a:rPr>
              <a:t>Stacey</a:t>
            </a:r>
            <a:r>
              <a:rPr lang="es-UY" altLang="es-ES" dirty="0">
                <a:cs typeface="Times New Roman" pitchFamily="18" charset="0"/>
              </a:rPr>
              <a:t> – Adams)</a:t>
            </a:r>
          </a:p>
          <a:p>
            <a:pPr marL="1882775" lvl="1" algn="just">
              <a:lnSpc>
                <a:spcPct val="90000"/>
              </a:lnSpc>
              <a:buFont typeface="Arial" charset="0"/>
              <a:buChar char="•"/>
            </a:pPr>
            <a:r>
              <a:rPr lang="es-UY" altLang="es-ES" dirty="0">
                <a:cs typeface="Times New Roman" pitchFamily="18" charset="0"/>
              </a:rPr>
              <a:t>X-Y</a:t>
            </a:r>
          </a:p>
          <a:p>
            <a:pPr marL="1882775" lvl="1" algn="just">
              <a:lnSpc>
                <a:spcPct val="90000"/>
              </a:lnSpc>
              <a:buFont typeface="Arial" charset="0"/>
              <a:buChar char="•"/>
            </a:pPr>
            <a:r>
              <a:rPr lang="es-UY" altLang="es-ES" dirty="0">
                <a:cs typeface="Times New Roman" pitchFamily="18" charset="0"/>
              </a:rPr>
              <a:t>de las Necesidades</a:t>
            </a:r>
            <a:r>
              <a:rPr lang="es-ES" altLang="es-ES" dirty="0"/>
              <a:t> (Mc </a:t>
            </a:r>
            <a:r>
              <a:rPr lang="es-ES" altLang="es-ES" dirty="0" err="1"/>
              <a:t>Clelland</a:t>
            </a:r>
            <a:r>
              <a:rPr lang="es-ES" altLang="es-ES" dirty="0"/>
              <a:t>)</a:t>
            </a:r>
          </a:p>
        </p:txBody>
      </p:sp>
      <p:pic>
        <p:nvPicPr>
          <p:cNvPr id="2" name="ppt 23">
            <a:hlinkClick r:id="" action="ppaction://media"/>
            <a:extLst>
              <a:ext uri="{FF2B5EF4-FFF2-40B4-BE49-F238E27FC236}">
                <a16:creationId xmlns:a16="http://schemas.microsoft.com/office/drawing/2014/main" id="{99C49425-2106-4AB0-8DD4-9B2EEE5D22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500063" y="285750"/>
            <a:ext cx="8229600" cy="98301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defRPr/>
            </a:pPr>
            <a:r>
              <a:rPr lang="es-ES_tradnl" sz="3700" dirty="0">
                <a:solidFill>
                  <a:srgbClr val="003399"/>
                </a:solidFill>
                <a:effectLst/>
              </a:rPr>
              <a:t>Teoría Científica</a:t>
            </a:r>
            <a:endParaRPr lang="es-ES" sz="3700" dirty="0">
              <a:solidFill>
                <a:srgbClr val="003399"/>
              </a:solidFill>
              <a:effectLst/>
            </a:endParaRPr>
          </a:p>
        </p:txBody>
      </p:sp>
      <p:sp>
        <p:nvSpPr>
          <p:cNvPr id="28675" name="Rectangle 3"/>
          <p:cNvSpPr>
            <a:spLocks noGrp="1"/>
          </p:cNvSpPr>
          <p:nvPr>
            <p:ph type="body" idx="1"/>
          </p:nvPr>
        </p:nvSpPr>
        <p:spPr>
          <a:xfrm>
            <a:off x="107950" y="1700213"/>
            <a:ext cx="7200900" cy="3960812"/>
          </a:xfrm>
        </p:spPr>
        <p:txBody>
          <a:bodyPr/>
          <a:lstStyle/>
          <a:p>
            <a:pPr algn="just">
              <a:defRPr/>
            </a:pPr>
            <a:r>
              <a:rPr lang="es-ES" dirty="0">
                <a:cs typeface="Times New Roman" pitchFamily="18" charset="0"/>
              </a:rPr>
              <a:t>“HOMBRE ECONÓMICO”, rendimiento proporcional al cobro, el salario es asociado a lo producido y predomina el trabajo “a destajo”.</a:t>
            </a:r>
          </a:p>
          <a:p>
            <a:pPr algn="just">
              <a:defRPr/>
            </a:pPr>
            <a:endParaRPr lang="es-ES" dirty="0">
              <a:cs typeface="Times New Roman" pitchFamily="18" charset="0"/>
            </a:endParaRPr>
          </a:p>
          <a:p>
            <a:pPr algn="just">
              <a:defRPr/>
            </a:pPr>
            <a:endParaRPr lang="es-ES" dirty="0">
              <a:cs typeface="Times New Roman" pitchFamily="18" charset="0"/>
            </a:endParaRPr>
          </a:p>
          <a:p>
            <a:pPr marL="109537" indent="0" algn="just">
              <a:buFont typeface="Wingdings 3" pitchFamily="18" charset="2"/>
              <a:buNone/>
              <a:defRPr/>
            </a:pPr>
            <a:r>
              <a:rPr lang="es-UY" sz="2000" u="sng" dirty="0"/>
              <a:t>Frederick </a:t>
            </a:r>
            <a:r>
              <a:rPr lang="es-UY" sz="2000" u="sng" dirty="0" err="1"/>
              <a:t>Winslow</a:t>
            </a:r>
            <a:r>
              <a:rPr lang="es-UY" sz="2000" u="sng" dirty="0"/>
              <a:t> Taylor</a:t>
            </a:r>
            <a:r>
              <a:rPr lang="es-UY" sz="2000" dirty="0"/>
              <a:t> fue un ingeniero mecánico y economista estadounidense, promotor de la organización científica del trabajo y es considerado el padre de la Administración Científica.</a:t>
            </a:r>
          </a:p>
          <a:p>
            <a:pPr algn="just">
              <a:defRPr/>
            </a:pPr>
            <a:endParaRPr lang="es-ES" dirty="0"/>
          </a:p>
        </p:txBody>
      </p:sp>
      <p:pic>
        <p:nvPicPr>
          <p:cNvPr id="33796" name="Picture 4" descr="moneda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08500"/>
            <a:ext cx="10810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350" y="2060575"/>
            <a:ext cx="1417638"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Text Box 6"/>
          <p:cNvSpPr txBox="1">
            <a:spLocks noChangeArrowheads="1"/>
          </p:cNvSpPr>
          <p:nvPr/>
        </p:nvSpPr>
        <p:spPr bwMode="auto">
          <a:xfrm>
            <a:off x="7343775" y="4508500"/>
            <a:ext cx="1728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sz="1600">
                <a:latin typeface="Constantia" pitchFamily="18" charset="0"/>
              </a:rPr>
              <a:t>Ing. (1856-1915)</a:t>
            </a:r>
          </a:p>
        </p:txBody>
      </p:sp>
      <p:pic>
        <p:nvPicPr>
          <p:cNvPr id="2" name="ppt 24">
            <a:hlinkClick r:id="" action="ppaction://media"/>
            <a:extLst>
              <a:ext uri="{FF2B5EF4-FFF2-40B4-BE49-F238E27FC236}">
                <a16:creationId xmlns:a16="http://schemas.microsoft.com/office/drawing/2014/main" id="{B9DA8003-0873-40E7-978C-2BDFEAA04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p:cNvSpPr>
          <p:nvPr>
            <p:ph type="title"/>
          </p:nvPr>
        </p:nvSpPr>
        <p:spPr bwMode="auto">
          <a:xfrm>
            <a:off x="500063" y="121898"/>
            <a:ext cx="8229600" cy="7669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pPr algn="ctr">
              <a:defRPr/>
            </a:pPr>
            <a:r>
              <a:rPr lang="es-ES_tradnl" dirty="0">
                <a:solidFill>
                  <a:srgbClr val="003399"/>
                </a:solidFill>
                <a:effectLst/>
              </a:rPr>
              <a:t>Teoría de las Relaciones Humanas</a:t>
            </a:r>
            <a:endParaRPr lang="es-ES" dirty="0">
              <a:solidFill>
                <a:srgbClr val="003399"/>
              </a:solidFill>
              <a:effectLst/>
            </a:endParaRPr>
          </a:p>
        </p:txBody>
      </p:sp>
      <p:sp>
        <p:nvSpPr>
          <p:cNvPr id="29699" name="Rectangle 3"/>
          <p:cNvSpPr>
            <a:spLocks noGrp="1"/>
          </p:cNvSpPr>
          <p:nvPr>
            <p:ph type="body" sz="half" idx="1"/>
          </p:nvPr>
        </p:nvSpPr>
        <p:spPr>
          <a:xfrm>
            <a:off x="1619250" y="1189038"/>
            <a:ext cx="7416800" cy="1655762"/>
          </a:xfrm>
        </p:spPr>
        <p:txBody>
          <a:bodyPr/>
          <a:lstStyle/>
          <a:p>
            <a:pPr algn="just">
              <a:defRPr/>
            </a:pPr>
            <a:r>
              <a:rPr lang="es-ES" sz="2300" dirty="0">
                <a:cs typeface="Times New Roman" pitchFamily="18" charset="0"/>
              </a:rPr>
              <a:t>Escuela de Relaciones Humanas: Ligada a Elton Mayo y colaboradores, “HOMBRE SOCIAL”.</a:t>
            </a:r>
          </a:p>
          <a:p>
            <a:pPr marL="109537" indent="0">
              <a:buFont typeface="Wingdings 3" pitchFamily="18" charset="2"/>
              <a:buNone/>
              <a:defRPr/>
            </a:pPr>
            <a:r>
              <a:rPr lang="es-UY" sz="1600" u="sng" dirty="0"/>
              <a:t>George Elton Mayo</a:t>
            </a:r>
            <a:r>
              <a:rPr lang="es-UY" sz="1600" dirty="0"/>
              <a:t>, fue un teórico social, sociólogo y psicólogo industrial especializado en teoría de las organizaciones, las relaciones humanas y el movimiento por las relaciones humanas.</a:t>
            </a:r>
            <a:endParaRPr lang="es-ES" sz="1600" dirty="0">
              <a:cs typeface="Times New Roman" pitchFamily="18" charset="0"/>
            </a:endParaRPr>
          </a:p>
          <a:p>
            <a:pPr algn="just">
              <a:defRPr/>
            </a:pPr>
            <a:endParaRPr lang="es-ES" sz="2300" dirty="0"/>
          </a:p>
        </p:txBody>
      </p:sp>
      <p:graphicFrame>
        <p:nvGraphicFramePr>
          <p:cNvPr id="125016" name="Group 88"/>
          <p:cNvGraphicFramePr>
            <a:graphicFrameLocks noGrp="1"/>
          </p:cNvGraphicFramePr>
          <p:nvPr>
            <p:ph sz="half" idx="2"/>
          </p:nvPr>
        </p:nvGraphicFramePr>
        <p:xfrm>
          <a:off x="798513" y="3014663"/>
          <a:ext cx="8229600" cy="2906713"/>
        </p:xfrm>
        <a:graphic>
          <a:graphicData uri="http://schemas.openxmlformats.org/drawingml/2006/table">
            <a:tbl>
              <a:tblPr/>
              <a:tblGrid>
                <a:gridCol w="4116387">
                  <a:extLst>
                    <a:ext uri="{9D8B030D-6E8A-4147-A177-3AD203B41FA5}">
                      <a16:colId xmlns:a16="http://schemas.microsoft.com/office/drawing/2014/main" val="20000"/>
                    </a:ext>
                  </a:extLst>
                </a:gridCol>
                <a:gridCol w="4113213">
                  <a:extLst>
                    <a:ext uri="{9D8B030D-6E8A-4147-A177-3AD203B41FA5}">
                      <a16:colId xmlns:a16="http://schemas.microsoft.com/office/drawing/2014/main" val="20001"/>
                    </a:ext>
                  </a:extLst>
                </a:gridCol>
              </a:tblGrid>
              <a:tr h="396330">
                <a:tc gridSpan="2">
                  <a:txBody>
                    <a:bodyPr/>
                    <a:lstStyle/>
                    <a:p>
                      <a:pPr marL="109538" marR="0" lvl="0" indent="0" algn="ctr"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2000" b="0" i="0" u="none" strike="noStrike" cap="none" normalizeH="0" baseline="0" dirty="0">
                          <a:ln>
                            <a:noFill/>
                          </a:ln>
                          <a:solidFill>
                            <a:schemeClr val="tx1"/>
                          </a:solidFill>
                          <a:effectLst/>
                          <a:latin typeface="Constantia" pitchFamily="18" charset="0"/>
                        </a:rPr>
                        <a:t>SUPUESTOS</a:t>
                      </a:r>
                    </a:p>
                  </a:txBody>
                  <a:tcPr marT="45731" marB="457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s-UY"/>
                    </a:p>
                  </a:txBody>
                  <a:tcPr/>
                </a:tc>
                <a:extLst>
                  <a:ext uri="{0D108BD9-81ED-4DB2-BD59-A6C34878D82A}">
                    <a16:rowId xmlns:a16="http://schemas.microsoft.com/office/drawing/2014/main" val="10000"/>
                  </a:ext>
                </a:extLst>
              </a:tr>
              <a:tr h="422028">
                <a:tc>
                  <a:txBody>
                    <a:bodyPr/>
                    <a:lstStyle/>
                    <a:p>
                      <a:pPr marL="109538" marR="0" lvl="0" indent="0" algn="ctr"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2000" b="0" i="0" u="none" strike="noStrike" cap="none" normalizeH="0" baseline="0" dirty="0">
                          <a:ln>
                            <a:noFill/>
                          </a:ln>
                          <a:solidFill>
                            <a:schemeClr val="tx1"/>
                          </a:solidFill>
                          <a:effectLst/>
                          <a:latin typeface="Constantia" pitchFamily="18" charset="0"/>
                        </a:rPr>
                        <a:t>Modelo Tradicional</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109538" marR="0" lvl="0" indent="0" algn="ctr"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2000" b="0" i="0" u="none" strike="noStrike" cap="none" normalizeH="0" baseline="0" dirty="0">
                          <a:ln>
                            <a:noFill/>
                          </a:ln>
                          <a:solidFill>
                            <a:schemeClr val="tx1"/>
                          </a:solidFill>
                          <a:effectLst/>
                          <a:latin typeface="Constantia" pitchFamily="18" charset="0"/>
                        </a:rPr>
                        <a:t>Escuela de Relaciones Humanas</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579252">
                <a:tc>
                  <a:txBody>
                    <a:bodyPr/>
                    <a:lstStyle/>
                    <a:p>
                      <a:pPr marL="109538" marR="0" lvl="0" indent="0" algn="l"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1600" b="0" i="0" u="none" strike="noStrike" cap="none" normalizeH="0" baseline="0" dirty="0">
                          <a:ln>
                            <a:noFill/>
                          </a:ln>
                          <a:solidFill>
                            <a:schemeClr val="tx1"/>
                          </a:solidFill>
                          <a:effectLst/>
                          <a:latin typeface="Constantia" pitchFamily="18" charset="0"/>
                        </a:rPr>
                        <a:t>El trabajo es inherente desagradable para la mayoría de las personas</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9538" marR="0" lvl="0" indent="0" algn="l"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1600" b="0" i="0" u="none" strike="noStrike" cap="none" normalizeH="0" baseline="0" dirty="0">
                          <a:ln>
                            <a:noFill/>
                          </a:ln>
                          <a:solidFill>
                            <a:schemeClr val="tx1"/>
                          </a:solidFill>
                          <a:effectLst/>
                          <a:latin typeface="Constantia" pitchFamily="18" charset="0"/>
                        </a:rPr>
                        <a:t>Las personas se quieren sentir útiles e importantes.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252">
                <a:tc>
                  <a:txBody>
                    <a:bodyPr/>
                    <a:lstStyle/>
                    <a:p>
                      <a:pPr marL="109538" marR="0" lvl="0" indent="0" algn="l"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1600" b="0" i="0" u="none" strike="noStrike" cap="none" normalizeH="0" baseline="0" dirty="0">
                          <a:ln>
                            <a:noFill/>
                          </a:ln>
                          <a:solidFill>
                            <a:schemeClr val="tx1"/>
                          </a:solidFill>
                          <a:effectLst/>
                          <a:latin typeface="Constantia" pitchFamily="18" charset="0"/>
                        </a:rPr>
                        <a:t>Lo que hacen es menos importante que lo que ganan por hacerlo. </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09538" marR="0" lvl="0" indent="0" algn="l"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1600" b="0" i="0" u="none" strike="noStrike" cap="none" normalizeH="0" baseline="0">
                          <a:ln>
                            <a:noFill/>
                          </a:ln>
                          <a:solidFill>
                            <a:schemeClr val="tx1"/>
                          </a:solidFill>
                          <a:effectLst/>
                          <a:latin typeface="Constantia" pitchFamily="18" charset="0"/>
                        </a:rPr>
                        <a:t>Las personas quieren pertenecer y ser reconocidas como individuos.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29851">
                <a:tc>
                  <a:txBody>
                    <a:bodyPr/>
                    <a:lstStyle/>
                    <a:p>
                      <a:pPr marL="109538" marR="0" lvl="0" indent="0" algn="l"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1600" b="0" i="0" u="none" strike="noStrike" kern="1200" cap="none" normalizeH="0" baseline="0" dirty="0">
                          <a:ln>
                            <a:noFill/>
                          </a:ln>
                          <a:solidFill>
                            <a:schemeClr val="tx1"/>
                          </a:solidFill>
                          <a:effectLst/>
                          <a:latin typeface="Constantia" pitchFamily="18" charset="0"/>
                          <a:ea typeface="+mn-ea"/>
                          <a:cs typeface="+mn-cs"/>
                        </a:rPr>
                        <a:t>Pocas personas quieren o pueden manejar trabajos que requieren creatividad, autodirección o control de si mismas. </a:t>
                      </a:r>
                    </a:p>
                  </a:txBody>
                  <a:tcPr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09538" marR="0" lvl="0" indent="0" algn="l" defTabSz="914400" rtl="0" eaLnBrk="0" fontAlgn="base" latinLnBrk="0" hangingPunct="0">
                        <a:lnSpc>
                          <a:spcPct val="100000"/>
                        </a:lnSpc>
                        <a:spcBef>
                          <a:spcPts val="400"/>
                        </a:spcBef>
                        <a:spcAft>
                          <a:spcPct val="0"/>
                        </a:spcAft>
                        <a:buClr>
                          <a:schemeClr val="accent1"/>
                        </a:buClr>
                        <a:buSzPct val="68000"/>
                        <a:buFont typeface="Wingdings 3" pitchFamily="18" charset="2"/>
                        <a:buNone/>
                        <a:tabLst/>
                      </a:pPr>
                      <a:r>
                        <a:rPr kumimoji="0" lang="es-ES" sz="1600" b="0" i="0" u="none" strike="noStrike" cap="none" normalizeH="0" baseline="0" dirty="0">
                          <a:ln>
                            <a:noFill/>
                          </a:ln>
                          <a:solidFill>
                            <a:schemeClr val="tx1"/>
                          </a:solidFill>
                          <a:effectLst/>
                          <a:latin typeface="Constantia" pitchFamily="18" charset="0"/>
                        </a:rPr>
                        <a:t>Estas necesidades son más importantes que el dinero en la motivación de las personas para que trabajen. </a:t>
                      </a:r>
                    </a:p>
                  </a:txBody>
                  <a:tcPr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4839"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 y="885825"/>
            <a:ext cx="1223963"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2 CuadroTexto"/>
          <p:cNvSpPr txBox="1">
            <a:spLocks noChangeArrowheads="1"/>
          </p:cNvSpPr>
          <p:nvPr/>
        </p:nvSpPr>
        <p:spPr bwMode="auto">
          <a:xfrm>
            <a:off x="34925" y="2570163"/>
            <a:ext cx="1287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s-UY" altLang="es-ES"/>
              <a:t>1880-1949</a:t>
            </a:r>
            <a:endParaRPr lang="es-ES" altLang="es-ES"/>
          </a:p>
        </p:txBody>
      </p:sp>
      <p:pic>
        <p:nvPicPr>
          <p:cNvPr id="2" name="ppt 25">
            <a:hlinkClick r:id="" action="ppaction://media"/>
            <a:extLst>
              <a:ext uri="{FF2B5EF4-FFF2-40B4-BE49-F238E27FC236}">
                <a16:creationId xmlns:a16="http://schemas.microsoft.com/office/drawing/2014/main" id="{C1A3C93F-0E64-423A-A264-018C9C6D9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0063" y="59213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AutoShape 5"/>
          <p:cNvSpPr>
            <a:spLocks noChangeArrowheads="1"/>
          </p:cNvSpPr>
          <p:nvPr/>
        </p:nvSpPr>
        <p:spPr bwMode="auto">
          <a:xfrm>
            <a:off x="1809750" y="1900238"/>
            <a:ext cx="6769100" cy="4103687"/>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UY" altLang="es-ES"/>
          </a:p>
        </p:txBody>
      </p:sp>
      <p:sp>
        <p:nvSpPr>
          <p:cNvPr id="35844" name="Text Box 6"/>
          <p:cNvSpPr txBox="1">
            <a:spLocks noChangeArrowheads="1"/>
          </p:cNvSpPr>
          <p:nvPr/>
        </p:nvSpPr>
        <p:spPr bwMode="auto">
          <a:xfrm>
            <a:off x="2817813" y="5572125"/>
            <a:ext cx="4321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endParaRPr lang="es-UY" altLang="es-ES"/>
          </a:p>
        </p:txBody>
      </p:sp>
      <p:sp>
        <p:nvSpPr>
          <p:cNvPr id="35845" name="Text Box 7"/>
          <p:cNvSpPr txBox="1">
            <a:spLocks noChangeArrowheads="1"/>
          </p:cNvSpPr>
          <p:nvPr/>
        </p:nvSpPr>
        <p:spPr bwMode="auto">
          <a:xfrm>
            <a:off x="2817813" y="564515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a:t>Fisiológicas: hambre, sed, abrigo, refugio, etc.</a:t>
            </a:r>
          </a:p>
        </p:txBody>
      </p:sp>
      <p:sp>
        <p:nvSpPr>
          <p:cNvPr id="35846" name="Line 8"/>
          <p:cNvSpPr>
            <a:spLocks noChangeShapeType="1"/>
          </p:cNvSpPr>
          <p:nvPr/>
        </p:nvSpPr>
        <p:spPr bwMode="auto">
          <a:xfrm>
            <a:off x="2195513" y="5427663"/>
            <a:ext cx="6121400" cy="0"/>
          </a:xfrm>
          <a:prstGeom prst="line">
            <a:avLst/>
          </a:prstGeom>
          <a:noFill/>
          <a:ln w="9525">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a:p>
        </p:txBody>
      </p:sp>
      <p:sp>
        <p:nvSpPr>
          <p:cNvPr id="35847" name="Text Box 9"/>
          <p:cNvSpPr txBox="1">
            <a:spLocks noChangeArrowheads="1"/>
          </p:cNvSpPr>
          <p:nvPr/>
        </p:nvSpPr>
        <p:spPr bwMode="auto">
          <a:xfrm>
            <a:off x="2962275" y="4995863"/>
            <a:ext cx="4535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s-ES" altLang="es-ES"/>
              <a:t>Seguridad física y económica</a:t>
            </a:r>
          </a:p>
        </p:txBody>
      </p:sp>
      <p:sp>
        <p:nvSpPr>
          <p:cNvPr id="35848" name="Line 10"/>
          <p:cNvSpPr>
            <a:spLocks noChangeShapeType="1"/>
          </p:cNvSpPr>
          <p:nvPr/>
        </p:nvSpPr>
        <p:spPr bwMode="auto">
          <a:xfrm>
            <a:off x="2555875" y="4924425"/>
            <a:ext cx="5473700" cy="0"/>
          </a:xfrm>
          <a:prstGeom prst="line">
            <a:avLst/>
          </a:prstGeom>
          <a:noFill/>
          <a:ln w="9525">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a:p>
        </p:txBody>
      </p:sp>
      <p:sp>
        <p:nvSpPr>
          <p:cNvPr id="35849" name="Text Box 11"/>
          <p:cNvSpPr txBox="1">
            <a:spLocks noChangeArrowheads="1"/>
          </p:cNvSpPr>
          <p:nvPr/>
        </p:nvSpPr>
        <p:spPr bwMode="auto">
          <a:xfrm>
            <a:off x="2962275" y="4492625"/>
            <a:ext cx="46085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a:t>Sociológicas, de afiliación o aceptación</a:t>
            </a:r>
          </a:p>
        </p:txBody>
      </p:sp>
      <p:sp>
        <p:nvSpPr>
          <p:cNvPr id="35850" name="Line 12"/>
          <p:cNvSpPr>
            <a:spLocks noChangeShapeType="1"/>
          </p:cNvSpPr>
          <p:nvPr/>
        </p:nvSpPr>
        <p:spPr bwMode="auto">
          <a:xfrm>
            <a:off x="2916238" y="4419600"/>
            <a:ext cx="4608512" cy="0"/>
          </a:xfrm>
          <a:prstGeom prst="line">
            <a:avLst/>
          </a:prstGeom>
          <a:noFill/>
          <a:ln w="9525">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a:p>
        </p:txBody>
      </p:sp>
      <p:sp>
        <p:nvSpPr>
          <p:cNvPr id="35851" name="Text Box 13"/>
          <p:cNvSpPr txBox="1">
            <a:spLocks noChangeArrowheads="1"/>
          </p:cNvSpPr>
          <p:nvPr/>
        </p:nvSpPr>
        <p:spPr bwMode="auto">
          <a:xfrm>
            <a:off x="3609975" y="4060825"/>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a:t>Psicológicas o de estima</a:t>
            </a:r>
          </a:p>
        </p:txBody>
      </p:sp>
      <p:sp>
        <p:nvSpPr>
          <p:cNvPr id="35852" name="Line 14"/>
          <p:cNvSpPr>
            <a:spLocks noChangeShapeType="1"/>
          </p:cNvSpPr>
          <p:nvPr/>
        </p:nvSpPr>
        <p:spPr bwMode="auto">
          <a:xfrm>
            <a:off x="3276600" y="3916363"/>
            <a:ext cx="3959225" cy="0"/>
          </a:xfrm>
          <a:prstGeom prst="line">
            <a:avLst/>
          </a:prstGeom>
          <a:noFill/>
          <a:ln w="9525">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UY"/>
          </a:p>
        </p:txBody>
      </p:sp>
      <p:sp>
        <p:nvSpPr>
          <p:cNvPr id="35853" name="Text Box 15"/>
          <p:cNvSpPr txBox="1">
            <a:spLocks noChangeArrowheads="1"/>
          </p:cNvSpPr>
          <p:nvPr/>
        </p:nvSpPr>
        <p:spPr bwMode="auto">
          <a:xfrm>
            <a:off x="3970338" y="3268663"/>
            <a:ext cx="2592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s-ES" altLang="es-ES"/>
              <a:t>Realización personal, auto realizarse</a:t>
            </a:r>
          </a:p>
        </p:txBody>
      </p:sp>
      <p:sp>
        <p:nvSpPr>
          <p:cNvPr id="35854" name="AutoShape 17"/>
          <p:cNvSpPr>
            <a:spLocks noChangeArrowheads="1"/>
          </p:cNvSpPr>
          <p:nvPr/>
        </p:nvSpPr>
        <p:spPr bwMode="auto">
          <a:xfrm>
            <a:off x="66675" y="3784600"/>
            <a:ext cx="2489200" cy="2165350"/>
          </a:xfrm>
          <a:prstGeom prst="wedgeEllipseCallout">
            <a:avLst>
              <a:gd name="adj1" fmla="val 71611"/>
              <a:gd name="adj2" fmla="val 15931"/>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 altLang="es-ES" sz="1400" b="0"/>
              <a:t>Condiciones de trabajo y seguridad de empleo: Ej estabilidad laboral diversas coberturas (seguro de vida, accidentes, etc)</a:t>
            </a:r>
          </a:p>
        </p:txBody>
      </p:sp>
      <p:sp>
        <p:nvSpPr>
          <p:cNvPr id="35855" name="AutoShape 18"/>
          <p:cNvSpPr>
            <a:spLocks noChangeArrowheads="1"/>
          </p:cNvSpPr>
          <p:nvPr/>
        </p:nvSpPr>
        <p:spPr bwMode="auto">
          <a:xfrm>
            <a:off x="6623050" y="2205038"/>
            <a:ext cx="2447925" cy="1966912"/>
          </a:xfrm>
          <a:prstGeom prst="wedgeEllipseCallout">
            <a:avLst>
              <a:gd name="adj1" fmla="val -40273"/>
              <a:gd name="adj2" fmla="val 70685"/>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892175">
              <a:tabLst>
                <a:tab pos="1520825" algn="l"/>
              </a:tabLst>
            </a:pPr>
            <a:r>
              <a:rPr lang="es-ES" altLang="es-ES" sz="1400" b="0"/>
              <a:t>Afecto, sentido de pertenencia, integración (relación con pares y superiores, compartir valores, creencias, etc)</a:t>
            </a:r>
          </a:p>
        </p:txBody>
      </p:sp>
      <p:sp>
        <p:nvSpPr>
          <p:cNvPr id="35856" name="AutoShape 19"/>
          <p:cNvSpPr>
            <a:spLocks noChangeArrowheads="1"/>
          </p:cNvSpPr>
          <p:nvPr/>
        </p:nvSpPr>
        <p:spPr bwMode="auto">
          <a:xfrm>
            <a:off x="90488" y="2355850"/>
            <a:ext cx="3024187" cy="1368425"/>
          </a:xfrm>
          <a:prstGeom prst="wedgeEllipseCallout">
            <a:avLst>
              <a:gd name="adj1" fmla="val 64398"/>
              <a:gd name="adj2" fmla="val 82338"/>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 altLang="es-ES" sz="1400" b="0"/>
              <a:t>Status, nivel social, reconocimiento, posición en toma de decisiones</a:t>
            </a:r>
          </a:p>
        </p:txBody>
      </p:sp>
      <p:sp>
        <p:nvSpPr>
          <p:cNvPr id="35857" name="AutoShape 20"/>
          <p:cNvSpPr>
            <a:spLocks noChangeArrowheads="1"/>
          </p:cNvSpPr>
          <p:nvPr/>
        </p:nvSpPr>
        <p:spPr bwMode="auto">
          <a:xfrm>
            <a:off x="4859338" y="1196975"/>
            <a:ext cx="4151312" cy="990600"/>
          </a:xfrm>
          <a:prstGeom prst="wedgeEllipseCallout">
            <a:avLst>
              <a:gd name="adj1" fmla="val -48176"/>
              <a:gd name="adj2" fmla="val 138727"/>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s-ES" altLang="es-ES" sz="1400" b="0"/>
              <a:t>Sentir que es trabajo importante, desafío, que pone todo su talento, participa en selección de personal</a:t>
            </a:r>
          </a:p>
        </p:txBody>
      </p:sp>
      <p:sp>
        <p:nvSpPr>
          <p:cNvPr id="35859" name="Rectangle 7"/>
          <p:cNvSpPr txBox="1">
            <a:spLocks/>
          </p:cNvSpPr>
          <p:nvPr/>
        </p:nvSpPr>
        <p:spPr bwMode="auto">
          <a:xfrm>
            <a:off x="1223963" y="915988"/>
            <a:ext cx="4649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ts val="400"/>
              </a:spcBef>
              <a:buClr>
                <a:schemeClr val="accent1"/>
              </a:buClr>
              <a:buSzPct val="68000"/>
              <a:buFont typeface="Wingdings 3" pitchFamily="18" charset="2"/>
              <a:buNone/>
            </a:pPr>
            <a:r>
              <a:rPr lang="es-ES" altLang="es-ES" sz="2000" b="0">
                <a:latin typeface="Constantia" pitchFamily="18" charset="0"/>
              </a:rPr>
              <a:t>Las necesidades básicas se clasifican en:</a:t>
            </a:r>
          </a:p>
        </p:txBody>
      </p:sp>
      <p:sp>
        <p:nvSpPr>
          <p:cNvPr id="21" name="Rectangle 2"/>
          <p:cNvSpPr txBox="1">
            <a:spLocks/>
          </p:cNvSpPr>
          <p:nvPr/>
        </p:nvSpPr>
        <p:spPr bwMode="auto">
          <a:xfrm>
            <a:off x="66676" y="116632"/>
            <a:ext cx="9004300" cy="8640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onstantia" pitchFamily="18" charset="0"/>
              </a:defRPr>
            </a:lvl2pPr>
            <a:lvl3pPr algn="l" rtl="0" eaLnBrk="0" fontAlgn="base" hangingPunct="0">
              <a:spcBef>
                <a:spcPct val="0"/>
              </a:spcBef>
              <a:spcAft>
                <a:spcPct val="0"/>
              </a:spcAft>
              <a:defRPr sz="4100" b="1">
                <a:solidFill>
                  <a:schemeClr val="tx2"/>
                </a:solidFill>
                <a:latin typeface="Constantia" pitchFamily="18" charset="0"/>
              </a:defRPr>
            </a:lvl3pPr>
            <a:lvl4pPr algn="l" rtl="0" eaLnBrk="0" fontAlgn="base" hangingPunct="0">
              <a:spcBef>
                <a:spcPct val="0"/>
              </a:spcBef>
              <a:spcAft>
                <a:spcPct val="0"/>
              </a:spcAft>
              <a:defRPr sz="4100" b="1">
                <a:solidFill>
                  <a:schemeClr val="tx2"/>
                </a:solidFill>
                <a:latin typeface="Constantia" pitchFamily="18" charset="0"/>
              </a:defRPr>
            </a:lvl4pPr>
            <a:lvl5pPr algn="l" rtl="0" eaLnBrk="0" fontAlgn="base" hangingPunct="0">
              <a:spcBef>
                <a:spcPct val="0"/>
              </a:spcBef>
              <a:spcAft>
                <a:spcPct val="0"/>
              </a:spcAft>
              <a:defRPr sz="4100" b="1">
                <a:solidFill>
                  <a:schemeClr val="tx2"/>
                </a:solidFill>
                <a:latin typeface="Constantia" pitchFamily="18" charset="0"/>
              </a:defRPr>
            </a:lvl5pPr>
            <a:lvl6pPr marL="457200" algn="l" rtl="0" fontAlgn="base">
              <a:spcBef>
                <a:spcPct val="0"/>
              </a:spcBef>
              <a:spcAft>
                <a:spcPct val="0"/>
              </a:spcAft>
              <a:defRPr sz="4100" b="1">
                <a:solidFill>
                  <a:schemeClr val="tx2"/>
                </a:solidFill>
                <a:latin typeface="Constantia" pitchFamily="18" charset="0"/>
              </a:defRPr>
            </a:lvl6pPr>
            <a:lvl7pPr marL="914400" algn="l" rtl="0" fontAlgn="base">
              <a:spcBef>
                <a:spcPct val="0"/>
              </a:spcBef>
              <a:spcAft>
                <a:spcPct val="0"/>
              </a:spcAft>
              <a:defRPr sz="4100" b="1">
                <a:solidFill>
                  <a:schemeClr val="tx2"/>
                </a:solidFill>
                <a:latin typeface="Constantia" pitchFamily="18" charset="0"/>
              </a:defRPr>
            </a:lvl7pPr>
            <a:lvl8pPr marL="1371600" algn="l" rtl="0" fontAlgn="base">
              <a:spcBef>
                <a:spcPct val="0"/>
              </a:spcBef>
              <a:spcAft>
                <a:spcPct val="0"/>
              </a:spcAft>
              <a:defRPr sz="4100" b="1">
                <a:solidFill>
                  <a:schemeClr val="tx2"/>
                </a:solidFill>
                <a:latin typeface="Constantia" pitchFamily="18" charset="0"/>
              </a:defRPr>
            </a:lvl8pPr>
            <a:lvl9pPr marL="1828800" algn="l" rtl="0" fontAlgn="base">
              <a:spcBef>
                <a:spcPct val="0"/>
              </a:spcBef>
              <a:spcAft>
                <a:spcPct val="0"/>
              </a:spcAft>
              <a:defRPr sz="4100" b="1">
                <a:solidFill>
                  <a:schemeClr val="tx2"/>
                </a:solidFill>
                <a:latin typeface="Constantia" pitchFamily="18" charset="0"/>
              </a:defRPr>
            </a:lvl9pPr>
            <a:extLst/>
          </a:lstStyle>
          <a:p>
            <a:pPr algn="ctr">
              <a:defRPr/>
            </a:pPr>
            <a:r>
              <a:rPr lang="es-ES" sz="3700" dirty="0">
                <a:solidFill>
                  <a:srgbClr val="003399"/>
                </a:solidFill>
                <a:effectLst/>
                <a:cs typeface="Times New Roman" pitchFamily="18" charset="0"/>
              </a:rPr>
              <a:t>Jerarquía de las Necesidades Humanas</a:t>
            </a:r>
            <a:endParaRPr lang="es-ES" sz="3700" dirty="0">
              <a:solidFill>
                <a:srgbClr val="003399"/>
              </a:solidFill>
              <a:effectLst/>
            </a:endParaRPr>
          </a:p>
        </p:txBody>
      </p:sp>
      <p:pic>
        <p:nvPicPr>
          <p:cNvPr id="35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5988"/>
            <a:ext cx="1131888"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62" name="Text Box 8"/>
          <p:cNvSpPr txBox="1">
            <a:spLocks noChangeArrowheads="1"/>
          </p:cNvSpPr>
          <p:nvPr/>
        </p:nvSpPr>
        <p:spPr bwMode="auto">
          <a:xfrm>
            <a:off x="1274763" y="1966913"/>
            <a:ext cx="31321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s-ES" altLang="es-ES" sz="1400">
                <a:latin typeface="Constantia" pitchFamily="18" charset="0"/>
              </a:rPr>
              <a:t>Psic  Abraham Maslow (1908 – 1970)</a:t>
            </a:r>
          </a:p>
        </p:txBody>
      </p:sp>
      <p:pic>
        <p:nvPicPr>
          <p:cNvPr id="2" name="ppt 26">
            <a:hlinkClick r:id="" action="ppaction://media"/>
            <a:extLst>
              <a:ext uri="{FF2B5EF4-FFF2-40B4-BE49-F238E27FC236}">
                <a16:creationId xmlns:a16="http://schemas.microsoft.com/office/drawing/2014/main" id="{7F24901A-18C2-416D-A56F-BBC234019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4177" y="2290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107950" y="1341438"/>
            <a:ext cx="43561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nSpc>
                <a:spcPct val="90000"/>
              </a:lnSpc>
              <a:spcBef>
                <a:spcPct val="20000"/>
              </a:spcBef>
              <a:buClr>
                <a:srgbClr val="0000CC"/>
              </a:buClr>
              <a:buSzPct val="60000"/>
              <a:defRPr/>
            </a:pPr>
            <a:r>
              <a:rPr lang="es-ES_tradnl" sz="2800" dirty="0">
                <a:solidFill>
                  <a:schemeClr val="accent2">
                    <a:lumMod val="75000"/>
                  </a:schemeClr>
                </a:solidFill>
                <a:latin typeface="+mn-lt"/>
              </a:rPr>
              <a:t>FACTORES DE HIGIENE</a:t>
            </a:r>
          </a:p>
          <a:p>
            <a:pPr marL="342900" indent="-342900">
              <a:lnSpc>
                <a:spcPct val="90000"/>
              </a:lnSpc>
              <a:spcBef>
                <a:spcPct val="20000"/>
              </a:spcBef>
              <a:buClr>
                <a:srgbClr val="0000CC"/>
              </a:buClr>
              <a:buSzPct val="60000"/>
              <a:buFont typeface="Wingdings" pitchFamily="2" charset="2"/>
              <a:buChar char="ü"/>
              <a:defRPr/>
            </a:pPr>
            <a:endParaRPr lang="es-ES_tradnl" sz="2800" dirty="0">
              <a:solidFill>
                <a:srgbClr val="000099"/>
              </a:solidFill>
              <a:latin typeface="Tahoma" pitchFamily="34" charset="0"/>
            </a:endParaRPr>
          </a:p>
          <a:p>
            <a:pPr marL="457200" indent="-457200">
              <a:lnSpc>
                <a:spcPct val="90000"/>
              </a:lnSpc>
              <a:spcBef>
                <a:spcPct val="20000"/>
              </a:spcBef>
              <a:buClr>
                <a:schemeClr val="folHlink"/>
              </a:buClr>
              <a:buSzPct val="60000"/>
              <a:buFont typeface="Wingdings" pitchFamily="2" charset="2"/>
              <a:buChar char="ü"/>
              <a:defRPr/>
            </a:pPr>
            <a:r>
              <a:rPr lang="es-ES_tradnl" sz="2800" b="0" dirty="0">
                <a:latin typeface="+mn-lt"/>
              </a:rPr>
              <a:t>su ausencia genera “insatisfacción”</a:t>
            </a:r>
          </a:p>
          <a:p>
            <a:pPr marL="457200" indent="-457200">
              <a:lnSpc>
                <a:spcPct val="90000"/>
              </a:lnSpc>
              <a:spcBef>
                <a:spcPct val="20000"/>
              </a:spcBef>
              <a:buClr>
                <a:schemeClr val="folHlink"/>
              </a:buClr>
              <a:buSzPct val="60000"/>
              <a:buFont typeface="Wingdings" pitchFamily="2" charset="2"/>
              <a:buChar char="ü"/>
              <a:defRPr/>
            </a:pPr>
            <a:r>
              <a:rPr lang="es-ES_tradnl" sz="2800" b="0" dirty="0">
                <a:latin typeface="+mn-lt"/>
              </a:rPr>
              <a:t>su presencia no genera “satisfacción”</a:t>
            </a:r>
          </a:p>
          <a:p>
            <a:pPr marL="457200" indent="-457200">
              <a:lnSpc>
                <a:spcPct val="90000"/>
              </a:lnSpc>
              <a:spcBef>
                <a:spcPct val="20000"/>
              </a:spcBef>
              <a:buClr>
                <a:schemeClr val="folHlink"/>
              </a:buClr>
              <a:buSzPct val="60000"/>
              <a:buFont typeface="Wingdings" pitchFamily="2" charset="2"/>
              <a:buChar char="ü"/>
              <a:defRPr/>
            </a:pPr>
            <a:r>
              <a:rPr lang="es-ES_tradnl" sz="2800" b="0" dirty="0">
                <a:latin typeface="+mn-lt"/>
              </a:rPr>
              <a:t>son ajenos al trabajo</a:t>
            </a:r>
          </a:p>
        </p:txBody>
      </p:sp>
      <p:sp>
        <p:nvSpPr>
          <p:cNvPr id="46083" name="Rectangle 4"/>
          <p:cNvSpPr>
            <a:spLocks noChangeArrowheads="1"/>
          </p:cNvSpPr>
          <p:nvPr/>
        </p:nvSpPr>
        <p:spPr bwMode="auto">
          <a:xfrm>
            <a:off x="4648200" y="1341438"/>
            <a:ext cx="44958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nSpc>
                <a:spcPct val="90000"/>
              </a:lnSpc>
              <a:spcBef>
                <a:spcPct val="20000"/>
              </a:spcBef>
              <a:buClr>
                <a:srgbClr val="0000CC"/>
              </a:buClr>
              <a:buSzPct val="60000"/>
              <a:buFont typeface="Wingdings" pitchFamily="2" charset="2"/>
              <a:buNone/>
              <a:defRPr/>
            </a:pPr>
            <a:r>
              <a:rPr lang="es-ES_tradnl" altLang="es-ES" sz="2800" dirty="0">
                <a:solidFill>
                  <a:schemeClr val="accent2">
                    <a:lumMod val="75000"/>
                  </a:schemeClr>
                </a:solidFill>
                <a:latin typeface="+mn-lt"/>
              </a:rPr>
              <a:t>FACTORES MOTIVANTES</a:t>
            </a:r>
          </a:p>
          <a:p>
            <a:pPr marL="342900" indent="-342900">
              <a:lnSpc>
                <a:spcPct val="90000"/>
              </a:lnSpc>
              <a:spcBef>
                <a:spcPct val="20000"/>
              </a:spcBef>
              <a:buClr>
                <a:srgbClr val="CC0000"/>
              </a:buClr>
              <a:buSzPct val="60000"/>
              <a:buFont typeface="Wingdings" pitchFamily="2" charset="2"/>
              <a:buNone/>
              <a:defRPr/>
            </a:pPr>
            <a:endParaRPr lang="es-ES_tradnl" altLang="es-ES" sz="2800" dirty="0">
              <a:latin typeface="Tahoma" pitchFamily="34" charset="0"/>
            </a:endParaRPr>
          </a:p>
          <a:p>
            <a:pPr marL="342900" indent="-342900">
              <a:lnSpc>
                <a:spcPct val="90000"/>
              </a:lnSpc>
              <a:spcBef>
                <a:spcPct val="20000"/>
              </a:spcBef>
              <a:buSzPct val="60000"/>
              <a:buFont typeface="Wingdings" pitchFamily="2" charset="2"/>
              <a:buChar char="ü"/>
              <a:defRPr/>
            </a:pPr>
            <a:r>
              <a:rPr lang="es-ES_tradnl" altLang="es-ES" sz="2800" b="0" dirty="0">
                <a:latin typeface="+mn-lt"/>
              </a:rPr>
              <a:t>generan “satisfacción”</a:t>
            </a:r>
          </a:p>
          <a:p>
            <a:pPr marL="342900" indent="-342900">
              <a:lnSpc>
                <a:spcPct val="90000"/>
              </a:lnSpc>
              <a:spcBef>
                <a:spcPct val="20000"/>
              </a:spcBef>
              <a:buSzPct val="60000"/>
              <a:buFont typeface="Wingdings" pitchFamily="2" charset="2"/>
              <a:buChar char="ü"/>
              <a:defRPr/>
            </a:pPr>
            <a:endParaRPr lang="es-ES_tradnl" altLang="es-ES" sz="2800" b="0" dirty="0">
              <a:latin typeface="+mn-lt"/>
            </a:endParaRPr>
          </a:p>
          <a:p>
            <a:pPr marL="342900" indent="-342900">
              <a:lnSpc>
                <a:spcPct val="90000"/>
              </a:lnSpc>
              <a:spcBef>
                <a:spcPct val="20000"/>
              </a:spcBef>
              <a:buSzPct val="60000"/>
              <a:buFont typeface="Wingdings" pitchFamily="2" charset="2"/>
              <a:buChar char="ü"/>
              <a:defRPr/>
            </a:pPr>
            <a:r>
              <a:rPr lang="es-ES_tradnl" altLang="es-ES" sz="2800" b="0" dirty="0">
                <a:latin typeface="+mn-lt"/>
              </a:rPr>
              <a:t>su ausencia no genera “insatisfacción”</a:t>
            </a:r>
          </a:p>
          <a:p>
            <a:pPr marL="342900" indent="-342900">
              <a:lnSpc>
                <a:spcPct val="90000"/>
              </a:lnSpc>
              <a:spcBef>
                <a:spcPct val="20000"/>
              </a:spcBef>
              <a:buSzPct val="60000"/>
              <a:buFont typeface="Wingdings" pitchFamily="2" charset="2"/>
              <a:buChar char="ü"/>
              <a:defRPr/>
            </a:pPr>
            <a:r>
              <a:rPr lang="es-ES_tradnl" altLang="es-ES" sz="2800" b="0" dirty="0">
                <a:latin typeface="+mn-lt"/>
              </a:rPr>
              <a:t>son intrínsecos al trabajo</a:t>
            </a:r>
          </a:p>
        </p:txBody>
      </p:sp>
      <p:sp>
        <p:nvSpPr>
          <p:cNvPr id="5" name="Rectangle 2"/>
          <p:cNvSpPr txBox="1">
            <a:spLocks noChangeArrowheads="1"/>
          </p:cNvSpPr>
          <p:nvPr/>
        </p:nvSpPr>
        <p:spPr bwMode="auto">
          <a:xfrm>
            <a:off x="250825" y="260350"/>
            <a:ext cx="8713788" cy="9366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onstantia" pitchFamily="18" charset="0"/>
              </a:defRPr>
            </a:lvl2pPr>
            <a:lvl3pPr algn="l" rtl="0" eaLnBrk="0" fontAlgn="base" hangingPunct="0">
              <a:spcBef>
                <a:spcPct val="0"/>
              </a:spcBef>
              <a:spcAft>
                <a:spcPct val="0"/>
              </a:spcAft>
              <a:defRPr sz="4100" b="1">
                <a:solidFill>
                  <a:schemeClr val="tx2"/>
                </a:solidFill>
                <a:latin typeface="Constantia" pitchFamily="18" charset="0"/>
              </a:defRPr>
            </a:lvl3pPr>
            <a:lvl4pPr algn="l" rtl="0" eaLnBrk="0" fontAlgn="base" hangingPunct="0">
              <a:spcBef>
                <a:spcPct val="0"/>
              </a:spcBef>
              <a:spcAft>
                <a:spcPct val="0"/>
              </a:spcAft>
              <a:defRPr sz="4100" b="1">
                <a:solidFill>
                  <a:schemeClr val="tx2"/>
                </a:solidFill>
                <a:latin typeface="Constantia" pitchFamily="18" charset="0"/>
              </a:defRPr>
            </a:lvl4pPr>
            <a:lvl5pPr algn="l" rtl="0" eaLnBrk="0" fontAlgn="base" hangingPunct="0">
              <a:spcBef>
                <a:spcPct val="0"/>
              </a:spcBef>
              <a:spcAft>
                <a:spcPct val="0"/>
              </a:spcAft>
              <a:defRPr sz="4100" b="1">
                <a:solidFill>
                  <a:schemeClr val="tx2"/>
                </a:solidFill>
                <a:latin typeface="Constantia" pitchFamily="18" charset="0"/>
              </a:defRPr>
            </a:lvl5pPr>
            <a:lvl6pPr marL="457200" algn="l" rtl="0" fontAlgn="base">
              <a:spcBef>
                <a:spcPct val="0"/>
              </a:spcBef>
              <a:spcAft>
                <a:spcPct val="0"/>
              </a:spcAft>
              <a:defRPr sz="4100" b="1">
                <a:solidFill>
                  <a:schemeClr val="tx2"/>
                </a:solidFill>
                <a:latin typeface="Constantia" pitchFamily="18" charset="0"/>
              </a:defRPr>
            </a:lvl6pPr>
            <a:lvl7pPr marL="914400" algn="l" rtl="0" fontAlgn="base">
              <a:spcBef>
                <a:spcPct val="0"/>
              </a:spcBef>
              <a:spcAft>
                <a:spcPct val="0"/>
              </a:spcAft>
              <a:defRPr sz="4100" b="1">
                <a:solidFill>
                  <a:schemeClr val="tx2"/>
                </a:solidFill>
                <a:latin typeface="Constantia" pitchFamily="18" charset="0"/>
              </a:defRPr>
            </a:lvl7pPr>
            <a:lvl8pPr marL="1371600" algn="l" rtl="0" fontAlgn="base">
              <a:spcBef>
                <a:spcPct val="0"/>
              </a:spcBef>
              <a:spcAft>
                <a:spcPct val="0"/>
              </a:spcAft>
              <a:defRPr sz="4100" b="1">
                <a:solidFill>
                  <a:schemeClr val="tx2"/>
                </a:solidFill>
                <a:latin typeface="Constantia" pitchFamily="18" charset="0"/>
              </a:defRPr>
            </a:lvl8pPr>
            <a:lvl9pPr marL="1828800" algn="l" rtl="0" fontAlgn="base">
              <a:spcBef>
                <a:spcPct val="0"/>
              </a:spcBef>
              <a:spcAft>
                <a:spcPct val="0"/>
              </a:spcAft>
              <a:defRPr sz="4100" b="1">
                <a:solidFill>
                  <a:schemeClr val="tx2"/>
                </a:solidFill>
                <a:latin typeface="Constantia" pitchFamily="18" charset="0"/>
              </a:defRPr>
            </a:lvl9pPr>
            <a:extLst/>
          </a:lstStyle>
          <a:p>
            <a:pPr algn="ctr">
              <a:defRPr/>
            </a:pPr>
            <a:r>
              <a:rPr lang="es-ES_tradnl" sz="3700" dirty="0">
                <a:solidFill>
                  <a:srgbClr val="003399"/>
                </a:solidFill>
                <a:effectLst/>
                <a:cs typeface="Times New Roman" pitchFamily="18" charset="0"/>
              </a:rPr>
              <a:t>Teoría de Herzberg</a:t>
            </a:r>
          </a:p>
        </p:txBody>
      </p:sp>
      <p:sp>
        <p:nvSpPr>
          <p:cNvPr id="37893" name="5 Rectángulo"/>
          <p:cNvSpPr>
            <a:spLocks noChangeArrowheads="1"/>
          </p:cNvSpPr>
          <p:nvPr/>
        </p:nvSpPr>
        <p:spPr bwMode="auto">
          <a:xfrm>
            <a:off x="3040063" y="543560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UY" altLang="es-ES"/>
              <a:t>Frederick Irving Herzberg </a:t>
            </a:r>
          </a:p>
        </p:txBody>
      </p:sp>
      <p:pic>
        <p:nvPicPr>
          <p:cNvPr id="37894"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3475" y="4724400"/>
            <a:ext cx="123507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6084888" y="6516688"/>
            <a:ext cx="1655762" cy="369887"/>
          </a:xfrm>
          <a:prstGeom prst="rect">
            <a:avLst/>
          </a:prstGeom>
          <a:noFill/>
        </p:spPr>
        <p:txBody>
          <a:bodyPr>
            <a:spAutoFit/>
          </a:bodyPr>
          <a:lstStyle/>
          <a:p>
            <a:pPr algn="ctr">
              <a:defRPr/>
            </a:pPr>
            <a:r>
              <a:rPr lang="es-UY" dirty="0">
                <a:latin typeface="+mn-lt"/>
              </a:rPr>
              <a:t>1923 - 2000</a:t>
            </a:r>
          </a:p>
        </p:txBody>
      </p:sp>
      <p:pic>
        <p:nvPicPr>
          <p:cNvPr id="4" name="ppt 28">
            <a:hlinkClick r:id="" action="ppaction://media"/>
            <a:extLst>
              <a:ext uri="{FF2B5EF4-FFF2-40B4-BE49-F238E27FC236}">
                <a16:creationId xmlns:a16="http://schemas.microsoft.com/office/drawing/2014/main" id="{D1ADCF65-E53F-4D07-879C-DE3EE3255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025"/>
            <a:ext cx="8964613" cy="643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p:cNvSpPr>
          <p:nvPr>
            <p:ph type="title"/>
          </p:nvPr>
        </p:nvSpPr>
        <p:spPr>
          <a:xfrm>
            <a:off x="0" y="188913"/>
            <a:ext cx="9144000" cy="863600"/>
          </a:xfrm>
        </p:spPr>
        <p:txBody>
          <a:bodyPr rtlCol="0">
            <a:noAutofit/>
          </a:bodyPr>
          <a:lstStyle/>
          <a:p>
            <a:pPr eaLnBrk="1" fontAlgn="auto" hangingPunct="1">
              <a:spcAft>
                <a:spcPts val="0"/>
              </a:spcAft>
              <a:defRPr/>
            </a:pPr>
            <a:r>
              <a:rPr lang="es-ES" sz="3700" b="1" dirty="0">
                <a:solidFill>
                  <a:srgbClr val="003399"/>
                </a:solidFill>
                <a:latin typeface="Constantia" pitchFamily="18" charset="0"/>
              </a:rPr>
              <a:t>Teoría de la Equidad (</a:t>
            </a:r>
            <a:r>
              <a:rPr lang="es-ES" sz="3700" b="1" dirty="0" err="1">
                <a:solidFill>
                  <a:srgbClr val="003399"/>
                </a:solidFill>
                <a:latin typeface="Constantia" pitchFamily="18" charset="0"/>
              </a:rPr>
              <a:t>Stacey</a:t>
            </a:r>
            <a:r>
              <a:rPr lang="es-ES" sz="3700" b="1" dirty="0">
                <a:solidFill>
                  <a:srgbClr val="003399"/>
                </a:solidFill>
                <a:latin typeface="Constantia" pitchFamily="18" charset="0"/>
              </a:rPr>
              <a:t> Adams)</a:t>
            </a:r>
          </a:p>
        </p:txBody>
      </p:sp>
      <p:sp>
        <p:nvSpPr>
          <p:cNvPr id="48131" name="Rectangle 3"/>
          <p:cNvSpPr>
            <a:spLocks noGrp="1"/>
          </p:cNvSpPr>
          <p:nvPr>
            <p:ph type="body" idx="1"/>
          </p:nvPr>
        </p:nvSpPr>
        <p:spPr>
          <a:xfrm>
            <a:off x="107950" y="1125538"/>
            <a:ext cx="8856663" cy="4684712"/>
          </a:xfrm>
        </p:spPr>
        <p:txBody>
          <a:bodyPr rtlCol="0">
            <a:normAutofit/>
          </a:bodyPr>
          <a:lstStyle/>
          <a:p>
            <a:pPr algn="just" eaLnBrk="1" fontAlgn="auto" hangingPunct="1">
              <a:lnSpc>
                <a:spcPct val="90000"/>
              </a:lnSpc>
              <a:spcAft>
                <a:spcPts val="0"/>
              </a:spcAft>
              <a:buFont typeface="Arial" pitchFamily="34" charset="0"/>
              <a:buChar char="•"/>
              <a:defRPr/>
            </a:pPr>
            <a:r>
              <a:rPr lang="es-ES" altLang="es-ES" sz="2000" dirty="0">
                <a:latin typeface="Constantia" pitchFamily="18" charset="0"/>
              </a:rPr>
              <a:t>Sostiene que la </a:t>
            </a:r>
            <a:r>
              <a:rPr lang="es-ES" altLang="es-ES" sz="2000" b="1" dirty="0">
                <a:solidFill>
                  <a:schemeClr val="accent2">
                    <a:lumMod val="75000"/>
                  </a:schemeClr>
                </a:solidFill>
                <a:latin typeface="Constantia" pitchFamily="18" charset="0"/>
              </a:rPr>
              <a:t>motivación, desempeño y satisfacción </a:t>
            </a:r>
            <a:r>
              <a:rPr lang="es-ES" altLang="es-ES" sz="2000" dirty="0">
                <a:latin typeface="Constantia" pitchFamily="18" charset="0"/>
              </a:rPr>
              <a:t>de un empleado </a:t>
            </a:r>
            <a:r>
              <a:rPr lang="es-ES" altLang="es-ES" sz="2000" b="1" dirty="0">
                <a:solidFill>
                  <a:schemeClr val="accent2">
                    <a:lumMod val="75000"/>
                  </a:schemeClr>
                </a:solidFill>
                <a:latin typeface="Constantia" pitchFamily="18" charset="0"/>
              </a:rPr>
              <a:t>depende de “su” evaluación relativa de la relación </a:t>
            </a:r>
            <a:r>
              <a:rPr lang="es-ES" altLang="es-ES" sz="2000" dirty="0">
                <a:latin typeface="Constantia" pitchFamily="18" charset="0"/>
              </a:rPr>
              <a:t>entre su contribución y la recompensa recibida </a:t>
            </a:r>
            <a:r>
              <a:rPr lang="es-ES" altLang="es-ES" sz="2000" b="1" dirty="0">
                <a:solidFill>
                  <a:schemeClr val="accent2">
                    <a:lumMod val="75000"/>
                  </a:schemeClr>
                </a:solidFill>
                <a:latin typeface="Constantia" pitchFamily="18" charset="0"/>
              </a:rPr>
              <a:t>(Contribución/Recompensa) </a:t>
            </a:r>
            <a:r>
              <a:rPr lang="es-ES" altLang="es-ES" sz="2000" dirty="0">
                <a:latin typeface="Constantia" pitchFamily="18" charset="0"/>
              </a:rPr>
              <a:t>con respecto de otras personas en situaciones similares.</a:t>
            </a:r>
          </a:p>
          <a:p>
            <a:pPr algn="just" eaLnBrk="1" fontAlgn="auto" hangingPunct="1">
              <a:lnSpc>
                <a:spcPct val="90000"/>
              </a:lnSpc>
              <a:spcAft>
                <a:spcPts val="0"/>
              </a:spcAft>
              <a:buFont typeface="Arial" pitchFamily="34" charset="0"/>
              <a:buChar char="•"/>
              <a:defRPr/>
            </a:pPr>
            <a:endParaRPr lang="es-ES" altLang="es-ES" sz="600" dirty="0">
              <a:latin typeface="Constantia" pitchFamily="18" charset="0"/>
            </a:endParaRPr>
          </a:p>
          <a:p>
            <a:pPr algn="just" eaLnBrk="1" fontAlgn="auto" hangingPunct="1">
              <a:lnSpc>
                <a:spcPct val="90000"/>
              </a:lnSpc>
              <a:spcAft>
                <a:spcPts val="0"/>
              </a:spcAft>
              <a:buFont typeface="Arial" pitchFamily="34" charset="0"/>
              <a:buChar char="•"/>
              <a:defRPr/>
            </a:pPr>
            <a:r>
              <a:rPr lang="es-UY" altLang="es-ES" sz="2000" dirty="0">
                <a:latin typeface="Constantia" pitchFamily="18" charset="0"/>
              </a:rPr>
              <a:t>Contribución:</a:t>
            </a:r>
            <a:r>
              <a:rPr lang="es-ES" altLang="es-ES" sz="2000" dirty="0">
                <a:latin typeface="Constantia" pitchFamily="18" charset="0"/>
              </a:rPr>
              <a:t> esfuerzo, lealtad, compromiso, habilidad, capacidad, adaptabilidad, flexibilidad, tolerancia, determinación, entusiasmo, confianza en nuestro jefe y superiores, el apoyo de colegas y subordinados, sacrificio personal, etc. </a:t>
            </a:r>
          </a:p>
          <a:p>
            <a:pPr algn="just" eaLnBrk="1" fontAlgn="auto" hangingPunct="1">
              <a:lnSpc>
                <a:spcPct val="90000"/>
              </a:lnSpc>
              <a:spcAft>
                <a:spcPts val="0"/>
              </a:spcAft>
              <a:buFont typeface="Arial" pitchFamily="34" charset="0"/>
              <a:buChar char="•"/>
              <a:defRPr/>
            </a:pPr>
            <a:endParaRPr lang="es-ES" altLang="es-ES" sz="800" dirty="0">
              <a:latin typeface="Constantia" pitchFamily="18" charset="0"/>
            </a:endParaRPr>
          </a:p>
          <a:p>
            <a:pPr algn="just" eaLnBrk="1" fontAlgn="auto" hangingPunct="1">
              <a:lnSpc>
                <a:spcPct val="90000"/>
              </a:lnSpc>
              <a:spcAft>
                <a:spcPts val="0"/>
              </a:spcAft>
              <a:buFont typeface="Arial" pitchFamily="34" charset="0"/>
              <a:buChar char="•"/>
              <a:defRPr/>
            </a:pPr>
            <a:r>
              <a:rPr lang="es-UY" altLang="es-ES" sz="2000" dirty="0">
                <a:latin typeface="Constantia" pitchFamily="18" charset="0"/>
              </a:rPr>
              <a:t>Recompensa: Económicas (sueldo, gastos, beneficios, beneficios, planes de pensiones, bonos y comisiones) y de otro tipo (reconocimiento, reputación, alabanza y agradecimiento, interés, responsabilidad, estímulo, viajes, capacitación, desarrollo, sentido de logro y el progreso, promoción, etc.</a:t>
            </a:r>
            <a:r>
              <a:rPr lang="es-ES" altLang="es-ES" sz="2000" dirty="0">
                <a:latin typeface="Constantia" pitchFamily="18" charset="0"/>
              </a:rPr>
              <a:t>)</a:t>
            </a:r>
          </a:p>
          <a:p>
            <a:pPr algn="just" eaLnBrk="1" fontAlgn="auto" hangingPunct="1">
              <a:lnSpc>
                <a:spcPct val="90000"/>
              </a:lnSpc>
              <a:spcAft>
                <a:spcPts val="0"/>
              </a:spcAft>
              <a:buFont typeface="Arial" pitchFamily="34" charset="0"/>
              <a:buChar char="•"/>
              <a:defRPr/>
            </a:pPr>
            <a:endParaRPr lang="es-ES" altLang="es-ES" sz="2400" dirty="0">
              <a:latin typeface="Constantia" pitchFamily="18" charset="0"/>
            </a:endParaRPr>
          </a:p>
          <a:p>
            <a:pPr algn="just" eaLnBrk="1" fontAlgn="auto" hangingPunct="1">
              <a:lnSpc>
                <a:spcPct val="90000"/>
              </a:lnSpc>
              <a:spcAft>
                <a:spcPts val="0"/>
              </a:spcAft>
              <a:buFont typeface="Arial" pitchFamily="34" charset="0"/>
              <a:buChar char="•"/>
              <a:defRPr/>
            </a:pPr>
            <a:endParaRPr lang="es-ES" altLang="es-ES" sz="2400" dirty="0">
              <a:latin typeface="Constantia" pitchFamily="18" charset="0"/>
            </a:endParaRPr>
          </a:p>
          <a:p>
            <a:pPr eaLnBrk="1" fontAlgn="auto" hangingPunct="1">
              <a:lnSpc>
                <a:spcPct val="90000"/>
              </a:lnSpc>
              <a:spcAft>
                <a:spcPts val="0"/>
              </a:spcAft>
              <a:buFont typeface="Arial" pitchFamily="34" charset="0"/>
              <a:buChar char="•"/>
              <a:defRPr/>
            </a:pPr>
            <a:endParaRPr lang="es-ES" altLang="es-ES" sz="3100" dirty="0">
              <a:latin typeface="Constantia" pitchFamily="18" charset="0"/>
            </a:endParaRPr>
          </a:p>
        </p:txBody>
      </p:sp>
      <p:pic>
        <p:nvPicPr>
          <p:cNvPr id="39940" name="Picture 4" descr="balanz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5286375"/>
            <a:ext cx="109537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0938" y="4913313"/>
            <a:ext cx="2085975"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pt 30">
            <a:hlinkClick r:id="" action="ppaction://media"/>
            <a:extLst>
              <a:ext uri="{FF2B5EF4-FFF2-40B4-BE49-F238E27FC236}">
                <a16:creationId xmlns:a16="http://schemas.microsoft.com/office/drawing/2014/main" id="{8AEF8991-0450-4603-A9A2-489E330FF5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9844" y="51193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13" y="1903413"/>
            <a:ext cx="2046287" cy="2609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3"/>
          <p:cNvSpPr>
            <a:spLocks noGrp="1"/>
          </p:cNvSpPr>
          <p:nvPr>
            <p:ph type="body" idx="1"/>
          </p:nvPr>
        </p:nvSpPr>
        <p:spPr>
          <a:xfrm>
            <a:off x="395288" y="404813"/>
            <a:ext cx="8569325" cy="5184775"/>
          </a:xfrm>
        </p:spPr>
        <p:txBody>
          <a:bodyPr rtlCol="0">
            <a:normAutofit fontScale="92500" lnSpcReduction="10000"/>
          </a:bodyPr>
          <a:lstStyle/>
          <a:p>
            <a:pPr marL="109537" indent="0" algn="just" eaLnBrk="1" fontAlgn="auto" hangingPunct="1">
              <a:lnSpc>
                <a:spcPct val="150000"/>
              </a:lnSpc>
              <a:spcAft>
                <a:spcPts val="0"/>
              </a:spcAft>
              <a:buClr>
                <a:schemeClr val="accent2"/>
              </a:buClr>
              <a:buFont typeface="Wingdings 3" pitchFamily="18" charset="2"/>
              <a:buNone/>
              <a:defRPr/>
            </a:pPr>
            <a:r>
              <a:rPr lang="es-ES" sz="2000" dirty="0">
                <a:latin typeface="Constantia" pitchFamily="18" charset="0"/>
              </a:rPr>
              <a:t>Cuando se percibe inequidades el funcionario podrán comportarse de la siguiente manera: </a:t>
            </a:r>
          </a:p>
          <a:p>
            <a:pPr algn="just" eaLnBrk="1" fontAlgn="auto" hangingPunct="1">
              <a:lnSpc>
                <a:spcPct val="150000"/>
              </a:lnSpc>
              <a:spcAft>
                <a:spcPts val="0"/>
              </a:spcAft>
              <a:buFont typeface="Arial" pitchFamily="34" charset="0"/>
              <a:buChar char="•"/>
              <a:defRPr/>
            </a:pPr>
            <a:endParaRPr lang="es-ES" sz="900" dirty="0">
              <a:latin typeface="Constantia" pitchFamily="18" charset="0"/>
            </a:endParaRPr>
          </a:p>
          <a:p>
            <a:pPr marL="2058988" lvl="1" algn="just" eaLnBrk="1" fontAlgn="auto" hangingPunct="1">
              <a:lnSpc>
                <a:spcPct val="150000"/>
              </a:lnSpc>
              <a:spcAft>
                <a:spcPts val="0"/>
              </a:spcAft>
              <a:buClr>
                <a:schemeClr val="accent2"/>
              </a:buClr>
              <a:buFontTx/>
              <a:buChar char="•"/>
              <a:defRPr/>
            </a:pPr>
            <a:r>
              <a:rPr lang="es-ES" sz="2000" dirty="0">
                <a:latin typeface="Constantia" pitchFamily="18" charset="0"/>
              </a:rPr>
              <a:t>Cambiar sus aportaciones (no ejercer mucho esfuerzo)</a:t>
            </a:r>
          </a:p>
          <a:p>
            <a:pPr marL="2058988" lvl="1" algn="just" eaLnBrk="1" fontAlgn="auto" hangingPunct="1">
              <a:lnSpc>
                <a:spcPct val="150000"/>
              </a:lnSpc>
              <a:spcAft>
                <a:spcPts val="0"/>
              </a:spcAft>
              <a:buClr>
                <a:schemeClr val="accent2"/>
              </a:buClr>
              <a:buFontTx/>
              <a:buChar char="•"/>
              <a:defRPr/>
            </a:pPr>
            <a:r>
              <a:rPr lang="es-ES" sz="2000" dirty="0">
                <a:latin typeface="Constantia" pitchFamily="18" charset="0"/>
              </a:rPr>
              <a:t>Cambiar sus productos (si cobran por piezas realizadas, para alcanzar el mismo salario, aumentarán la productividad a costa de bajar la calidad)</a:t>
            </a:r>
          </a:p>
          <a:p>
            <a:pPr marL="2058988" lvl="1" algn="just" eaLnBrk="1" fontAlgn="auto" hangingPunct="1">
              <a:lnSpc>
                <a:spcPct val="150000"/>
              </a:lnSpc>
              <a:spcAft>
                <a:spcPts val="0"/>
              </a:spcAft>
              <a:buClr>
                <a:schemeClr val="accent2"/>
              </a:buClr>
              <a:buFontTx/>
              <a:buChar char="•"/>
              <a:defRPr/>
            </a:pPr>
            <a:r>
              <a:rPr lang="es-ES" sz="2000" dirty="0">
                <a:latin typeface="Constantia" pitchFamily="18" charset="0"/>
              </a:rPr>
              <a:t>Distorsionar las percepciones sobre si mismo</a:t>
            </a:r>
          </a:p>
          <a:p>
            <a:pPr marL="2058988" lvl="1" algn="just" eaLnBrk="1" fontAlgn="auto" hangingPunct="1">
              <a:lnSpc>
                <a:spcPct val="150000"/>
              </a:lnSpc>
              <a:spcAft>
                <a:spcPts val="0"/>
              </a:spcAft>
              <a:buClr>
                <a:schemeClr val="accent2"/>
              </a:buClr>
              <a:buFontTx/>
              <a:buChar char="•"/>
              <a:defRPr/>
            </a:pPr>
            <a:r>
              <a:rPr lang="es-ES" sz="2000" dirty="0">
                <a:latin typeface="Constantia" pitchFamily="18" charset="0"/>
              </a:rPr>
              <a:t>Distorsionar las percepciones sobre los demás</a:t>
            </a:r>
          </a:p>
          <a:p>
            <a:pPr marL="2058988" lvl="1" algn="just" eaLnBrk="1" fontAlgn="auto" hangingPunct="1">
              <a:lnSpc>
                <a:spcPct val="150000"/>
              </a:lnSpc>
              <a:spcAft>
                <a:spcPts val="0"/>
              </a:spcAft>
              <a:buClr>
                <a:schemeClr val="accent2"/>
              </a:buClr>
              <a:buFontTx/>
              <a:buChar char="•"/>
              <a:defRPr/>
            </a:pPr>
            <a:r>
              <a:rPr lang="es-ES" sz="2000" dirty="0">
                <a:latin typeface="Constantia" pitchFamily="18" charset="0"/>
              </a:rPr>
              <a:t>Escoger una referencia diferente, para evitar la tensión auto engañándose </a:t>
            </a:r>
          </a:p>
          <a:p>
            <a:pPr marL="2058988" lvl="1" algn="just" eaLnBrk="1" fontAlgn="auto" hangingPunct="1">
              <a:lnSpc>
                <a:spcPct val="150000"/>
              </a:lnSpc>
              <a:spcAft>
                <a:spcPts val="0"/>
              </a:spcAft>
              <a:buClr>
                <a:schemeClr val="accent2"/>
              </a:buClr>
              <a:buFontTx/>
              <a:buChar char="•"/>
              <a:defRPr/>
            </a:pPr>
            <a:r>
              <a:rPr lang="es-ES" sz="2000" dirty="0">
                <a:latin typeface="Constantia" pitchFamily="18" charset="0"/>
              </a:rPr>
              <a:t>Retirarse del campo, renunciar al trabajo</a:t>
            </a:r>
          </a:p>
        </p:txBody>
      </p:sp>
      <p:pic>
        <p:nvPicPr>
          <p:cNvPr id="2" name="ppt 31">
            <a:hlinkClick r:id="" action="ppaction://media"/>
            <a:extLst>
              <a:ext uri="{FF2B5EF4-FFF2-40B4-BE49-F238E27FC236}">
                <a16:creationId xmlns:a16="http://schemas.microsoft.com/office/drawing/2014/main" id="{A268B8D4-1234-40C2-B050-DE1AED8BC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52943" y="55895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p:nvPr>
        </p:nvSpPr>
        <p:spPr bwMode="auto">
          <a:xfrm>
            <a:off x="2483768" y="332656"/>
            <a:ext cx="4176464" cy="720080"/>
          </a:xfrm>
          <a:noFill/>
          <a:ln>
            <a:noFill/>
          </a:ln>
        </p:spPr>
        <p:txBody>
          <a:bodyPr wrap="square" lIns="91440" tIns="45720" rIns="91440" bIns="45720" numCol="1" anchorCtr="0" compatLnSpc="1">
            <a:prstTxWarp prst="textNoShape">
              <a:avLst/>
            </a:prstTxWarp>
          </a:bodyPr>
          <a:lstStyle/>
          <a:p>
            <a:pPr algn="ctr">
              <a:defRPr/>
            </a:pPr>
            <a:r>
              <a:rPr lang="es-ES_tradnl" dirty="0">
                <a:solidFill>
                  <a:srgbClr val="003399"/>
                </a:solidFill>
                <a:effectLst/>
              </a:rPr>
              <a:t>Introducción</a:t>
            </a:r>
            <a:endParaRPr lang="es-ES" dirty="0">
              <a:solidFill>
                <a:srgbClr val="003399"/>
              </a:solidFill>
              <a:effectLst/>
            </a:endParaRPr>
          </a:p>
        </p:txBody>
      </p:sp>
      <p:sp>
        <p:nvSpPr>
          <p:cNvPr id="12291" name="Rectangle 3"/>
          <p:cNvSpPr>
            <a:spLocks noGrp="1"/>
          </p:cNvSpPr>
          <p:nvPr>
            <p:ph type="body" sz="half" idx="1"/>
          </p:nvPr>
        </p:nvSpPr>
        <p:spPr>
          <a:xfrm>
            <a:off x="395288" y="1484313"/>
            <a:ext cx="8424862" cy="4383087"/>
          </a:xfrm>
        </p:spPr>
        <p:txBody>
          <a:bodyPr/>
          <a:lstStyle/>
          <a:p>
            <a:pPr marL="85725" indent="0" algn="just">
              <a:buFont typeface="Wingdings 3" pitchFamily="18" charset="2"/>
              <a:buNone/>
            </a:pPr>
            <a:r>
              <a:rPr lang="es-ES" altLang="es-ES" sz="2700" dirty="0"/>
              <a:t>Los recursos humanos son las personas que </a:t>
            </a:r>
            <a:r>
              <a:rPr lang="es-ES" altLang="es-ES" sz="2700" b="1" dirty="0">
                <a:solidFill>
                  <a:srgbClr val="FF0000"/>
                </a:solidFill>
              </a:rPr>
              <a:t>ingresan</a:t>
            </a:r>
            <a:r>
              <a:rPr lang="es-ES" altLang="es-ES" sz="2700" dirty="0"/>
              <a:t>, </a:t>
            </a:r>
            <a:r>
              <a:rPr lang="es-ES" altLang="es-ES" sz="2700" b="1" dirty="0">
                <a:solidFill>
                  <a:srgbClr val="FF0000"/>
                </a:solidFill>
              </a:rPr>
              <a:t>permanecen</a:t>
            </a:r>
            <a:r>
              <a:rPr lang="es-ES" altLang="es-ES" sz="2700" dirty="0"/>
              <a:t> y </a:t>
            </a:r>
            <a:r>
              <a:rPr lang="es-ES" altLang="es-ES" sz="2700" b="1" dirty="0">
                <a:solidFill>
                  <a:srgbClr val="FF0000"/>
                </a:solidFill>
              </a:rPr>
              <a:t>participan </a:t>
            </a:r>
            <a:r>
              <a:rPr lang="es-ES" altLang="es-ES" sz="2700" dirty="0"/>
              <a:t>de la organización, sin importar cual sea su nivel jerárquico o su tarea. </a:t>
            </a:r>
          </a:p>
          <a:p>
            <a:pPr marL="85725" indent="0" algn="just">
              <a:buFont typeface="Wingdings 3" pitchFamily="18" charset="2"/>
              <a:buNone/>
            </a:pPr>
            <a:endParaRPr lang="es-ES" altLang="es-ES" sz="2700" dirty="0"/>
          </a:p>
          <a:p>
            <a:pPr marL="85725" indent="0" algn="just">
              <a:buFont typeface="Wingdings 3" pitchFamily="18" charset="2"/>
              <a:buNone/>
            </a:pPr>
            <a:r>
              <a:rPr lang="es-ES" altLang="es-ES" sz="2700" dirty="0"/>
              <a:t>Constituyen el </a:t>
            </a:r>
            <a:r>
              <a:rPr lang="es-ES" altLang="es-ES" sz="2700" b="1" dirty="0">
                <a:solidFill>
                  <a:srgbClr val="FF0000"/>
                </a:solidFill>
              </a:rPr>
              <a:t>único</a:t>
            </a:r>
            <a:r>
              <a:rPr lang="es-ES" altLang="es-ES" sz="2700" dirty="0"/>
              <a:t> </a:t>
            </a:r>
            <a:r>
              <a:rPr lang="es-ES" altLang="es-ES" sz="2700" b="1" dirty="0">
                <a:solidFill>
                  <a:srgbClr val="FF0000"/>
                </a:solidFill>
              </a:rPr>
              <a:t>recurso </a:t>
            </a:r>
            <a:r>
              <a:rPr lang="es-ES" altLang="es-ES" sz="2700" b="1" u="sng" dirty="0">
                <a:solidFill>
                  <a:srgbClr val="FF0000"/>
                </a:solidFill>
              </a:rPr>
              <a:t>dinámico</a:t>
            </a:r>
            <a:r>
              <a:rPr lang="es-ES" altLang="es-ES" sz="2700" b="1" dirty="0">
                <a:solidFill>
                  <a:srgbClr val="FF0000"/>
                </a:solidFill>
              </a:rPr>
              <a:t> </a:t>
            </a:r>
            <a:r>
              <a:rPr lang="es-ES" altLang="es-ES" sz="2700" dirty="0"/>
              <a:t>con vocación de crecimiento y desarrollo; y es el que decide el manejo de los demás recursos.</a:t>
            </a:r>
          </a:p>
          <a:p>
            <a:pPr marL="85725" indent="0" algn="just">
              <a:buFont typeface="Wingdings 3" pitchFamily="18" charset="2"/>
              <a:buNone/>
            </a:pPr>
            <a:endParaRPr lang="es-ES" altLang="es-ES" sz="2700" dirty="0"/>
          </a:p>
        </p:txBody>
      </p:sp>
      <p:pic>
        <p:nvPicPr>
          <p:cNvPr id="2" name="ppt 3">
            <a:hlinkClick r:id="" action="ppaction://media"/>
            <a:extLst>
              <a:ext uri="{FF2B5EF4-FFF2-40B4-BE49-F238E27FC236}">
                <a16:creationId xmlns:a16="http://schemas.microsoft.com/office/drawing/2014/main" id="{20030FDE-F64C-40E8-A944-9BC4D6D50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3810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p:cNvSpPr>
          <p:nvPr>
            <p:ph type="ctrTitle"/>
          </p:nvPr>
        </p:nvSpPr>
        <p:spPr>
          <a:xfrm>
            <a:off x="685800" y="2130425"/>
            <a:ext cx="7772400" cy="1227138"/>
          </a:xfrm>
        </p:spPr>
        <p:txBody>
          <a:bodyPr/>
          <a:lstStyle/>
          <a:p>
            <a:pPr eaLnBrk="1" hangingPunct="1"/>
            <a:r>
              <a:rPr lang="es-ES" b="1" dirty="0">
                <a:solidFill>
                  <a:srgbClr val="003399"/>
                </a:solidFill>
                <a:latin typeface="Constantia" panose="02030602050306030303" pitchFamily="18" charset="0"/>
              </a:rPr>
              <a:t>Teoría X e Y</a:t>
            </a:r>
          </a:p>
        </p:txBody>
      </p:sp>
      <p:sp>
        <p:nvSpPr>
          <p:cNvPr id="50179" name="Rectangle 5"/>
          <p:cNvSpPr>
            <a:spLocks noGrp="1"/>
          </p:cNvSpPr>
          <p:nvPr>
            <p:ph type="subTitle" idx="1"/>
          </p:nvPr>
        </p:nvSpPr>
        <p:spPr>
          <a:xfrm>
            <a:off x="5372100" y="3284538"/>
            <a:ext cx="3560763" cy="720725"/>
          </a:xfrm>
        </p:spPr>
        <p:txBody>
          <a:bodyPr rtlCol="0">
            <a:normAutofit/>
          </a:bodyPr>
          <a:lstStyle/>
          <a:p>
            <a:pPr marL="109538" eaLnBrk="1" fontAlgn="auto" hangingPunct="1">
              <a:spcAft>
                <a:spcPts val="0"/>
              </a:spcAft>
              <a:buFont typeface="Arial" pitchFamily="34" charset="0"/>
              <a:buNone/>
              <a:defRPr/>
            </a:pPr>
            <a:r>
              <a:rPr lang="es-UY" altLang="es-ES" u="sng"/>
              <a:t>Douglas McGregor</a:t>
            </a:r>
            <a:endParaRPr lang="es-UY" altLang="es-ES"/>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76250"/>
            <a:ext cx="2124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0713"/>
            <a:ext cx="1746250"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5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4149725"/>
            <a:ext cx="3475038"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2411413" y="1412875"/>
            <a:ext cx="1116012"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 name="7 Rectángulo"/>
          <p:cNvSpPr/>
          <p:nvPr/>
        </p:nvSpPr>
        <p:spPr>
          <a:xfrm>
            <a:off x="2447925" y="115888"/>
            <a:ext cx="1116013"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23963" y="692696"/>
            <a:ext cx="4415069" cy="6124754"/>
          </a:xfrm>
          <a:prstGeom prst="rect">
            <a:avLst/>
          </a:prstGeom>
          <a:solidFill>
            <a:srgbClr val="CCFFFF"/>
          </a:solidFill>
          <a:ln w="9525">
            <a:solidFill>
              <a:schemeClr val="tx1"/>
            </a:solidFill>
            <a:miter lim="800000"/>
            <a:headEnd/>
            <a:tailEnd/>
          </a:ln>
          <a:effectLst/>
        </p:spPr>
        <p:txBody>
          <a:bodyPr wrap="square">
            <a:spAutoFit/>
          </a:bodyPr>
          <a:lstStyle>
            <a:lvl1pPr marL="355600" indent="-1778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Clr>
                <a:schemeClr val="accent2"/>
              </a:buClr>
              <a:buFontTx/>
              <a:buChar char="•"/>
            </a:pPr>
            <a:r>
              <a:rPr lang="es-AR" altLang="es-ES" sz="1600" b="0" dirty="0">
                <a:latin typeface="Constantia" pitchFamily="18" charset="0"/>
              </a:rPr>
              <a:t>A los seres humanos no les gusta el trabajo, son perezosos </a:t>
            </a:r>
          </a:p>
          <a:p>
            <a:pPr eaLnBrk="1" hangingPunct="1">
              <a:spcBef>
                <a:spcPct val="50000"/>
              </a:spcBef>
              <a:buClr>
                <a:schemeClr val="accent2"/>
              </a:buClr>
              <a:buFontTx/>
              <a:buChar char="•"/>
            </a:pPr>
            <a:r>
              <a:rPr lang="es-MX" altLang="es-ES" sz="1600" b="0" dirty="0">
                <a:latin typeface="Constantia" pitchFamily="18" charset="0"/>
              </a:rPr>
              <a:t>Necesitan que los empujen y los arrastren para hacer las cosas</a:t>
            </a:r>
          </a:p>
          <a:p>
            <a:pPr eaLnBrk="1" hangingPunct="1">
              <a:spcBef>
                <a:spcPct val="50000"/>
              </a:spcBef>
              <a:buClr>
                <a:schemeClr val="accent2"/>
              </a:buClr>
              <a:buFontTx/>
              <a:buChar char="•"/>
            </a:pPr>
            <a:r>
              <a:rPr lang="es-AR" altLang="es-ES" sz="1600" b="0" dirty="0">
                <a:latin typeface="Constantia" pitchFamily="18" charset="0"/>
              </a:rPr>
              <a:t>Necesitan supervisores que los vigilen estrechamente </a:t>
            </a:r>
          </a:p>
          <a:p>
            <a:pPr eaLnBrk="1" hangingPunct="1">
              <a:spcBef>
                <a:spcPct val="50000"/>
              </a:spcBef>
              <a:buClr>
                <a:schemeClr val="accent2"/>
              </a:buClr>
              <a:buFontTx/>
              <a:buChar char="•"/>
            </a:pPr>
            <a:r>
              <a:rPr lang="es-MX" altLang="es-ES" sz="1600" b="0" dirty="0">
                <a:latin typeface="Constantia" pitchFamily="18" charset="0"/>
              </a:rPr>
              <a:t>El motivo principal que los mantiene productivos es el temor a que los despidan o sancionen</a:t>
            </a:r>
          </a:p>
          <a:p>
            <a:pPr eaLnBrk="1" hangingPunct="1">
              <a:spcBef>
                <a:spcPct val="50000"/>
              </a:spcBef>
              <a:buClr>
                <a:schemeClr val="accent2"/>
              </a:buClr>
              <a:buFontTx/>
              <a:buChar char="•"/>
            </a:pPr>
            <a:r>
              <a:rPr lang="es-AR" altLang="es-ES" sz="1600" b="0" dirty="0">
                <a:latin typeface="Constantia" pitchFamily="18" charset="0"/>
              </a:rPr>
              <a:t>No les gusta asumir responsabilidades</a:t>
            </a:r>
          </a:p>
          <a:p>
            <a:pPr eaLnBrk="1" hangingPunct="1">
              <a:spcBef>
                <a:spcPct val="50000"/>
              </a:spcBef>
              <a:buClr>
                <a:schemeClr val="accent2"/>
              </a:buClr>
              <a:buFontTx/>
              <a:buChar char="•"/>
            </a:pPr>
            <a:r>
              <a:rPr lang="es-AR" altLang="es-ES" sz="1600" b="0" dirty="0">
                <a:latin typeface="Constantia" pitchFamily="18" charset="0"/>
              </a:rPr>
              <a:t>N</a:t>
            </a:r>
            <a:r>
              <a:rPr lang="es-ES" altLang="es-ES" sz="1600" b="0" dirty="0">
                <a:latin typeface="Constantia" pitchFamily="18" charset="0"/>
              </a:rPr>
              <a:t>o quieren pensar por su cuenta </a:t>
            </a:r>
            <a:endParaRPr lang="es-AR" altLang="es-ES" sz="1600" b="0" dirty="0">
              <a:latin typeface="Constantia" pitchFamily="18" charset="0"/>
            </a:endParaRPr>
          </a:p>
          <a:p>
            <a:pPr eaLnBrk="1" hangingPunct="1">
              <a:spcBef>
                <a:spcPct val="50000"/>
              </a:spcBef>
              <a:buClr>
                <a:schemeClr val="accent2"/>
              </a:buClr>
              <a:buFontTx/>
              <a:buChar char="•"/>
            </a:pPr>
            <a:r>
              <a:rPr lang="es-AR" altLang="es-ES" sz="1600" b="0" dirty="0">
                <a:latin typeface="Constantia" pitchFamily="18" charset="0"/>
              </a:rPr>
              <a:t>Prefieren el trabajo rutinario</a:t>
            </a:r>
          </a:p>
          <a:p>
            <a:pPr eaLnBrk="1" hangingPunct="1">
              <a:spcBef>
                <a:spcPct val="50000"/>
              </a:spcBef>
              <a:buClr>
                <a:schemeClr val="accent2"/>
              </a:buClr>
              <a:buFontTx/>
              <a:buChar char="•"/>
            </a:pPr>
            <a:r>
              <a:rPr lang="es-MX" altLang="es-ES" sz="1600" b="0" dirty="0">
                <a:latin typeface="Constantia" pitchFamily="18" charset="0"/>
              </a:rPr>
              <a:t>No necesitan más información que la estrictamente necesaria para realizar su tarea</a:t>
            </a:r>
          </a:p>
          <a:p>
            <a:pPr eaLnBrk="1" hangingPunct="1">
              <a:spcBef>
                <a:spcPct val="50000"/>
              </a:spcBef>
              <a:buClr>
                <a:schemeClr val="accent2"/>
              </a:buClr>
              <a:buFontTx/>
              <a:buChar char="•"/>
            </a:pPr>
            <a:r>
              <a:rPr lang="es-AR" altLang="es-ES" sz="1600" b="0" dirty="0">
                <a:latin typeface="Constantia" pitchFamily="18" charset="0"/>
              </a:rPr>
              <a:t>Sólo les interesa la recompensa económica</a:t>
            </a:r>
          </a:p>
          <a:p>
            <a:pPr eaLnBrk="1" hangingPunct="1">
              <a:spcBef>
                <a:spcPct val="50000"/>
              </a:spcBef>
              <a:buClr>
                <a:schemeClr val="accent2"/>
              </a:buClr>
              <a:buFontTx/>
              <a:buChar char="•"/>
            </a:pPr>
            <a:endParaRPr lang="es-AR" altLang="es-ES" sz="1600" b="0" dirty="0">
              <a:latin typeface="Constantia" pitchFamily="18" charset="0"/>
            </a:endParaRPr>
          </a:p>
          <a:p>
            <a:pPr eaLnBrk="1" hangingPunct="1">
              <a:spcBef>
                <a:spcPct val="50000"/>
              </a:spcBef>
              <a:buClr>
                <a:schemeClr val="accent2"/>
              </a:buClr>
              <a:buFontTx/>
              <a:buChar char="•"/>
            </a:pPr>
            <a:endParaRPr lang="es-AR" altLang="es-ES" sz="1600" b="0" dirty="0">
              <a:latin typeface="Constantia" pitchFamily="18" charset="0"/>
            </a:endParaRPr>
          </a:p>
          <a:p>
            <a:pPr eaLnBrk="1" hangingPunct="1">
              <a:spcBef>
                <a:spcPct val="50000"/>
              </a:spcBef>
              <a:buClr>
                <a:schemeClr val="accent2"/>
              </a:buClr>
              <a:buFontTx/>
              <a:buChar char="•"/>
            </a:pPr>
            <a:endParaRPr lang="es-ES" altLang="es-ES" sz="1600" b="0" dirty="0">
              <a:latin typeface="Constantia" pitchFamily="18" charset="0"/>
            </a:endParaRPr>
          </a:p>
        </p:txBody>
      </p:sp>
      <p:sp>
        <p:nvSpPr>
          <p:cNvPr id="43011" name="Rectangle 4"/>
          <p:cNvSpPr>
            <a:spLocks noGrp="1"/>
          </p:cNvSpPr>
          <p:nvPr>
            <p:ph type="title"/>
          </p:nvPr>
        </p:nvSpPr>
        <p:spPr>
          <a:xfrm>
            <a:off x="467544" y="29300"/>
            <a:ext cx="3567881" cy="622970"/>
          </a:xfrm>
        </p:spPr>
        <p:txBody>
          <a:bodyPr/>
          <a:lstStyle/>
          <a:p>
            <a:pPr eaLnBrk="1" hangingPunct="1"/>
            <a:r>
              <a:rPr lang="es-ES" sz="2000" b="1" dirty="0">
                <a:solidFill>
                  <a:srgbClr val="003399"/>
                </a:solidFill>
                <a:latin typeface="Constantia" pitchFamily="18" charset="0"/>
              </a:rPr>
              <a:t>Premisas de la Teoría X</a:t>
            </a:r>
          </a:p>
        </p:txBody>
      </p:sp>
      <p:sp>
        <p:nvSpPr>
          <p:cNvPr id="7" name="Text Box 3">
            <a:extLst>
              <a:ext uri="{FF2B5EF4-FFF2-40B4-BE49-F238E27FC236}">
                <a16:creationId xmlns:a16="http://schemas.microsoft.com/office/drawing/2014/main" id="{5A55A59C-480A-4CE7-8902-AD3D987CF92D}"/>
              </a:ext>
            </a:extLst>
          </p:cNvPr>
          <p:cNvSpPr txBox="1">
            <a:spLocks noChangeArrowheads="1"/>
          </p:cNvSpPr>
          <p:nvPr/>
        </p:nvSpPr>
        <p:spPr bwMode="auto">
          <a:xfrm>
            <a:off x="4549419" y="699629"/>
            <a:ext cx="4415069" cy="6124754"/>
          </a:xfrm>
          <a:prstGeom prst="rect">
            <a:avLst/>
          </a:prstGeom>
          <a:solidFill>
            <a:srgbClr val="CCFFFF"/>
          </a:solidFill>
          <a:ln w="9525">
            <a:solidFill>
              <a:schemeClr val="tx1"/>
            </a:solidFill>
            <a:miter lim="800000"/>
            <a:headEnd/>
            <a:tailEnd/>
          </a:ln>
          <a:effectLst/>
        </p:spPr>
        <p:txBody>
          <a:bodyPr wrap="square">
            <a:spAutoFit/>
          </a:bodyPr>
          <a:lstStyle>
            <a:lvl1pPr marL="355600" indent="-1778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Clr>
                <a:schemeClr val="accent2"/>
              </a:buClr>
              <a:buFontTx/>
              <a:buChar char="•"/>
            </a:pPr>
            <a:r>
              <a:rPr lang="es-MX" altLang="es-ES" sz="1600" b="0" dirty="0">
                <a:latin typeface="Constantia" pitchFamily="18" charset="0"/>
              </a:rPr>
              <a:t>Son por naturaleza activos, se proponen metas y disfrutan en alcanzarlas</a:t>
            </a:r>
          </a:p>
          <a:p>
            <a:pPr eaLnBrk="1" hangingPunct="1">
              <a:spcBef>
                <a:spcPct val="50000"/>
              </a:spcBef>
              <a:buClr>
                <a:schemeClr val="accent2"/>
              </a:buClr>
              <a:buFontTx/>
              <a:buChar char="•"/>
            </a:pPr>
            <a:r>
              <a:rPr lang="es-MX" altLang="es-ES" sz="1600" b="0" dirty="0">
                <a:latin typeface="Constantia" pitchFamily="18" charset="0"/>
              </a:rPr>
              <a:t>Buscan muchas y diversas satisfacciones en el trabajo: orgullo por el desempeño realizado, satisfacción en el proceso de ejecución, sensación de estar contribuyendo a un objetivo común, el estímulo de nuevos retos, </a:t>
            </a:r>
            <a:r>
              <a:rPr lang="es-MX" altLang="es-ES" sz="1600" b="0" dirty="0" err="1">
                <a:latin typeface="Constantia" pitchFamily="18" charset="0"/>
              </a:rPr>
              <a:t>etc</a:t>
            </a:r>
            <a:endParaRPr lang="es-MX" altLang="es-ES" sz="1600" b="0" dirty="0">
              <a:latin typeface="Constantia" pitchFamily="18" charset="0"/>
            </a:endParaRPr>
          </a:p>
          <a:p>
            <a:pPr eaLnBrk="1" hangingPunct="1">
              <a:spcBef>
                <a:spcPct val="50000"/>
              </a:spcBef>
              <a:buClr>
                <a:schemeClr val="accent2"/>
              </a:buClr>
              <a:buFontTx/>
              <a:buChar char="•"/>
            </a:pPr>
            <a:r>
              <a:rPr lang="es-MX" altLang="es-ES" sz="1600" b="0" dirty="0">
                <a:latin typeface="Constantia" pitchFamily="18" charset="0"/>
              </a:rPr>
              <a:t>El motivo principal que los mantiene productivos en el trabajo es el deseo de alcanzar sus metas personales y sociales</a:t>
            </a:r>
          </a:p>
          <a:p>
            <a:pPr eaLnBrk="1" hangingPunct="1">
              <a:spcBef>
                <a:spcPct val="50000"/>
              </a:spcBef>
              <a:buClr>
                <a:schemeClr val="accent2"/>
              </a:buClr>
              <a:buFontTx/>
              <a:buChar char="•"/>
            </a:pPr>
            <a:r>
              <a:rPr lang="es-MX" altLang="es-ES" sz="1600" b="0" dirty="0">
                <a:latin typeface="Constantia" pitchFamily="18" charset="0"/>
              </a:rPr>
              <a:t>Son personas maduras que buscan asumir responsabilidades</a:t>
            </a:r>
          </a:p>
          <a:p>
            <a:pPr eaLnBrk="1" hangingPunct="1">
              <a:spcBef>
                <a:spcPct val="50000"/>
              </a:spcBef>
              <a:buClr>
                <a:schemeClr val="accent2"/>
              </a:buClr>
              <a:buFontTx/>
              <a:buChar char="•"/>
            </a:pPr>
            <a:r>
              <a:rPr lang="es-MX" altLang="es-ES" sz="1600" b="0" dirty="0">
                <a:latin typeface="Constantia" pitchFamily="18" charset="0"/>
              </a:rPr>
              <a:t>Son capaces de autodirigirse y autocontrolarse</a:t>
            </a:r>
          </a:p>
          <a:p>
            <a:pPr eaLnBrk="1" hangingPunct="1">
              <a:spcBef>
                <a:spcPct val="50000"/>
              </a:spcBef>
              <a:buClr>
                <a:schemeClr val="accent2"/>
              </a:buClr>
              <a:buFontTx/>
              <a:buChar char="•"/>
            </a:pPr>
            <a:r>
              <a:rPr lang="es-MX" altLang="es-ES" sz="1600" b="0" dirty="0">
                <a:latin typeface="Constantia" pitchFamily="18" charset="0"/>
              </a:rPr>
              <a:t>Se cansan de la monotonía y de la rutina y disfrutan con nuevas experiencias; en cierta medida, todos son creativos</a:t>
            </a:r>
          </a:p>
          <a:p>
            <a:pPr eaLnBrk="1" hangingPunct="1">
              <a:spcBef>
                <a:spcPct val="50000"/>
              </a:spcBef>
              <a:buClr>
                <a:schemeClr val="accent2"/>
              </a:buClr>
              <a:buFontTx/>
              <a:buChar char="•"/>
            </a:pPr>
            <a:r>
              <a:rPr lang="es-MX" altLang="es-ES" sz="1600" b="0" dirty="0">
                <a:latin typeface="Constantia" pitchFamily="18" charset="0"/>
              </a:rPr>
              <a:t>Buscan autorrealizarse </a:t>
            </a:r>
          </a:p>
          <a:p>
            <a:pPr eaLnBrk="1" hangingPunct="1">
              <a:spcBef>
                <a:spcPct val="50000"/>
              </a:spcBef>
              <a:buClr>
                <a:schemeClr val="accent2"/>
              </a:buClr>
              <a:buFontTx/>
              <a:buChar char="•"/>
            </a:pPr>
            <a:r>
              <a:rPr lang="es-MX" altLang="es-ES" sz="1600" b="0" dirty="0">
                <a:latin typeface="Constantia" pitchFamily="18" charset="0"/>
              </a:rPr>
              <a:t>Si el trabajo es interesante, la preocupación por el dinero disminuye</a:t>
            </a:r>
          </a:p>
        </p:txBody>
      </p:sp>
      <p:sp>
        <p:nvSpPr>
          <p:cNvPr id="8" name="Rectangle 4">
            <a:extLst>
              <a:ext uri="{FF2B5EF4-FFF2-40B4-BE49-F238E27FC236}">
                <a16:creationId xmlns:a16="http://schemas.microsoft.com/office/drawing/2014/main" id="{BE4175A7-026F-487B-8166-3D4D91FE4955}"/>
              </a:ext>
            </a:extLst>
          </p:cNvPr>
          <p:cNvSpPr txBox="1">
            <a:spLocks/>
          </p:cNvSpPr>
          <p:nvPr/>
        </p:nvSpPr>
        <p:spPr bwMode="auto">
          <a:xfrm>
            <a:off x="5108577" y="-26971"/>
            <a:ext cx="3567881" cy="6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sz="2000" b="1" dirty="0">
                <a:solidFill>
                  <a:srgbClr val="003399"/>
                </a:solidFill>
                <a:latin typeface="Constantia" pitchFamily="18" charset="0"/>
              </a:rPr>
              <a:t>Premisas de la Teoría Y</a:t>
            </a:r>
          </a:p>
        </p:txBody>
      </p:sp>
      <p:pic>
        <p:nvPicPr>
          <p:cNvPr id="2" name="ppt 33">
            <a:hlinkClick r:id="" action="ppaction://media"/>
            <a:extLst>
              <a:ext uri="{FF2B5EF4-FFF2-40B4-BE49-F238E27FC236}">
                <a16:creationId xmlns:a16="http://schemas.microsoft.com/office/drawing/2014/main" id="{5BA73586-EB5D-4299-9285-DD64732458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pPr eaLnBrk="1" hangingPunct="1"/>
            <a:r>
              <a:rPr lang="es-ES_tradnl" sz="3700" b="1" dirty="0">
                <a:solidFill>
                  <a:srgbClr val="003399"/>
                </a:solidFill>
                <a:effectLst>
                  <a:outerShdw blurRad="38100" dist="38100" dir="2700000" algn="tl">
                    <a:srgbClr val="000000">
                      <a:alpha val="43137"/>
                    </a:srgbClr>
                  </a:outerShdw>
                </a:effectLst>
                <a:latin typeface="Constantia" pitchFamily="18" charset="0"/>
              </a:rPr>
              <a:t>Teoría Mc. Clelland</a:t>
            </a:r>
            <a:endParaRPr lang="es-ES" sz="3700" b="1" dirty="0">
              <a:solidFill>
                <a:srgbClr val="003399"/>
              </a:solidFill>
              <a:effectLst>
                <a:outerShdw blurRad="38100" dist="38100" dir="2700000" algn="tl">
                  <a:srgbClr val="000000">
                    <a:alpha val="43137"/>
                  </a:srgbClr>
                </a:outerShdw>
              </a:effectLst>
              <a:latin typeface="Constantia" pitchFamily="18" charset="0"/>
            </a:endParaRPr>
          </a:p>
        </p:txBody>
      </p:sp>
      <p:sp>
        <p:nvSpPr>
          <p:cNvPr id="45059" name="Rectangle 3"/>
          <p:cNvSpPr>
            <a:spLocks noGrp="1"/>
          </p:cNvSpPr>
          <p:nvPr>
            <p:ph type="body" idx="1"/>
          </p:nvPr>
        </p:nvSpPr>
        <p:spPr>
          <a:xfrm>
            <a:off x="395288" y="1196975"/>
            <a:ext cx="8291512" cy="4538663"/>
          </a:xfrm>
        </p:spPr>
        <p:txBody>
          <a:bodyPr/>
          <a:lstStyle/>
          <a:p>
            <a:pPr marL="85725" indent="0" eaLnBrk="1" hangingPunct="1">
              <a:buFont typeface="Wingdings 3" pitchFamily="18" charset="2"/>
              <a:buNone/>
            </a:pPr>
            <a:endParaRPr lang="es-ES" altLang="es-ES"/>
          </a:p>
          <a:p>
            <a:pPr marL="85725" indent="0" algn="just" eaLnBrk="1" hangingPunct="1">
              <a:buFont typeface="Wingdings 3" pitchFamily="18" charset="2"/>
              <a:buNone/>
            </a:pPr>
            <a:r>
              <a:rPr lang="es-ES" altLang="es-ES"/>
              <a:t>“Los motivos son una continua preocupación para llegar a un estado o situación lo que impulsa, selecciona y dirige nuestros comportamientos”</a:t>
            </a:r>
          </a:p>
          <a:p>
            <a:pPr marL="85725" indent="0" eaLnBrk="1" hangingPunct="1">
              <a:buFont typeface="Wingdings 3" pitchFamily="18" charset="2"/>
              <a:buNone/>
            </a:pPr>
            <a:r>
              <a:rPr lang="es-ES" altLang="es-ES"/>
              <a:t>           </a:t>
            </a:r>
          </a:p>
          <a:p>
            <a:pPr marL="85725" indent="0" eaLnBrk="1" hangingPunct="1">
              <a:buFont typeface="Wingdings 3" pitchFamily="18" charset="2"/>
              <a:buNone/>
            </a:pPr>
            <a:r>
              <a:rPr lang="es-ES" altLang="es-ES"/>
              <a:t>David Mc Clelland, 1982, Human Motivation</a:t>
            </a:r>
          </a:p>
          <a:p>
            <a:pPr marL="85725" indent="0" eaLnBrk="1" hangingPunct="1"/>
            <a:endParaRPr lang="es-ES" altLang="es-ES"/>
          </a:p>
        </p:txBody>
      </p:sp>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363" y="4067175"/>
            <a:ext cx="18573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Text Box 5"/>
          <p:cNvSpPr txBox="1">
            <a:spLocks noChangeArrowheads="1"/>
          </p:cNvSpPr>
          <p:nvPr/>
        </p:nvSpPr>
        <p:spPr bwMode="auto">
          <a:xfrm>
            <a:off x="5508625" y="6511925"/>
            <a:ext cx="28082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s-ES" altLang="es-ES" sz="1400">
                <a:latin typeface="Constantia" pitchFamily="18" charset="0"/>
              </a:rPr>
              <a:t>Dr. en Filosofía 1917 - 1998</a:t>
            </a:r>
          </a:p>
        </p:txBody>
      </p:sp>
      <p:pic>
        <p:nvPicPr>
          <p:cNvPr id="2" name="ppt 35">
            <a:hlinkClick r:id="" action="ppaction://media"/>
            <a:extLst>
              <a:ext uri="{FF2B5EF4-FFF2-40B4-BE49-F238E27FC236}">
                <a16:creationId xmlns:a16="http://schemas.microsoft.com/office/drawing/2014/main" id="{98E52BA5-9237-4248-81CE-CD5312171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body" sz="half" idx="1"/>
          </p:nvPr>
        </p:nvSpPr>
        <p:spPr>
          <a:xfrm>
            <a:off x="465138" y="1328738"/>
            <a:ext cx="4038600" cy="4525962"/>
          </a:xfrm>
          <a:ln>
            <a:solidFill>
              <a:schemeClr val="tx1"/>
            </a:solidFill>
            <a:miter lim="800000"/>
            <a:headEnd/>
            <a:tailEnd/>
          </a:ln>
        </p:spPr>
        <p:txBody>
          <a:bodyPr/>
          <a:lstStyle/>
          <a:p>
            <a:pPr marL="109537" indent="0" eaLnBrk="1" hangingPunct="1">
              <a:lnSpc>
                <a:spcPct val="90000"/>
              </a:lnSpc>
              <a:buClr>
                <a:schemeClr val="accent2"/>
              </a:buClr>
              <a:buFont typeface="Wingdings 3" pitchFamily="18" charset="2"/>
              <a:buNone/>
              <a:defRPr/>
            </a:pPr>
            <a:r>
              <a:rPr lang="es-UY" altLang="es-ES" sz="2300" dirty="0">
                <a:latin typeface="Constantia" pitchFamily="18" charset="0"/>
              </a:rPr>
              <a:t>Quienes tienen necesidades de LOGRO:</a:t>
            </a:r>
          </a:p>
          <a:p>
            <a:pPr indent="-273050" eaLnBrk="1" hangingPunct="1">
              <a:lnSpc>
                <a:spcPct val="90000"/>
              </a:lnSpc>
              <a:buFont typeface="Wingdings 3" pitchFamily="18" charset="2"/>
              <a:buNone/>
              <a:defRPr/>
            </a:pPr>
            <a:endParaRPr lang="es-ES" altLang="es-ES" sz="2300" dirty="0">
              <a:latin typeface="Constantia" pitchFamily="18" charset="0"/>
            </a:endParaRPr>
          </a:p>
          <a:p>
            <a:pPr indent="-273050" eaLnBrk="1" hangingPunct="1">
              <a:lnSpc>
                <a:spcPct val="90000"/>
              </a:lnSpc>
              <a:buClr>
                <a:schemeClr val="accent2"/>
              </a:buClr>
              <a:buFont typeface="Wingdings 3" pitchFamily="18" charset="2"/>
              <a:buChar char="}"/>
              <a:defRPr/>
            </a:pPr>
            <a:r>
              <a:rPr lang="es-ES" altLang="es-ES" sz="2300" dirty="0">
                <a:latin typeface="Constantia" pitchFamily="18" charset="0"/>
              </a:rPr>
              <a:t>Establecen objetivos retadores</a:t>
            </a:r>
          </a:p>
          <a:p>
            <a:pPr indent="-273050" eaLnBrk="1" hangingPunct="1">
              <a:lnSpc>
                <a:spcPct val="90000"/>
              </a:lnSpc>
              <a:buClr>
                <a:schemeClr val="accent2"/>
              </a:buClr>
              <a:buFont typeface="Wingdings 3" pitchFamily="18" charset="2"/>
              <a:buChar char="}"/>
              <a:defRPr/>
            </a:pPr>
            <a:r>
              <a:rPr lang="es-ES" altLang="es-ES" sz="2300" dirty="0">
                <a:latin typeface="Constantia" pitchFamily="18" charset="0"/>
              </a:rPr>
              <a:t>Toman riesgos calculados</a:t>
            </a:r>
          </a:p>
          <a:p>
            <a:pPr indent="-273050" eaLnBrk="1" hangingPunct="1">
              <a:lnSpc>
                <a:spcPct val="90000"/>
              </a:lnSpc>
              <a:buClr>
                <a:schemeClr val="accent2"/>
              </a:buClr>
              <a:buFont typeface="Wingdings 3" pitchFamily="18" charset="2"/>
              <a:buChar char="}"/>
              <a:defRPr/>
            </a:pPr>
            <a:r>
              <a:rPr lang="es-ES" altLang="es-ES" sz="2300" dirty="0">
                <a:latin typeface="Constantia" pitchFamily="18" charset="0"/>
              </a:rPr>
              <a:t>Asumen responsabilidades de forma personal</a:t>
            </a:r>
          </a:p>
          <a:p>
            <a:pPr indent="-273050" eaLnBrk="1" hangingPunct="1">
              <a:lnSpc>
                <a:spcPct val="90000"/>
              </a:lnSpc>
              <a:buClr>
                <a:schemeClr val="accent2"/>
              </a:buClr>
              <a:buFont typeface="Wingdings 3" pitchFamily="18" charset="2"/>
              <a:buChar char="}"/>
              <a:defRPr/>
            </a:pPr>
            <a:r>
              <a:rPr lang="es-ES" altLang="es-ES" sz="2300" dirty="0">
                <a:latin typeface="Constantia" pitchFamily="18" charset="0"/>
              </a:rPr>
              <a:t>Buscan la crítica constructiva</a:t>
            </a:r>
          </a:p>
          <a:p>
            <a:pPr indent="-273050" eaLnBrk="1" hangingPunct="1">
              <a:lnSpc>
                <a:spcPct val="90000"/>
              </a:lnSpc>
              <a:buClr>
                <a:schemeClr val="accent2"/>
              </a:buClr>
              <a:buFont typeface="Wingdings 3" pitchFamily="18" charset="2"/>
              <a:buChar char="}"/>
              <a:defRPr/>
            </a:pPr>
            <a:r>
              <a:rPr lang="es-ES" altLang="es-ES" sz="2300" dirty="0">
                <a:latin typeface="Constantia" pitchFamily="18" charset="0"/>
              </a:rPr>
              <a:t>Eligen trabajar con expertos antes que con amigos</a:t>
            </a:r>
          </a:p>
        </p:txBody>
      </p:sp>
      <p:pic>
        <p:nvPicPr>
          <p:cNvPr id="4608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463" y="3354388"/>
            <a:ext cx="26003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549275"/>
            <a:ext cx="10858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2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6950" y="5194300"/>
            <a:ext cx="258127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3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7100" y="1484313"/>
            <a:ext cx="25415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2"/>
          <p:cNvSpPr>
            <a:spLocks noGrp="1"/>
          </p:cNvSpPr>
          <p:nvPr>
            <p:ph type="title"/>
          </p:nvPr>
        </p:nvSpPr>
        <p:spPr>
          <a:xfrm>
            <a:off x="500063" y="285750"/>
            <a:ext cx="8229600" cy="911225"/>
          </a:xfrm>
        </p:spPr>
        <p:txBody>
          <a:bodyPr/>
          <a:lstStyle/>
          <a:p>
            <a:pPr eaLnBrk="1" hangingPunct="1"/>
            <a:r>
              <a:rPr lang="es-ES_tradnl" sz="3700" b="1" dirty="0">
                <a:solidFill>
                  <a:srgbClr val="003399"/>
                </a:solidFill>
                <a:effectLst>
                  <a:outerShdw blurRad="38100" dist="38100" dir="2700000" algn="tl">
                    <a:srgbClr val="000000">
                      <a:alpha val="43137"/>
                    </a:srgbClr>
                  </a:outerShdw>
                </a:effectLst>
                <a:latin typeface="Constantia" pitchFamily="18" charset="0"/>
              </a:rPr>
              <a:t>Teoría Mc. Clelland</a:t>
            </a:r>
            <a:endParaRPr lang="es-ES" sz="3700" b="1" dirty="0">
              <a:solidFill>
                <a:srgbClr val="003399"/>
              </a:solidFill>
              <a:effectLst>
                <a:outerShdw blurRad="38100" dist="38100" dir="2700000" algn="tl">
                  <a:srgbClr val="000000">
                    <a:alpha val="43137"/>
                  </a:srgbClr>
                </a:outerShdw>
              </a:effectLst>
              <a:latin typeface="Constantia"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6"/>
          <p:cNvSpPr>
            <a:spLocks noGrp="1"/>
          </p:cNvSpPr>
          <p:nvPr>
            <p:ph type="body" sz="half" idx="1"/>
          </p:nvPr>
        </p:nvSpPr>
        <p:spPr>
          <a:xfrm>
            <a:off x="500063" y="1341438"/>
            <a:ext cx="4143375" cy="4525962"/>
          </a:xfrm>
          <a:ln>
            <a:solidFill>
              <a:schemeClr val="tx1"/>
            </a:solidFill>
            <a:miter lim="800000"/>
            <a:headEnd/>
            <a:tailEnd/>
          </a:ln>
        </p:spPr>
        <p:txBody>
          <a:bodyPr/>
          <a:lstStyle/>
          <a:p>
            <a:pPr marL="109537" indent="0" eaLnBrk="1" hangingPunct="1">
              <a:lnSpc>
                <a:spcPct val="90000"/>
              </a:lnSpc>
              <a:buClr>
                <a:schemeClr val="accent2"/>
              </a:buClr>
              <a:buFont typeface="Wingdings 3" pitchFamily="18" charset="2"/>
              <a:buNone/>
              <a:defRPr/>
            </a:pPr>
            <a:r>
              <a:rPr lang="es-UY" altLang="es-ES" sz="2300" dirty="0">
                <a:latin typeface="Constantia" pitchFamily="18" charset="0"/>
              </a:rPr>
              <a:t>Quienes tienen necesidades de AFILIACIÓN:</a:t>
            </a:r>
            <a:r>
              <a:rPr lang="es-ES" altLang="es-ES" sz="2300" dirty="0">
                <a:latin typeface="Constantia" pitchFamily="18" charset="0"/>
              </a:rPr>
              <a:t> </a:t>
            </a:r>
          </a:p>
          <a:p>
            <a:pPr eaLnBrk="1" hangingPunct="1">
              <a:lnSpc>
                <a:spcPct val="90000"/>
              </a:lnSpc>
              <a:buClr>
                <a:schemeClr val="accent2"/>
              </a:buClr>
              <a:buFont typeface="Wingdings 3" pitchFamily="18" charset="2"/>
              <a:buChar char="}"/>
              <a:defRPr/>
            </a:pPr>
            <a:endParaRPr lang="es-ES" altLang="es-ES" sz="2300" dirty="0">
              <a:latin typeface="Constantia" pitchFamily="18" charset="0"/>
            </a:endParaRPr>
          </a:p>
          <a:p>
            <a:pPr eaLnBrk="1" hangingPunct="1">
              <a:lnSpc>
                <a:spcPct val="90000"/>
              </a:lnSpc>
              <a:buClr>
                <a:schemeClr val="accent2"/>
              </a:buClr>
              <a:buFont typeface="Wingdings 3" pitchFamily="18" charset="2"/>
              <a:buChar char="}"/>
              <a:defRPr/>
            </a:pPr>
            <a:r>
              <a:rPr lang="es-ES" altLang="es-ES" sz="2300" dirty="0">
                <a:latin typeface="Constantia" pitchFamily="18" charset="0"/>
              </a:rPr>
              <a:t>Necesitan mantenerse en contacto con otros</a:t>
            </a:r>
          </a:p>
          <a:p>
            <a:pPr eaLnBrk="1" hangingPunct="1">
              <a:lnSpc>
                <a:spcPct val="90000"/>
              </a:lnSpc>
              <a:buClr>
                <a:schemeClr val="accent2"/>
              </a:buClr>
              <a:buFont typeface="Wingdings 3" pitchFamily="18" charset="2"/>
              <a:buChar char="}"/>
              <a:defRPr/>
            </a:pPr>
            <a:r>
              <a:rPr lang="es-ES" altLang="es-ES" sz="2300" dirty="0">
                <a:latin typeface="Constantia" pitchFamily="18" charset="0"/>
              </a:rPr>
              <a:t>Mantienen las amistades en forma clara</a:t>
            </a:r>
          </a:p>
          <a:p>
            <a:pPr eaLnBrk="1" hangingPunct="1">
              <a:lnSpc>
                <a:spcPct val="90000"/>
              </a:lnSpc>
              <a:buClr>
                <a:schemeClr val="accent2"/>
              </a:buClr>
              <a:buFont typeface="Wingdings 3" pitchFamily="18" charset="2"/>
              <a:buChar char="}"/>
              <a:defRPr/>
            </a:pPr>
            <a:r>
              <a:rPr lang="es-ES" altLang="es-ES" sz="2300" dirty="0">
                <a:latin typeface="Constantia" pitchFamily="18" charset="0"/>
              </a:rPr>
              <a:t>No les gusta estar solos</a:t>
            </a:r>
          </a:p>
          <a:p>
            <a:pPr eaLnBrk="1" hangingPunct="1">
              <a:lnSpc>
                <a:spcPct val="90000"/>
              </a:lnSpc>
              <a:buClr>
                <a:schemeClr val="accent2"/>
              </a:buClr>
              <a:buFont typeface="Wingdings 3" pitchFamily="18" charset="2"/>
              <a:buChar char="}"/>
              <a:defRPr/>
            </a:pPr>
            <a:r>
              <a:rPr lang="es-ES" altLang="es-ES" sz="2300" dirty="0">
                <a:latin typeface="Constantia" pitchFamily="18" charset="0"/>
              </a:rPr>
              <a:t>Eligen para trabajar a un amigo antes que a un experto</a:t>
            </a:r>
          </a:p>
          <a:p>
            <a:pPr eaLnBrk="1" hangingPunct="1">
              <a:lnSpc>
                <a:spcPct val="90000"/>
              </a:lnSpc>
              <a:buClr>
                <a:schemeClr val="accent2"/>
              </a:buClr>
              <a:buFont typeface="Wingdings 3" pitchFamily="18" charset="2"/>
              <a:buChar char="}"/>
              <a:defRPr/>
            </a:pPr>
            <a:r>
              <a:rPr lang="es-ES" altLang="es-ES" sz="2300" dirty="0">
                <a:latin typeface="Constantia" pitchFamily="18" charset="0"/>
              </a:rPr>
              <a:t>Efectivos consejeros y conciliadores</a:t>
            </a:r>
          </a:p>
          <a:p>
            <a:pPr eaLnBrk="1" hangingPunct="1">
              <a:lnSpc>
                <a:spcPct val="90000"/>
              </a:lnSpc>
              <a:buClr>
                <a:schemeClr val="accent2"/>
              </a:buClr>
              <a:buFont typeface="Wingdings 3" pitchFamily="18" charset="2"/>
              <a:buChar char="}"/>
              <a:defRPr/>
            </a:pPr>
            <a:endParaRPr lang="es-UY" altLang="es-ES" sz="2300" dirty="0">
              <a:latin typeface="Constantia" pitchFamily="18" charset="0"/>
            </a:endParaRPr>
          </a:p>
          <a:p>
            <a:pPr eaLnBrk="1" hangingPunct="1">
              <a:lnSpc>
                <a:spcPct val="90000"/>
              </a:lnSpc>
              <a:buClr>
                <a:schemeClr val="accent2"/>
              </a:buClr>
              <a:buFont typeface="Wingdings 3" pitchFamily="18" charset="2"/>
              <a:buChar char="}"/>
              <a:defRPr/>
            </a:pPr>
            <a:endParaRPr lang="es-ES" altLang="es-ES" sz="2300" dirty="0">
              <a:latin typeface="Constantia" pitchFamily="18" charset="0"/>
            </a:endParaRPr>
          </a:p>
        </p:txBody>
      </p:sp>
      <p:pic>
        <p:nvPicPr>
          <p:cNvPr id="47107" name="Picture 7" descr="abraz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852738"/>
            <a:ext cx="30194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36449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2"/>
          <p:cNvSpPr>
            <a:spLocks noGrp="1"/>
          </p:cNvSpPr>
          <p:nvPr>
            <p:ph type="title"/>
          </p:nvPr>
        </p:nvSpPr>
        <p:spPr>
          <a:xfrm>
            <a:off x="500063" y="285750"/>
            <a:ext cx="8229600" cy="911225"/>
          </a:xfrm>
        </p:spPr>
        <p:txBody>
          <a:bodyPr/>
          <a:lstStyle/>
          <a:p>
            <a:pPr eaLnBrk="1" hangingPunct="1"/>
            <a:r>
              <a:rPr lang="es-ES_tradnl" sz="3700" b="1" dirty="0">
                <a:solidFill>
                  <a:srgbClr val="003399"/>
                </a:solidFill>
                <a:latin typeface="Constantia" pitchFamily="18" charset="0"/>
              </a:rPr>
              <a:t>Teoría Mc. Clelland</a:t>
            </a:r>
            <a:endParaRPr lang="es-ES" sz="3700" b="1" dirty="0">
              <a:solidFill>
                <a:srgbClr val="003399"/>
              </a:solidFill>
              <a:latin typeface="Constantia"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p:cNvSpPr>
          <p:nvPr>
            <p:ph type="body" sz="half" idx="1"/>
          </p:nvPr>
        </p:nvSpPr>
        <p:spPr>
          <a:xfrm>
            <a:off x="107950" y="1125538"/>
            <a:ext cx="4038600" cy="4524375"/>
          </a:xfrm>
          <a:ln>
            <a:solidFill>
              <a:schemeClr val="tx1"/>
            </a:solidFill>
            <a:miter lim="800000"/>
            <a:headEnd/>
            <a:tailEnd/>
          </a:ln>
        </p:spPr>
        <p:txBody>
          <a:bodyPr/>
          <a:lstStyle/>
          <a:p>
            <a:pPr marL="109537" indent="0" eaLnBrk="1" hangingPunct="1">
              <a:lnSpc>
                <a:spcPct val="90000"/>
              </a:lnSpc>
              <a:buClr>
                <a:schemeClr val="accent2"/>
              </a:buClr>
              <a:buFont typeface="Wingdings 3" pitchFamily="18" charset="2"/>
              <a:buNone/>
              <a:defRPr/>
            </a:pPr>
            <a:r>
              <a:rPr lang="es-UY" altLang="es-ES" sz="2300" dirty="0">
                <a:latin typeface="Constantia" pitchFamily="18" charset="0"/>
              </a:rPr>
              <a:t>Quienes tienen necesidades de PODER:</a:t>
            </a:r>
          </a:p>
          <a:p>
            <a:pPr eaLnBrk="1" hangingPunct="1">
              <a:lnSpc>
                <a:spcPct val="90000"/>
              </a:lnSpc>
              <a:buClr>
                <a:schemeClr val="accent2"/>
              </a:buClr>
              <a:buFont typeface="Wingdings 3" pitchFamily="18" charset="2"/>
              <a:buNone/>
              <a:defRPr/>
            </a:pPr>
            <a:endParaRPr lang="es-ES" altLang="es-ES" sz="2000" dirty="0">
              <a:latin typeface="Constantia" pitchFamily="18" charset="0"/>
            </a:endParaRPr>
          </a:p>
          <a:p>
            <a:pPr eaLnBrk="1" hangingPunct="1">
              <a:lnSpc>
                <a:spcPct val="90000"/>
              </a:lnSpc>
              <a:buClr>
                <a:schemeClr val="accent2"/>
              </a:buClr>
              <a:buFont typeface="Wingdings 3" pitchFamily="18" charset="2"/>
              <a:buChar char="}"/>
              <a:defRPr/>
            </a:pPr>
            <a:r>
              <a:rPr lang="es-ES" altLang="es-ES" sz="2000" dirty="0">
                <a:latin typeface="Constantia" pitchFamily="18" charset="0"/>
              </a:rPr>
              <a:t>Intentan controlar a los demás</a:t>
            </a:r>
          </a:p>
          <a:p>
            <a:pPr eaLnBrk="1" hangingPunct="1">
              <a:lnSpc>
                <a:spcPct val="90000"/>
              </a:lnSpc>
              <a:buClr>
                <a:schemeClr val="accent2"/>
              </a:buClr>
              <a:buFont typeface="Wingdings 3" pitchFamily="18" charset="2"/>
              <a:buChar char="}"/>
              <a:defRPr/>
            </a:pPr>
            <a:r>
              <a:rPr lang="es-ES" altLang="es-ES" sz="2000" dirty="0">
                <a:latin typeface="Constantia" pitchFamily="18" charset="0"/>
              </a:rPr>
              <a:t>Expresan sus emociones de forma contundente</a:t>
            </a:r>
          </a:p>
          <a:p>
            <a:pPr eaLnBrk="1" hangingPunct="1">
              <a:lnSpc>
                <a:spcPct val="90000"/>
              </a:lnSpc>
              <a:buClr>
                <a:schemeClr val="accent2"/>
              </a:buClr>
              <a:buFont typeface="Wingdings 3" pitchFamily="18" charset="2"/>
              <a:buChar char="}"/>
              <a:defRPr/>
            </a:pPr>
            <a:r>
              <a:rPr lang="es-ES" altLang="es-ES" sz="2000" dirty="0">
                <a:latin typeface="Constantia" pitchFamily="18" charset="0"/>
              </a:rPr>
              <a:t>Influyen sobre los demás para que consigan resultados</a:t>
            </a:r>
          </a:p>
          <a:p>
            <a:pPr eaLnBrk="1" hangingPunct="1">
              <a:lnSpc>
                <a:spcPct val="90000"/>
              </a:lnSpc>
              <a:buClr>
                <a:schemeClr val="accent2"/>
              </a:buClr>
              <a:buFont typeface="Wingdings 3" pitchFamily="18" charset="2"/>
              <a:buChar char="}"/>
              <a:defRPr/>
            </a:pPr>
            <a:r>
              <a:rPr lang="es-ES" altLang="es-ES" sz="2000" dirty="0">
                <a:latin typeface="Constantia" pitchFamily="18" charset="0"/>
              </a:rPr>
              <a:t>Son activos en las tramas políticas de la Compañía</a:t>
            </a:r>
          </a:p>
          <a:p>
            <a:pPr eaLnBrk="1" hangingPunct="1">
              <a:lnSpc>
                <a:spcPct val="90000"/>
              </a:lnSpc>
              <a:buClr>
                <a:schemeClr val="accent2"/>
              </a:buClr>
              <a:buFont typeface="Wingdings 3" pitchFamily="18" charset="2"/>
              <a:buChar char="}"/>
              <a:defRPr/>
            </a:pPr>
            <a:r>
              <a:rPr lang="es-ES" altLang="es-ES" sz="2000" dirty="0">
                <a:latin typeface="Constantia" pitchFamily="18" charset="0"/>
              </a:rPr>
              <a:t>Buscan, retienen y utilizan la información</a:t>
            </a:r>
          </a:p>
          <a:p>
            <a:pPr eaLnBrk="1" hangingPunct="1">
              <a:lnSpc>
                <a:spcPct val="90000"/>
              </a:lnSpc>
              <a:buClr>
                <a:schemeClr val="accent2"/>
              </a:buClr>
              <a:buFont typeface="Wingdings 3" pitchFamily="18" charset="2"/>
              <a:buChar char="}"/>
              <a:defRPr/>
            </a:pPr>
            <a:r>
              <a:rPr lang="es-ES" altLang="es-ES" sz="2000" dirty="0">
                <a:latin typeface="Constantia" pitchFamily="18" charset="0"/>
              </a:rPr>
              <a:t>Ayudan y apoyan a los de “su” bando (súbditos)</a:t>
            </a:r>
          </a:p>
        </p:txBody>
      </p:sp>
      <p:pic>
        <p:nvPicPr>
          <p:cNvPr id="48131"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8625" y="3330575"/>
            <a:ext cx="24209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908050"/>
            <a:ext cx="24463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2388" y="201613"/>
            <a:ext cx="2466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4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0463" y="5164138"/>
            <a:ext cx="33147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5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8463" y="2205038"/>
            <a:ext cx="230663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2"/>
          <p:cNvSpPr>
            <a:spLocks noGrp="1"/>
          </p:cNvSpPr>
          <p:nvPr>
            <p:ph type="title"/>
          </p:nvPr>
        </p:nvSpPr>
        <p:spPr>
          <a:xfrm>
            <a:off x="500063" y="285750"/>
            <a:ext cx="6951662" cy="766763"/>
          </a:xfrm>
        </p:spPr>
        <p:txBody>
          <a:bodyPr/>
          <a:lstStyle/>
          <a:p>
            <a:pPr eaLnBrk="1" hangingPunct="1"/>
            <a:r>
              <a:rPr lang="es-ES_tradnl" sz="3700" b="1" dirty="0">
                <a:solidFill>
                  <a:srgbClr val="003399"/>
                </a:solidFill>
                <a:latin typeface="Constantia" pitchFamily="18" charset="0"/>
              </a:rPr>
              <a:t>Teoría Mc. Clelland</a:t>
            </a:r>
            <a:endParaRPr lang="es-ES" sz="3700" b="1" dirty="0">
              <a:solidFill>
                <a:srgbClr val="003399"/>
              </a:solidFill>
              <a:latin typeface="Constantia"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pPr>
              <a:defRPr/>
            </a:pPr>
            <a:r>
              <a:rPr lang="es-UY" dirty="0">
                <a:solidFill>
                  <a:srgbClr val="003399"/>
                </a:solidFill>
                <a:effectLst/>
              </a:rPr>
              <a:t>Contribución al tema de algunos Modelos</a:t>
            </a:r>
          </a:p>
        </p:txBody>
      </p:sp>
      <p:sp>
        <p:nvSpPr>
          <p:cNvPr id="49155" name="3 Subtítulo"/>
          <p:cNvSpPr>
            <a:spLocks noGrp="1"/>
          </p:cNvSpPr>
          <p:nvPr>
            <p:ph type="subTitle" idx="1"/>
          </p:nvPr>
        </p:nvSpPr>
        <p:spPr/>
        <p:txBody>
          <a:bodyPr/>
          <a:lstStyle/>
          <a:p>
            <a:r>
              <a:rPr lang="es-UY"/>
              <a:t>Reconocimiento al desempeño</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207963"/>
            <a:ext cx="3438525"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id="{B4123554-B010-4392-A365-A6288FC5B2F5}"/>
              </a:ext>
            </a:extLst>
          </p:cNvPr>
          <p:cNvSpPr txBox="1">
            <a:spLocks/>
          </p:cNvSpPr>
          <p:nvPr/>
        </p:nvSpPr>
        <p:spPr bwMode="auto">
          <a:xfrm>
            <a:off x="899592" y="4509120"/>
            <a:ext cx="70564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ts val="400"/>
              </a:spcBef>
              <a:spcAft>
                <a:spcPct val="0"/>
              </a:spcAft>
              <a:buClr>
                <a:schemeClr val="accent1"/>
              </a:buClr>
              <a:buSzPct val="68000"/>
              <a:buFont typeface="Wingdings 3" pitchFamily="18" charset="2"/>
              <a:buNone/>
              <a:defRPr sz="2700" kern="1200">
                <a:solidFill>
                  <a:schemeClr val="tx1"/>
                </a:solidFill>
                <a:latin typeface="+mn-lt"/>
                <a:ea typeface="+mn-ea"/>
                <a:cs typeface="+mn-cs"/>
              </a:defRPr>
            </a:lvl1pPr>
            <a:lvl2pPr marL="457200" indent="0" algn="ctr" rtl="0" eaLnBrk="0" fontAlgn="base" hangingPunct="0">
              <a:spcBef>
                <a:spcPts val="325"/>
              </a:spcBef>
              <a:spcAft>
                <a:spcPct val="0"/>
              </a:spcAft>
              <a:buClr>
                <a:schemeClr val="accent1"/>
              </a:buClr>
              <a:buFont typeface="Verdana" pitchFamily="34" charset="0"/>
              <a:buNone/>
              <a:defRPr sz="2300" kern="1200">
                <a:solidFill>
                  <a:schemeClr val="tx1"/>
                </a:solidFill>
                <a:latin typeface="+mn-lt"/>
                <a:ea typeface="+mn-ea"/>
                <a:cs typeface="+mn-cs"/>
              </a:defRPr>
            </a:lvl2pPr>
            <a:lvl3pPr marL="914400" indent="0" algn="ctr" rtl="0" eaLnBrk="0" fontAlgn="base" hangingPunct="0">
              <a:spcBef>
                <a:spcPts val="350"/>
              </a:spcBef>
              <a:spcAft>
                <a:spcPct val="0"/>
              </a:spcAft>
              <a:buClr>
                <a:schemeClr val="accent2"/>
              </a:buClr>
              <a:buSzPct val="100000"/>
              <a:buFont typeface="Wingdings 2" pitchFamily="18" charset="2"/>
              <a:buNone/>
              <a:defRPr sz="2100" kern="1200">
                <a:solidFill>
                  <a:schemeClr val="tx1"/>
                </a:solidFill>
                <a:latin typeface="+mn-lt"/>
                <a:ea typeface="+mn-ea"/>
                <a:cs typeface="+mn-cs"/>
              </a:defRPr>
            </a:lvl3pPr>
            <a:lvl4pPr marL="1371600" indent="0" algn="ctr" rtl="0" eaLnBrk="0" fontAlgn="base" hangingPunct="0">
              <a:spcBef>
                <a:spcPts val="350"/>
              </a:spcBef>
              <a:spcAft>
                <a:spcPct val="0"/>
              </a:spcAft>
              <a:buClr>
                <a:schemeClr val="accent2"/>
              </a:buClr>
              <a:buFont typeface="Wingdings 2" pitchFamily="18" charset="2"/>
              <a:buNone/>
              <a:defRPr sz="1900" kern="1200">
                <a:solidFill>
                  <a:schemeClr val="tx1"/>
                </a:solidFill>
                <a:latin typeface="+mn-lt"/>
                <a:ea typeface="+mn-ea"/>
                <a:cs typeface="+mn-cs"/>
              </a:defRPr>
            </a:lvl4pPr>
            <a:lvl5pPr marL="1828800" indent="0" algn="ctr" rtl="0" eaLnBrk="0" fontAlgn="base" hangingPunct="0">
              <a:spcBef>
                <a:spcPts val="350"/>
              </a:spcBef>
              <a:spcAft>
                <a:spcPct val="0"/>
              </a:spcAft>
              <a:buClr>
                <a:schemeClr val="accent2"/>
              </a:buClr>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marL="109538"/>
            <a:r>
              <a:rPr lang="es-ES" altLang="es-ES" sz="2000" b="0">
                <a:cs typeface="Times New Roman" pitchFamily="18" charset="0"/>
              </a:rPr>
              <a:t>La motivación debe ser alimentada por el reconocimiento, si no tenemos reconocimiento por nuestro trabajo, nuestra motivación se va apagando.</a:t>
            </a:r>
            <a:endParaRPr lang="es-ES" altLang="es-ES" sz="2000" b="0" dirty="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7" name="Rectangle 5"/>
          <p:cNvSpPr>
            <a:spLocks noGrp="1"/>
          </p:cNvSpPr>
          <p:nvPr>
            <p:ph type="title"/>
          </p:nvPr>
        </p:nvSpPr>
        <p:spPr bwMode="auto">
          <a:xfrm>
            <a:off x="468313" y="404813"/>
            <a:ext cx="8229600" cy="79193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r>
              <a:rPr lang="es-ES" sz="3200" dirty="0">
                <a:solidFill>
                  <a:srgbClr val="003399"/>
                </a:solidFill>
                <a:effectLst/>
                <a:cs typeface="Times New Roman" pitchFamily="18" charset="0"/>
              </a:rPr>
              <a:t>El MMC nos pide información relativa a :</a:t>
            </a:r>
          </a:p>
        </p:txBody>
      </p:sp>
      <p:sp>
        <p:nvSpPr>
          <p:cNvPr id="51203" name="Text Box 6"/>
          <p:cNvSpPr txBox="1">
            <a:spLocks noChangeArrowheads="1"/>
          </p:cNvSpPr>
          <p:nvPr/>
        </p:nvSpPr>
        <p:spPr bwMode="auto">
          <a:xfrm>
            <a:off x="827088" y="1412875"/>
            <a:ext cx="75612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Wingdings" pitchFamily="2" charset="2"/>
              <a:buChar char="ü"/>
            </a:pPr>
            <a:r>
              <a:rPr lang="es-ES" altLang="es-ES" sz="2400" dirty="0">
                <a:solidFill>
                  <a:srgbClr val="FF0000"/>
                </a:solidFill>
                <a:latin typeface="Constantia" pitchFamily="18" charset="0"/>
              </a:rPr>
              <a:t>Métodos</a:t>
            </a:r>
            <a:r>
              <a:rPr lang="es-ES" altLang="es-ES" sz="2400" b="0" dirty="0">
                <a:latin typeface="Constantia" pitchFamily="18" charset="0"/>
              </a:rPr>
              <a:t> empleados por la organización para la </a:t>
            </a:r>
            <a:r>
              <a:rPr lang="es-ES" altLang="es-ES" sz="2400" dirty="0">
                <a:solidFill>
                  <a:srgbClr val="FF0000"/>
                </a:solidFill>
                <a:latin typeface="Constantia" pitchFamily="18" charset="0"/>
              </a:rPr>
              <a:t>medición del desempeño individual y grupal</a:t>
            </a:r>
            <a:r>
              <a:rPr lang="es-ES" altLang="es-ES" sz="2400" b="0" dirty="0">
                <a:latin typeface="Constantia" pitchFamily="18" charset="0"/>
              </a:rPr>
              <a:t>; y </a:t>
            </a:r>
            <a:r>
              <a:rPr lang="es-ES" altLang="es-ES" sz="2400" dirty="0">
                <a:solidFill>
                  <a:srgbClr val="FF0000"/>
                </a:solidFill>
                <a:latin typeface="Constantia" pitchFamily="18" charset="0"/>
              </a:rPr>
              <a:t>como reconoce </a:t>
            </a:r>
            <a:r>
              <a:rPr lang="es-ES" altLang="es-ES" sz="2400" b="0" dirty="0">
                <a:latin typeface="Constantia" pitchFamily="18" charset="0"/>
              </a:rPr>
              <a:t>dicho desempeño</a:t>
            </a:r>
          </a:p>
        </p:txBody>
      </p:sp>
      <p:sp>
        <p:nvSpPr>
          <p:cNvPr id="51204" name="Text Box 7"/>
          <p:cNvSpPr txBox="1">
            <a:spLocks noChangeArrowheads="1"/>
          </p:cNvSpPr>
          <p:nvPr/>
        </p:nvSpPr>
        <p:spPr bwMode="auto">
          <a:xfrm>
            <a:off x="827088" y="2636838"/>
            <a:ext cx="76327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Wingdings" pitchFamily="2" charset="2"/>
              <a:buChar char="ü"/>
            </a:pPr>
            <a:r>
              <a:rPr lang="es-ES" altLang="es-ES" sz="2400" b="0">
                <a:solidFill>
                  <a:srgbClr val="FF0000"/>
                </a:solidFill>
                <a:latin typeface="Constantia" pitchFamily="18" charset="0"/>
              </a:rPr>
              <a:t>Forma de participación del personal y los clientes </a:t>
            </a:r>
            <a:r>
              <a:rPr lang="es-ES" altLang="es-ES" sz="2400" b="0">
                <a:latin typeface="Constantia" pitchFamily="18" charset="0"/>
              </a:rPr>
              <a:t>en la </a:t>
            </a:r>
            <a:r>
              <a:rPr lang="es-ES" altLang="es-ES" sz="2400">
                <a:solidFill>
                  <a:srgbClr val="FF0000"/>
                </a:solidFill>
                <a:latin typeface="Constantia" pitchFamily="18" charset="0"/>
              </a:rPr>
              <a:t>definición</a:t>
            </a:r>
            <a:r>
              <a:rPr lang="es-ES" altLang="es-ES" sz="2400" b="0">
                <a:latin typeface="Constantia" pitchFamily="18" charset="0"/>
              </a:rPr>
              <a:t> de las </a:t>
            </a:r>
            <a:r>
              <a:rPr lang="es-ES" altLang="es-ES" sz="2400">
                <a:solidFill>
                  <a:srgbClr val="FF0000"/>
                </a:solidFill>
                <a:latin typeface="Constantia" pitchFamily="18" charset="0"/>
              </a:rPr>
              <a:t>medidas de desempeño </a:t>
            </a:r>
            <a:r>
              <a:rPr lang="es-ES" altLang="es-ES" sz="2400" b="0">
                <a:latin typeface="Constantia" pitchFamily="18" charset="0"/>
              </a:rPr>
              <a:t>y de las </a:t>
            </a:r>
            <a:r>
              <a:rPr lang="es-ES" altLang="es-ES" sz="2400">
                <a:solidFill>
                  <a:srgbClr val="FF0000"/>
                </a:solidFill>
                <a:latin typeface="Constantia" pitchFamily="18" charset="0"/>
              </a:rPr>
              <a:t>formas de reconocimiento</a:t>
            </a:r>
            <a:r>
              <a:rPr lang="es-ES" altLang="es-ES" sz="2400" b="0">
                <a:latin typeface="Constantia" pitchFamily="18" charset="0"/>
              </a:rPr>
              <a:t>.</a:t>
            </a:r>
          </a:p>
        </p:txBody>
      </p:sp>
      <p:sp>
        <p:nvSpPr>
          <p:cNvPr id="51205" name="Text Box 8"/>
          <p:cNvSpPr txBox="1">
            <a:spLocks noChangeArrowheads="1"/>
          </p:cNvSpPr>
          <p:nvPr/>
        </p:nvSpPr>
        <p:spPr bwMode="auto">
          <a:xfrm>
            <a:off x="827088" y="3933825"/>
            <a:ext cx="741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Wingdings" pitchFamily="2" charset="2"/>
              <a:buChar char="ü"/>
            </a:pPr>
            <a:r>
              <a:rPr lang="es-ES" altLang="es-ES" sz="2400">
                <a:solidFill>
                  <a:srgbClr val="FF0000"/>
                </a:solidFill>
                <a:latin typeface="Constantia" pitchFamily="18" charset="0"/>
              </a:rPr>
              <a:t>Tipo y cantidad de reconocimientos </a:t>
            </a:r>
            <a:r>
              <a:rPr lang="es-ES" altLang="es-ES" sz="2400" b="0">
                <a:latin typeface="Constantia" pitchFamily="18" charset="0"/>
              </a:rPr>
              <a:t>que se otorgan en los distintos niveles.</a:t>
            </a:r>
          </a:p>
        </p:txBody>
      </p:sp>
      <p:sp>
        <p:nvSpPr>
          <p:cNvPr id="51206" name="Text Box 9"/>
          <p:cNvSpPr txBox="1">
            <a:spLocks noChangeArrowheads="1"/>
          </p:cNvSpPr>
          <p:nvPr/>
        </p:nvSpPr>
        <p:spPr bwMode="auto">
          <a:xfrm>
            <a:off x="827088" y="4791075"/>
            <a:ext cx="68405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buFont typeface="Wingdings" pitchFamily="2" charset="2"/>
              <a:buChar char="ü"/>
            </a:pPr>
            <a:r>
              <a:rPr lang="es-ES" altLang="es-ES" sz="2400">
                <a:solidFill>
                  <a:srgbClr val="FF0000"/>
                </a:solidFill>
                <a:latin typeface="Constantia" pitchFamily="18" charset="0"/>
              </a:rPr>
              <a:t>Forma de evaluar la efectividad </a:t>
            </a:r>
            <a:r>
              <a:rPr lang="es-ES" altLang="es-ES" sz="2400" b="0">
                <a:latin typeface="Constantia" pitchFamily="18" charset="0"/>
              </a:rPr>
              <a:t>de las políticas de reconocimiento y </a:t>
            </a:r>
            <a:r>
              <a:rPr lang="es-ES" altLang="es-ES" sz="2400">
                <a:solidFill>
                  <a:srgbClr val="FF0000"/>
                </a:solidFill>
                <a:latin typeface="Constantia" pitchFamily="18" charset="0"/>
              </a:rPr>
              <a:t>que hace para mejorarlas</a:t>
            </a:r>
            <a:r>
              <a:rPr lang="es-ES" altLang="es-ES" sz="2400" b="0">
                <a:latin typeface="Constantia" pitchFamily="18" charset="0"/>
              </a:rPr>
              <a:t>.</a:t>
            </a:r>
          </a:p>
        </p:txBody>
      </p:sp>
      <p:pic>
        <p:nvPicPr>
          <p:cNvPr id="2" name="ppt 38 nueva num">
            <a:hlinkClick r:id="" action="ppaction://media"/>
            <a:extLst>
              <a:ext uri="{FF2B5EF4-FFF2-40B4-BE49-F238E27FC236}">
                <a16:creationId xmlns:a16="http://schemas.microsoft.com/office/drawing/2014/main" id="{8DE91BF3-F984-4980-92E5-9897248FE4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3580607"/>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pPr>
              <a:defRPr/>
            </a:pPr>
            <a:r>
              <a:rPr lang="es-UY" dirty="0">
                <a:solidFill>
                  <a:srgbClr val="003399"/>
                </a:solidFill>
                <a:effectLst/>
              </a:rPr>
              <a:t>Contribución al tema de algunos Modelos</a:t>
            </a:r>
          </a:p>
        </p:txBody>
      </p:sp>
      <p:sp>
        <p:nvSpPr>
          <p:cNvPr id="52227" name="3 Subtítulo"/>
          <p:cNvSpPr>
            <a:spLocks noGrp="1"/>
          </p:cNvSpPr>
          <p:nvPr>
            <p:ph type="subTitle" idx="1"/>
          </p:nvPr>
        </p:nvSpPr>
        <p:spPr/>
        <p:txBody>
          <a:bodyPr/>
          <a:lstStyle/>
          <a:p>
            <a:r>
              <a:rPr lang="es-UY"/>
              <a:t>Calidad de vida en el trabajo/Ambiente para la operación de los procesos</a:t>
            </a:r>
          </a:p>
        </p:txBody>
      </p:sp>
      <p:pic>
        <p:nvPicPr>
          <p:cNvPr id="522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88913"/>
            <a:ext cx="3259137"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pt 42">
            <a:hlinkClick r:id="" action="ppaction://media"/>
            <a:extLst>
              <a:ext uri="{FF2B5EF4-FFF2-40B4-BE49-F238E27FC236}">
                <a16:creationId xmlns:a16="http://schemas.microsoft.com/office/drawing/2014/main" id="{0714C528-A575-45C9-B531-2D85007CC6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28289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p:cNvSpPr>
          <p:nvPr>
            <p:ph type="title"/>
          </p:nvPr>
        </p:nvSpPr>
        <p:spPr bwMode="auto">
          <a:xfrm>
            <a:off x="323850" y="381000"/>
            <a:ext cx="8424863" cy="6715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defRPr/>
            </a:pPr>
            <a:r>
              <a:rPr lang="es-ES" sz="3200" dirty="0">
                <a:solidFill>
                  <a:srgbClr val="003399"/>
                </a:solidFill>
                <a:effectLst/>
                <a:cs typeface="Times New Roman" pitchFamily="18" charset="0"/>
              </a:rPr>
              <a:t>El MMC nos pide información relativa a:</a:t>
            </a:r>
          </a:p>
        </p:txBody>
      </p:sp>
      <p:sp>
        <p:nvSpPr>
          <p:cNvPr id="53251" name="Text Box 4"/>
          <p:cNvSpPr txBox="1">
            <a:spLocks noChangeArrowheads="1"/>
          </p:cNvSpPr>
          <p:nvPr/>
        </p:nvSpPr>
        <p:spPr bwMode="auto">
          <a:xfrm>
            <a:off x="827088" y="1196975"/>
            <a:ext cx="76327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sz="2000">
                <a:solidFill>
                  <a:srgbClr val="FF0000"/>
                </a:solidFill>
                <a:latin typeface="Constantia" pitchFamily="18" charset="0"/>
              </a:rPr>
              <a:t>Cómo y  con qué frecuencia </a:t>
            </a:r>
            <a:r>
              <a:rPr lang="es-ES" altLang="es-ES" sz="2000" b="0">
                <a:latin typeface="Constantia" pitchFamily="18" charset="0"/>
              </a:rPr>
              <a:t>se </a:t>
            </a:r>
            <a:r>
              <a:rPr lang="es-ES" altLang="es-ES" sz="2000">
                <a:solidFill>
                  <a:srgbClr val="FF0000"/>
                </a:solidFill>
                <a:latin typeface="Constantia" pitchFamily="18" charset="0"/>
              </a:rPr>
              <a:t>determina la satisfacción de las personas</a:t>
            </a:r>
            <a:r>
              <a:rPr lang="es-ES" altLang="es-ES" sz="2000" b="0">
                <a:latin typeface="Constantia" pitchFamily="18" charset="0"/>
              </a:rPr>
              <a:t> en su trabajo  y por su trabajo. </a:t>
            </a:r>
          </a:p>
        </p:txBody>
      </p:sp>
      <p:sp>
        <p:nvSpPr>
          <p:cNvPr id="53252" name="Text Box 7"/>
          <p:cNvSpPr txBox="1">
            <a:spLocks noChangeArrowheads="1"/>
          </p:cNvSpPr>
          <p:nvPr/>
        </p:nvSpPr>
        <p:spPr bwMode="auto">
          <a:xfrm>
            <a:off x="773113" y="2301875"/>
            <a:ext cx="71294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s-ES" altLang="es-ES" sz="2000" b="0">
                <a:latin typeface="Constantia" pitchFamily="18" charset="0"/>
              </a:rPr>
              <a:t>Cómo se utiliza esta información para mejorar la calidad de vida en el trabajo.</a:t>
            </a:r>
          </a:p>
        </p:txBody>
      </p:sp>
      <p:sp>
        <p:nvSpPr>
          <p:cNvPr id="53253" name="Text Box 8"/>
          <p:cNvSpPr txBox="1">
            <a:spLocks noChangeArrowheads="1"/>
          </p:cNvSpPr>
          <p:nvPr/>
        </p:nvSpPr>
        <p:spPr bwMode="auto">
          <a:xfrm>
            <a:off x="827088" y="3651250"/>
            <a:ext cx="71294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90000"/>
              </a:lnSpc>
              <a:spcBef>
                <a:spcPts val="400"/>
              </a:spcBef>
              <a:buClr>
                <a:schemeClr val="accent1"/>
              </a:buClr>
              <a:buSzPct val="68000"/>
              <a:buFont typeface="Wingdings 3" pitchFamily="18" charset="2"/>
              <a:buNone/>
            </a:pPr>
            <a:r>
              <a:rPr lang="es-ES" altLang="es-ES" sz="2000">
                <a:solidFill>
                  <a:srgbClr val="FF0000"/>
                </a:solidFill>
                <a:latin typeface="Constantia" pitchFamily="18" charset="0"/>
              </a:rPr>
              <a:t>Esfuerzos</a:t>
            </a:r>
            <a:r>
              <a:rPr lang="es-ES" altLang="es-ES" sz="2000" b="0">
                <a:latin typeface="Constantia" pitchFamily="18" charset="0"/>
              </a:rPr>
              <a:t> realizados por la organización </a:t>
            </a:r>
            <a:r>
              <a:rPr lang="es-ES" altLang="es-ES" sz="2000">
                <a:solidFill>
                  <a:srgbClr val="FF0000"/>
                </a:solidFill>
                <a:latin typeface="Constantia" pitchFamily="18" charset="0"/>
              </a:rPr>
              <a:t>para</a:t>
            </a:r>
            <a:r>
              <a:rPr lang="es-ES" altLang="es-ES" sz="2000" b="0">
                <a:latin typeface="Constantia" pitchFamily="18" charset="0"/>
              </a:rPr>
              <a:t> lograr </a:t>
            </a:r>
            <a:r>
              <a:rPr lang="es-ES" altLang="es-ES" sz="2000" b="0">
                <a:solidFill>
                  <a:srgbClr val="FF0000"/>
                </a:solidFill>
                <a:latin typeface="Constantia" pitchFamily="18" charset="0"/>
              </a:rPr>
              <a:t>mejorar</a:t>
            </a:r>
            <a:r>
              <a:rPr lang="es-ES" altLang="es-ES" sz="2000" b="0">
                <a:latin typeface="Constantia" pitchFamily="18" charset="0"/>
              </a:rPr>
              <a:t> aspectos relativos a </a:t>
            </a:r>
            <a:r>
              <a:rPr lang="es-ES" altLang="es-ES" sz="2000">
                <a:solidFill>
                  <a:srgbClr val="FF0000"/>
                </a:solidFill>
                <a:latin typeface="Constantia" pitchFamily="18" charset="0"/>
              </a:rPr>
              <a:t>la salud, seguridad y comodidad  de las personas</a:t>
            </a:r>
          </a:p>
        </p:txBody>
      </p:sp>
      <p:sp>
        <p:nvSpPr>
          <p:cNvPr id="53254" name="Text Box 9"/>
          <p:cNvSpPr txBox="1">
            <a:spLocks noChangeArrowheads="1"/>
          </p:cNvSpPr>
          <p:nvPr/>
        </p:nvSpPr>
        <p:spPr bwMode="auto">
          <a:xfrm>
            <a:off x="827088" y="4868863"/>
            <a:ext cx="7129462"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90000"/>
              </a:lnSpc>
              <a:spcBef>
                <a:spcPts val="400"/>
              </a:spcBef>
              <a:buClr>
                <a:schemeClr val="accent1"/>
              </a:buClr>
              <a:buSzPct val="68000"/>
              <a:buFont typeface="Wingdings 3" pitchFamily="18" charset="2"/>
              <a:buNone/>
            </a:pPr>
            <a:r>
              <a:rPr lang="es-ES" altLang="es-ES" sz="2000" b="0">
                <a:latin typeface="Constantia" pitchFamily="18" charset="0"/>
              </a:rPr>
              <a:t>Qué </a:t>
            </a:r>
            <a:r>
              <a:rPr lang="es-ES" altLang="es-ES" sz="2000">
                <a:solidFill>
                  <a:srgbClr val="FF0000"/>
                </a:solidFill>
                <a:latin typeface="Constantia" pitchFamily="18" charset="0"/>
              </a:rPr>
              <a:t>políticas</a:t>
            </a:r>
            <a:r>
              <a:rPr lang="es-ES" altLang="es-ES" sz="2000" b="0">
                <a:latin typeface="Constantia" pitchFamily="18" charset="0"/>
              </a:rPr>
              <a:t> se siguen </a:t>
            </a:r>
            <a:r>
              <a:rPr lang="es-ES" altLang="es-ES" sz="2000" b="0">
                <a:solidFill>
                  <a:srgbClr val="FF0000"/>
                </a:solidFill>
                <a:latin typeface="Constantia" pitchFamily="18" charset="0"/>
              </a:rPr>
              <a:t>para</a:t>
            </a:r>
            <a:r>
              <a:rPr lang="es-ES" altLang="es-ES" sz="2000" b="0">
                <a:latin typeface="Constantia" pitchFamily="18" charset="0"/>
              </a:rPr>
              <a:t> propiciar un </a:t>
            </a:r>
            <a:r>
              <a:rPr lang="es-ES" altLang="es-ES" sz="2000">
                <a:solidFill>
                  <a:srgbClr val="FF0000"/>
                </a:solidFill>
                <a:latin typeface="Constantia" pitchFamily="18" charset="0"/>
              </a:rPr>
              <a:t>ambiente interno de motivación y equidad. </a:t>
            </a:r>
          </a:p>
          <a:p>
            <a:pPr>
              <a:lnSpc>
                <a:spcPct val="90000"/>
              </a:lnSpc>
              <a:spcBef>
                <a:spcPts val="400"/>
              </a:spcBef>
              <a:buClr>
                <a:schemeClr val="accent1"/>
              </a:buClr>
              <a:buSzPct val="68000"/>
              <a:buFont typeface="Wingdings 3" pitchFamily="18" charset="2"/>
              <a:buNone/>
            </a:pPr>
            <a:endParaRPr lang="es-ES" altLang="es-ES" sz="2000" b="0">
              <a:latin typeface="Constantia" pitchFamily="18" charset="0"/>
            </a:endParaRPr>
          </a:p>
        </p:txBody>
      </p:sp>
      <p:pic>
        <p:nvPicPr>
          <p:cNvPr id="2" name="ppt 43 v2">
            <a:hlinkClick r:id="" action="ppaction://media"/>
            <a:extLst>
              <a:ext uri="{FF2B5EF4-FFF2-40B4-BE49-F238E27FC236}">
                <a16:creationId xmlns:a16="http://schemas.microsoft.com/office/drawing/2014/main" id="{D3A7744D-E139-4C7F-9720-87C6C7B5CD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59600" y="2747962"/>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79388" y="908050"/>
            <a:ext cx="8786812" cy="5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a:lnSpc>
                <a:spcPct val="120000"/>
              </a:lnSpc>
              <a:spcBef>
                <a:spcPct val="50000"/>
              </a:spcBef>
            </a:pPr>
            <a:r>
              <a:rPr lang="es-ES_tradnl" altLang="es-ES" sz="2400" b="0" dirty="0">
                <a:latin typeface="Constantia" pitchFamily="18" charset="0"/>
              </a:rPr>
              <a:t>La naturaleza no creó al hombre como recurso de empresa. Nadie ha nacido según la forma y medidas que exigen las tareas de una organización.</a:t>
            </a:r>
          </a:p>
          <a:p>
            <a:pPr algn="just">
              <a:lnSpc>
                <a:spcPct val="120000"/>
              </a:lnSpc>
              <a:spcBef>
                <a:spcPct val="50000"/>
              </a:spcBef>
            </a:pPr>
            <a:r>
              <a:rPr lang="es-ES_tradnl" altLang="es-ES" sz="2400" b="0" dirty="0">
                <a:latin typeface="Constantia" pitchFamily="18" charset="0"/>
              </a:rPr>
              <a:t>Tampoco puede ser pulido a máquina ni remodelado para adaptarlo a aquéllas. La gente es siempre, a lo sumo, casi adecuada.</a:t>
            </a:r>
          </a:p>
          <a:p>
            <a:pPr algn="just">
              <a:lnSpc>
                <a:spcPct val="120000"/>
              </a:lnSpc>
              <a:spcBef>
                <a:spcPct val="50000"/>
              </a:spcBef>
            </a:pPr>
            <a:r>
              <a:rPr lang="es-ES_tradnl" altLang="es-ES" sz="2400" b="0" dirty="0">
                <a:latin typeface="Constantia" pitchFamily="18" charset="0"/>
              </a:rPr>
              <a:t>Lograr que haga lo que tiene que hacer - y no hay otro recurso disponible - demanda mucho tiempo, criterio y meditación. </a:t>
            </a:r>
          </a:p>
          <a:p>
            <a:pPr algn="just">
              <a:lnSpc>
                <a:spcPct val="120000"/>
              </a:lnSpc>
              <a:spcBef>
                <a:spcPct val="50000"/>
              </a:spcBef>
            </a:pPr>
            <a:endParaRPr lang="es-ES_tradnl" altLang="es-ES" sz="2400" b="0" dirty="0">
              <a:latin typeface="Constantia" pitchFamily="18" charset="0"/>
            </a:endParaRPr>
          </a:p>
          <a:p>
            <a:pPr algn="just">
              <a:lnSpc>
                <a:spcPct val="120000"/>
              </a:lnSpc>
              <a:spcBef>
                <a:spcPct val="50000"/>
              </a:spcBef>
            </a:pPr>
            <a:endParaRPr lang="es-ES_tradnl" altLang="es-ES" sz="2400" b="0" dirty="0">
              <a:latin typeface="Constantia" pitchFamily="18" charset="0"/>
            </a:endParaRPr>
          </a:p>
          <a:p>
            <a:pPr algn="ctr"/>
            <a:r>
              <a:rPr lang="es-ES_tradnl" altLang="es-ES" sz="2700" b="0" dirty="0">
                <a:latin typeface="Constantia" pitchFamily="18" charset="0"/>
              </a:rPr>
              <a:t>			</a:t>
            </a:r>
            <a:r>
              <a:rPr lang="es-ES_tradnl" altLang="es-ES" sz="2000" b="0" dirty="0">
                <a:latin typeface="Constantia" pitchFamily="18" charset="0"/>
              </a:rPr>
              <a:t>Peter F. Drucker</a:t>
            </a:r>
          </a:p>
          <a:p>
            <a:pPr algn="ctr"/>
            <a:r>
              <a:rPr lang="es-ES_tradnl" altLang="es-ES" sz="2000" b="0" dirty="0">
                <a:latin typeface="Constantia" pitchFamily="18" charset="0"/>
              </a:rPr>
              <a:t>			1909 - 2005</a:t>
            </a:r>
          </a:p>
        </p:txBody>
      </p:sp>
      <p:sp>
        <p:nvSpPr>
          <p:cNvPr id="97283" name="Rectangle 3"/>
          <p:cNvSpPr>
            <a:spLocks/>
          </p:cNvSpPr>
          <p:nvPr/>
        </p:nvSpPr>
        <p:spPr bwMode="auto">
          <a:xfrm>
            <a:off x="468313" y="115888"/>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lang="es-ES" sz="4000" dirty="0">
                <a:solidFill>
                  <a:srgbClr val="003399"/>
                </a:solidFill>
                <a:latin typeface="Constantia" pitchFamily="18" charset="0"/>
              </a:rPr>
              <a:t>Reflexiones sobre las Personas</a:t>
            </a:r>
          </a:p>
        </p:txBody>
      </p:sp>
      <p:pic>
        <p:nvPicPr>
          <p:cNvPr id="1331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5011738"/>
            <a:ext cx="19319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bwMode="auto">
          <a:xfrm>
            <a:off x="685800" y="3810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defRPr/>
            </a:pPr>
            <a:r>
              <a:rPr lang="es-ES" sz="3200" dirty="0">
                <a:solidFill>
                  <a:srgbClr val="003399"/>
                </a:solidFill>
                <a:effectLst/>
                <a:cs typeface="Times New Roman" pitchFamily="18" charset="0"/>
              </a:rPr>
              <a:t>La norma ISO 9001: 2015, establece los siguientes requisitos:</a:t>
            </a:r>
            <a:r>
              <a:rPr lang="es-ES" sz="3200" dirty="0">
                <a:solidFill>
                  <a:srgbClr val="003399"/>
                </a:solidFill>
                <a:effectLst/>
              </a:rPr>
              <a:t> </a:t>
            </a:r>
          </a:p>
        </p:txBody>
      </p:sp>
      <p:sp>
        <p:nvSpPr>
          <p:cNvPr id="54275" name="Rectangle 3"/>
          <p:cNvSpPr>
            <a:spLocks noGrp="1"/>
          </p:cNvSpPr>
          <p:nvPr>
            <p:ph type="body" idx="1"/>
          </p:nvPr>
        </p:nvSpPr>
        <p:spPr>
          <a:xfrm>
            <a:off x="468313" y="1628775"/>
            <a:ext cx="8424167" cy="2105025"/>
          </a:xfrm>
          <a:ln>
            <a:solidFill>
              <a:srgbClr val="C00000"/>
            </a:solidFill>
          </a:ln>
        </p:spPr>
        <p:txBody>
          <a:bodyPr/>
          <a:lstStyle/>
          <a:p>
            <a:pPr>
              <a:buFont typeface="Wingdings 3" pitchFamily="18" charset="2"/>
              <a:buNone/>
            </a:pPr>
            <a:endParaRPr lang="es-ES" altLang="es-ES" sz="2400" dirty="0">
              <a:cs typeface="Times New Roman" pitchFamily="18" charset="0"/>
            </a:endParaRPr>
          </a:p>
          <a:p>
            <a:pPr algn="just">
              <a:buFont typeface="Wingdings 3" pitchFamily="18" charset="2"/>
              <a:buNone/>
            </a:pPr>
            <a:r>
              <a:rPr lang="es-ES" altLang="es-ES" sz="2400" dirty="0">
                <a:cs typeface="Times New Roman" pitchFamily="18" charset="0"/>
              </a:rPr>
              <a:t>7.1.4 Ambiente para la operación de los procesos: la organización debe determinar, proporcionar y mantener el </a:t>
            </a:r>
            <a:r>
              <a:rPr lang="es-ES" altLang="es-ES" sz="2400" b="1" dirty="0">
                <a:solidFill>
                  <a:srgbClr val="FF0000"/>
                </a:solidFill>
                <a:cs typeface="Times New Roman" pitchFamily="18" charset="0"/>
              </a:rPr>
              <a:t>ambiente necesario </a:t>
            </a:r>
            <a:r>
              <a:rPr lang="es-ES" altLang="es-ES" sz="2400" dirty="0">
                <a:cs typeface="Times New Roman" pitchFamily="18" charset="0"/>
              </a:rPr>
              <a:t>para la </a:t>
            </a:r>
            <a:r>
              <a:rPr lang="es-ES" altLang="es-ES" sz="2400" b="1" dirty="0">
                <a:solidFill>
                  <a:srgbClr val="FF0000"/>
                </a:solidFill>
                <a:cs typeface="Times New Roman" pitchFamily="18" charset="0"/>
              </a:rPr>
              <a:t>operación de sus procesos </a:t>
            </a:r>
            <a:r>
              <a:rPr lang="es-ES" altLang="es-ES" sz="2400" dirty="0">
                <a:cs typeface="Times New Roman" pitchFamily="18" charset="0"/>
              </a:rPr>
              <a:t>y para lograr la </a:t>
            </a:r>
            <a:r>
              <a:rPr lang="es-ES" altLang="es-ES" sz="2400" b="1" dirty="0">
                <a:solidFill>
                  <a:srgbClr val="FF0000"/>
                </a:solidFill>
                <a:cs typeface="Times New Roman" pitchFamily="18" charset="0"/>
              </a:rPr>
              <a:t>conformidad de los productos y servicios</a:t>
            </a:r>
            <a:r>
              <a:rPr lang="es-ES" altLang="es-ES" sz="2400" dirty="0">
                <a:cs typeface="Times New Roman" pitchFamily="18" charset="0"/>
              </a:rPr>
              <a:t>. </a:t>
            </a:r>
            <a:endParaRPr lang="es-UY" altLang="es-ES" sz="2400" dirty="0"/>
          </a:p>
          <a:p>
            <a:pPr>
              <a:buFont typeface="Wingdings 3" pitchFamily="18" charset="2"/>
              <a:buNone/>
            </a:pPr>
            <a:endParaRPr lang="es-ES" altLang="es-ES" sz="2400" dirty="0"/>
          </a:p>
        </p:txBody>
      </p:sp>
      <p:pic>
        <p:nvPicPr>
          <p:cNvPr id="542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3860800"/>
            <a:ext cx="3762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pt 44">
            <a:hlinkClick r:id="" action="ppaction://media"/>
            <a:extLst>
              <a:ext uri="{FF2B5EF4-FFF2-40B4-BE49-F238E27FC236}">
                <a16:creationId xmlns:a16="http://schemas.microsoft.com/office/drawing/2014/main" id="{388C524E-76C6-43B6-A307-F2DB67E78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p:cNvSpPr>
          <p:nvPr/>
        </p:nvSpPr>
        <p:spPr bwMode="auto">
          <a:xfrm>
            <a:off x="468313" y="115888"/>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lang="es-ES" sz="4000" dirty="0">
                <a:solidFill>
                  <a:srgbClr val="003399"/>
                </a:solidFill>
                <a:latin typeface="Constantia" pitchFamily="18" charset="0"/>
              </a:rPr>
              <a:t>Reflexiones sobre las Personas</a:t>
            </a:r>
          </a:p>
        </p:txBody>
      </p:sp>
      <p:sp>
        <p:nvSpPr>
          <p:cNvPr id="14339" name="Text Box 2"/>
          <p:cNvSpPr txBox="1">
            <a:spLocks noChangeArrowheads="1"/>
          </p:cNvSpPr>
          <p:nvPr/>
        </p:nvSpPr>
        <p:spPr bwMode="auto">
          <a:xfrm>
            <a:off x="34925" y="1408113"/>
            <a:ext cx="3087688" cy="27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a:lnSpc>
                <a:spcPct val="120000"/>
              </a:lnSpc>
              <a:spcBef>
                <a:spcPct val="50000"/>
              </a:spcBef>
              <a:buFont typeface="Wingdings 3" pitchFamily="18" charset="2"/>
              <a:buNone/>
            </a:pPr>
            <a:r>
              <a:rPr lang="es-ES" altLang="es-UY" sz="2400" b="0" dirty="0">
                <a:latin typeface="Constantia" pitchFamily="18" charset="0"/>
              </a:rPr>
              <a:t>Las diferencias entre personas son enormes como en la imagen pero la mayoría de las diferencias no son perceptibles a la vista.</a:t>
            </a:r>
          </a:p>
        </p:txBody>
      </p:sp>
      <p:pic>
        <p:nvPicPr>
          <p:cNvPr id="1434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814388"/>
            <a:ext cx="5818187"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gardner_graf 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976313"/>
            <a:ext cx="46085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8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613" y="4449763"/>
            <a:ext cx="1468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13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81625" y="620713"/>
            <a:ext cx="1466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9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5432425"/>
            <a:ext cx="1468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2"/>
          <p:cNvSpPr txBox="1">
            <a:spLocks noChangeArrowheads="1"/>
          </p:cNvSpPr>
          <p:nvPr/>
        </p:nvSpPr>
        <p:spPr bwMode="auto">
          <a:xfrm>
            <a:off x="3700463" y="6134100"/>
            <a:ext cx="5189537"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nSpc>
                <a:spcPct val="90000"/>
              </a:lnSpc>
            </a:pPr>
            <a:r>
              <a:rPr lang="es-MX" altLang="es-ES" sz="1600" i="1"/>
              <a:t>Howard Gardner - </a:t>
            </a:r>
            <a:r>
              <a:rPr lang="es-UY" altLang="es-ES" sz="1600" i="1"/>
              <a:t>Profesor de Psicología de la Universidad de Harvard </a:t>
            </a:r>
          </a:p>
        </p:txBody>
      </p:sp>
      <p:sp>
        <p:nvSpPr>
          <p:cNvPr id="97283" name="Rectangle 3"/>
          <p:cNvSpPr>
            <a:spLocks/>
          </p:cNvSpPr>
          <p:nvPr/>
        </p:nvSpPr>
        <p:spPr bwMode="auto">
          <a:xfrm>
            <a:off x="468313" y="44450"/>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lang="es-ES" sz="3600" dirty="0">
                <a:solidFill>
                  <a:srgbClr val="003399"/>
                </a:solidFill>
                <a:latin typeface="Constantia" pitchFamily="18" charset="0"/>
              </a:rPr>
              <a:t>Teoría de las Inteligencias Múltiples</a:t>
            </a:r>
          </a:p>
        </p:txBody>
      </p:sp>
      <p:pic>
        <p:nvPicPr>
          <p:cNvPr id="15368" name="1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2565400"/>
            <a:ext cx="213677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2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1568450"/>
            <a:ext cx="1466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065213"/>
            <a:ext cx="1466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10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8025" y="5170488"/>
            <a:ext cx="14668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12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649538"/>
            <a:ext cx="1466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7" descr="Gardn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7750" y="4125913"/>
            <a:ext cx="1638300" cy="186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pt 6">
            <a:hlinkClick r:id="" action="ppaction://media"/>
            <a:extLst>
              <a:ext uri="{FF2B5EF4-FFF2-40B4-BE49-F238E27FC236}">
                <a16:creationId xmlns:a16="http://schemas.microsoft.com/office/drawing/2014/main" id="{F0C0C68C-7F20-43AB-9D39-AA7DCED8A7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35354" y="804961"/>
            <a:ext cx="609600" cy="6096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22275" y="1741488"/>
            <a:ext cx="8326438"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a:r>
              <a:rPr lang="es-ES" altLang="es-ES" sz="2700" b="0">
                <a:latin typeface="Constantia" pitchFamily="18" charset="0"/>
              </a:rPr>
              <a:t>¿Por qué dedicar energía a estimular aquellas inteligencias en las cuales nuestra cultura no parece estar demasiado interesada? </a:t>
            </a:r>
          </a:p>
          <a:p>
            <a:pPr algn="just"/>
            <a:endParaRPr lang="es-ES" altLang="es-ES" sz="2700" b="0">
              <a:latin typeface="Constantia" pitchFamily="18" charset="0"/>
            </a:endParaRPr>
          </a:p>
          <a:p>
            <a:pPr algn="just"/>
            <a:r>
              <a:rPr lang="es-ES" altLang="es-ES" sz="2700" b="0">
                <a:latin typeface="Constantia" pitchFamily="18" charset="0"/>
              </a:rPr>
              <a:t>Porque la hegemonía de ciertas inteligencias ha bloqueado la oportunidad de hacer frente a la diversidad de tareas y desafíos que tienen los seres humanos </a:t>
            </a:r>
          </a:p>
        </p:txBody>
      </p:sp>
      <p:sp>
        <p:nvSpPr>
          <p:cNvPr id="97283" name="Rectangle 3"/>
          <p:cNvSpPr>
            <a:spLocks/>
          </p:cNvSpPr>
          <p:nvPr/>
        </p:nvSpPr>
        <p:spPr bwMode="auto">
          <a:xfrm>
            <a:off x="468313" y="47625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r>
              <a:rPr lang="es-ES" sz="3600" dirty="0">
                <a:solidFill>
                  <a:srgbClr val="003399"/>
                </a:solidFill>
                <a:effectLst>
                  <a:outerShdw blurRad="38100" dist="38100" dir="2700000" algn="tl">
                    <a:srgbClr val="C0C0C0"/>
                  </a:outerShdw>
                </a:effectLst>
                <a:latin typeface="Constantia" pitchFamily="18" charset="0"/>
              </a:rPr>
              <a:t>Teoría de las Inteligencias Múltiples</a:t>
            </a: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pPr>
              <a:defRPr/>
            </a:pPr>
            <a:r>
              <a:rPr lang="es-UY" dirty="0">
                <a:solidFill>
                  <a:srgbClr val="003399"/>
                </a:solidFill>
              </a:rPr>
              <a:t>Contribución al tema de algunos Modelos</a:t>
            </a:r>
          </a:p>
        </p:txBody>
      </p:sp>
      <p:sp>
        <p:nvSpPr>
          <p:cNvPr id="17411" name="4 Subtítulo"/>
          <p:cNvSpPr>
            <a:spLocks noGrp="1"/>
          </p:cNvSpPr>
          <p:nvPr>
            <p:ph type="subTitle" idx="1"/>
          </p:nvPr>
        </p:nvSpPr>
        <p:spPr>
          <a:xfrm>
            <a:off x="755650" y="3886200"/>
            <a:ext cx="7016750" cy="1752600"/>
          </a:xfrm>
        </p:spPr>
        <p:txBody>
          <a:bodyPr/>
          <a:lstStyle/>
          <a:p>
            <a:r>
              <a:rPr lang="es-UY" dirty="0"/>
              <a:t>Modelo de Mejora Continua y norma ISO 9001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050" y="115888"/>
            <a:ext cx="8134350"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403350" y="5084763"/>
            <a:ext cx="6840538" cy="1200150"/>
          </a:xfrm>
          <a:prstGeom prst="rect">
            <a:avLst/>
          </a:prstGeom>
          <a:noFill/>
        </p:spPr>
        <p:txBody>
          <a:bodyPr>
            <a:spAutoFit/>
          </a:bodyPr>
          <a:lstStyle/>
          <a:p>
            <a:pPr>
              <a:defRPr/>
            </a:pPr>
            <a:r>
              <a:rPr lang="es-UY" b="0" dirty="0">
                <a:latin typeface="+mj-lt"/>
              </a:rPr>
              <a:t>La norma ISO 9004:2018 plantea </a:t>
            </a:r>
            <a:r>
              <a:rPr lang="es-UY" i="1" u="sng" dirty="0">
                <a:latin typeface="+mj-lt"/>
              </a:rPr>
              <a:t>“sugerencias” </a:t>
            </a:r>
            <a:r>
              <a:rPr lang="es-UY" b="0" dirty="0">
                <a:latin typeface="+mj-lt"/>
              </a:rPr>
              <a:t>para las organizaciones que incluyen los aspectos relativos a las competencias, compromiso, involucramiento y empoderamiento, así como el ambiente de trabajo.</a:t>
            </a:r>
          </a:p>
        </p:txBody>
      </p:sp>
      <p:pic>
        <p:nvPicPr>
          <p:cNvPr id="2" name="ppt 9">
            <a:hlinkClick r:id="" action="ppaction://media"/>
            <a:extLst>
              <a:ext uri="{FF2B5EF4-FFF2-40B4-BE49-F238E27FC236}">
                <a16:creationId xmlns:a16="http://schemas.microsoft.com/office/drawing/2014/main" id="{E65F0345-B208-41A9-9B80-33E4CA57D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6369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3939">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Capsules</Template>
  <TotalTime>5376</TotalTime>
  <Words>2051</Words>
  <Application>Microsoft Office PowerPoint</Application>
  <PresentationFormat>Presentación en pantalla (4:3)</PresentationFormat>
  <Paragraphs>209</Paragraphs>
  <Slides>40</Slides>
  <Notes>2</Notes>
  <HiddenSlides>0</HiddenSlides>
  <MMClips>24</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40</vt:i4>
      </vt:variant>
    </vt:vector>
  </HeadingPairs>
  <TitlesOfParts>
    <vt:vector size="50" baseType="lpstr">
      <vt:lpstr>Arial</vt:lpstr>
      <vt:lpstr>Calibri</vt:lpstr>
      <vt:lpstr>Constantia</vt:lpstr>
      <vt:lpstr>Tahoma</vt:lpstr>
      <vt:lpstr>Verdana</vt:lpstr>
      <vt:lpstr>Wingdings</vt:lpstr>
      <vt:lpstr>Wingdings 2</vt:lpstr>
      <vt:lpstr>Wingdings 3</vt:lpstr>
      <vt:lpstr>Concurrencia</vt:lpstr>
      <vt:lpstr>Diseño personalizado</vt:lpstr>
      <vt:lpstr>Presentación de PowerPoint</vt:lpstr>
      <vt:lpstr>Temario</vt:lpstr>
      <vt:lpstr>Introducción</vt:lpstr>
      <vt:lpstr>Presentación de PowerPoint</vt:lpstr>
      <vt:lpstr>Presentación de PowerPoint</vt:lpstr>
      <vt:lpstr>Presentación de PowerPoint</vt:lpstr>
      <vt:lpstr>Presentación de PowerPoint</vt:lpstr>
      <vt:lpstr>Contribución al tema de algunos Modelos</vt:lpstr>
      <vt:lpstr>Presentación de PowerPoint</vt:lpstr>
      <vt:lpstr>Contribución al tema de algunos Modelos</vt:lpstr>
      <vt:lpstr>Presentación de PowerPoint</vt:lpstr>
      <vt:lpstr>Presentación de PowerPoint</vt:lpstr>
      <vt:lpstr>ISO 9001 - Cap. 7.2 – Competencia</vt:lpstr>
      <vt:lpstr>Competencias</vt:lpstr>
      <vt:lpstr>Competencias</vt:lpstr>
      <vt:lpstr>Inteligencia Emocional</vt:lpstr>
      <vt:lpstr>Ejemplo: Competencias para un Ayudante de Arquitecto</vt:lpstr>
      <vt:lpstr>ISO 9001  - 7.3 Toma de conciencia</vt:lpstr>
      <vt:lpstr>Contribución al tema de algunos Modelos</vt:lpstr>
      <vt:lpstr>Presentación de PowerPoint</vt:lpstr>
      <vt:lpstr>El MMC nos pide información relativa a:</vt:lpstr>
      <vt:lpstr>Involucramiento</vt:lpstr>
      <vt:lpstr>Teoría Científica</vt:lpstr>
      <vt:lpstr>Teoría de las Relaciones Humanas</vt:lpstr>
      <vt:lpstr>Presentación de PowerPoint</vt:lpstr>
      <vt:lpstr>Presentación de PowerPoint</vt:lpstr>
      <vt:lpstr>Presentación de PowerPoint</vt:lpstr>
      <vt:lpstr>Teoría de la Equidad (Stacey Adams)</vt:lpstr>
      <vt:lpstr>Presentación de PowerPoint</vt:lpstr>
      <vt:lpstr>Teoría X e Y</vt:lpstr>
      <vt:lpstr>Premisas de la Teoría X</vt:lpstr>
      <vt:lpstr>Teoría Mc. Clelland</vt:lpstr>
      <vt:lpstr>Teoría Mc. Clelland</vt:lpstr>
      <vt:lpstr>Teoría Mc. Clelland</vt:lpstr>
      <vt:lpstr>Teoría Mc. Clelland</vt:lpstr>
      <vt:lpstr>Contribución al tema de algunos Modelos</vt:lpstr>
      <vt:lpstr>El MMC nos pide información relativa a :</vt:lpstr>
      <vt:lpstr>Contribución al tema de algunos Modelos</vt:lpstr>
      <vt:lpstr>El MMC nos pide información relativa a:</vt:lpstr>
      <vt:lpstr>La norma ISO 9001: 2015, establece los siguientes requisitos: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calidad1</dc:creator>
  <cp:lastModifiedBy>usuario</cp:lastModifiedBy>
  <cp:revision>243</cp:revision>
  <cp:lastPrinted>2018-04-12T19:42:34Z</cp:lastPrinted>
  <dcterms:created xsi:type="dcterms:W3CDTF">2009-08-04T14:11:33Z</dcterms:created>
  <dcterms:modified xsi:type="dcterms:W3CDTF">2021-04-11T00:52:44Z</dcterms:modified>
</cp:coreProperties>
</file>