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427-7FB0-4FA7-B80E-CED31DC3A70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0F6-784C-4C41-AC16-FB4763C5534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128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427-7FB0-4FA7-B80E-CED31DC3A70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0F6-784C-4C41-AC16-FB4763C5534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7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427-7FB0-4FA7-B80E-CED31DC3A70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0F6-784C-4C41-AC16-FB4763C55342}" type="slidenum">
              <a:rPr lang="en-GB" smtClean="0"/>
              <a:t>‹Nº›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3630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427-7FB0-4FA7-B80E-CED31DC3A70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0F6-784C-4C41-AC16-FB4763C5534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281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427-7FB0-4FA7-B80E-CED31DC3A70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0F6-784C-4C41-AC16-FB4763C55342}" type="slidenum">
              <a:rPr lang="en-GB" smtClean="0"/>
              <a:t>‹Nº›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1414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427-7FB0-4FA7-B80E-CED31DC3A70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0F6-784C-4C41-AC16-FB4763C5534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347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427-7FB0-4FA7-B80E-CED31DC3A70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0F6-784C-4C41-AC16-FB4763C5534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966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427-7FB0-4FA7-B80E-CED31DC3A70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0F6-784C-4C41-AC16-FB4763C5534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012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427-7FB0-4FA7-B80E-CED31DC3A70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0F6-784C-4C41-AC16-FB4763C5534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358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427-7FB0-4FA7-B80E-CED31DC3A70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0F6-784C-4C41-AC16-FB4763C5534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908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427-7FB0-4FA7-B80E-CED31DC3A70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0F6-784C-4C41-AC16-FB4763C5534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08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427-7FB0-4FA7-B80E-CED31DC3A70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0F6-784C-4C41-AC16-FB4763C5534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746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427-7FB0-4FA7-B80E-CED31DC3A70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0F6-784C-4C41-AC16-FB4763C5534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557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427-7FB0-4FA7-B80E-CED31DC3A70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0F6-784C-4C41-AC16-FB4763C5534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62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427-7FB0-4FA7-B80E-CED31DC3A70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0F6-784C-4C41-AC16-FB4763C5534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043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B427-7FB0-4FA7-B80E-CED31DC3A70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0F6-784C-4C41-AC16-FB4763C5534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80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8B427-7FB0-4FA7-B80E-CED31DC3A70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3760F6-784C-4C41-AC16-FB4763C5534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123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9FBCEA-741E-7CC7-CB58-4F28E66D38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/>
              <a:t>Solver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07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12566A9-829C-14C3-15CB-8CBC82A07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anchor="ctr">
            <a:normAutofit/>
          </a:bodyPr>
          <a:lstStyle/>
          <a:p>
            <a:r>
              <a:rPr lang="es-ES">
                <a:solidFill>
                  <a:schemeClr val="bg1"/>
                </a:solidFill>
              </a:rPr>
              <a:t>Sistema de ecuaciones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E004AE-8876-0D81-41C9-D128FE9D9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3973943" cy="3440110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El objetivo es que la celda B7 (el resto) sea nula</a:t>
            </a:r>
          </a:p>
          <a:p>
            <a:r>
              <a:rPr lang="es-ES" dirty="0">
                <a:solidFill>
                  <a:schemeClr val="bg1"/>
                </a:solidFill>
              </a:rPr>
              <a:t>Las celdas variables son las celdas C1 y C2 (x e y)</a:t>
            </a:r>
          </a:p>
          <a:p>
            <a:r>
              <a:rPr lang="es-ES" dirty="0">
                <a:solidFill>
                  <a:schemeClr val="bg1"/>
                </a:solidFill>
              </a:rPr>
              <a:t>Colocamos las restricciones correspondientes (es decir, que cada una de las ecuaciones resulte en 0)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F38588C-3748-7503-989C-4CB5676C14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08" y="4805534"/>
            <a:ext cx="4402704" cy="1590331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E52847A-6075-78F7-25EF-C1C332E06E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3733" y="903289"/>
            <a:ext cx="4460671" cy="469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244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12566A9-829C-14C3-15CB-8CBC82A07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anchor="ctr">
            <a:normAutofit/>
          </a:bodyPr>
          <a:lstStyle/>
          <a:p>
            <a:r>
              <a:rPr lang="es-ES">
                <a:solidFill>
                  <a:schemeClr val="bg1"/>
                </a:solidFill>
              </a:rPr>
              <a:t>Sistema de ecuaciones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E004AE-8876-0D81-41C9-D128FE9D9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3973943" cy="3440110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Al hacer la resolución del sistema el programa cambia las celdas variables, dándonos la solución</a:t>
            </a:r>
          </a:p>
          <a:p>
            <a:endParaRPr lang="es-ES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CA5D0D1-81EE-B2F2-CE65-BF6DCBA188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5089" y="1720973"/>
            <a:ext cx="3496163" cy="2381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276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90C8D0-39DE-61F8-566D-95ADDD732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Resolver sistemas de ecuaciones en Excel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CEBA4-62B9-8EE5-F14E-3B9F9F9E9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Tenemos un sistema de ecuaciones no lineales y queremos resolverlo</a:t>
            </a:r>
          </a:p>
          <a:p>
            <a:pPr lvl="1"/>
            <a:r>
              <a:rPr lang="es-ES" dirty="0"/>
              <a:t>Para esto podemos usar el </a:t>
            </a:r>
            <a:r>
              <a:rPr lang="es-ES" dirty="0" err="1"/>
              <a:t>add-on</a:t>
            </a:r>
            <a:r>
              <a:rPr lang="es-ES" dirty="0"/>
              <a:t> de Excel: </a:t>
            </a:r>
            <a:r>
              <a:rPr lang="es-ES" dirty="0" err="1"/>
              <a:t>Solver</a:t>
            </a:r>
            <a:endParaRPr lang="es-ES" dirty="0"/>
          </a:p>
          <a:p>
            <a:pPr lvl="1"/>
            <a:r>
              <a:rPr lang="es-ES" dirty="0"/>
              <a:t>Para activarlo debemos ir a </a:t>
            </a:r>
            <a:r>
              <a:rPr lang="es-ES" b="1" dirty="0"/>
              <a:t>Opciones</a:t>
            </a:r>
            <a:r>
              <a:rPr lang="es-ES" dirty="0"/>
              <a:t> (ubicado en el menú de archivos)</a:t>
            </a:r>
          </a:p>
          <a:p>
            <a:pPr lvl="1"/>
            <a:r>
              <a:rPr lang="es-ES" dirty="0"/>
              <a:t>Una vez abierto el menú de opciones, seleccionamos </a:t>
            </a:r>
            <a:r>
              <a:rPr lang="es-ES" b="1" dirty="0"/>
              <a:t>Complementos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721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690C8D0-39DE-61F8-566D-95ADDD732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3100" dirty="0">
                <a:solidFill>
                  <a:schemeClr val="bg1"/>
                </a:solidFill>
              </a:rPr>
              <a:t>Resolver sistemas de ecuaciones en Excel</a:t>
            </a:r>
            <a:endParaRPr lang="en-GB" sz="3100" dirty="0">
              <a:solidFill>
                <a:schemeClr val="bg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CEBA4-62B9-8EE5-F14E-3B9F9F9E9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3973943" cy="3440110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Tenemos un sistema de ecuaciones y queremos resolverlo</a:t>
            </a:r>
          </a:p>
          <a:p>
            <a:pPr lvl="1"/>
            <a:r>
              <a:rPr lang="es-ES" dirty="0">
                <a:solidFill>
                  <a:schemeClr val="bg1"/>
                </a:solidFill>
              </a:rPr>
              <a:t>Para esto podemos usar el </a:t>
            </a:r>
            <a:r>
              <a:rPr lang="es-ES" dirty="0" err="1">
                <a:solidFill>
                  <a:schemeClr val="bg1"/>
                </a:solidFill>
              </a:rPr>
              <a:t>add-on</a:t>
            </a:r>
            <a:r>
              <a:rPr lang="es-ES" dirty="0">
                <a:solidFill>
                  <a:schemeClr val="bg1"/>
                </a:solidFill>
              </a:rPr>
              <a:t> de Excel: </a:t>
            </a:r>
            <a:r>
              <a:rPr lang="es-ES" dirty="0" err="1">
                <a:solidFill>
                  <a:schemeClr val="bg1"/>
                </a:solidFill>
              </a:rPr>
              <a:t>Solver</a:t>
            </a:r>
            <a:endParaRPr lang="es-ES" dirty="0">
              <a:solidFill>
                <a:schemeClr val="bg1"/>
              </a:solidFill>
            </a:endParaRPr>
          </a:p>
          <a:p>
            <a:pPr lvl="1"/>
            <a:r>
              <a:rPr lang="es-ES" dirty="0">
                <a:solidFill>
                  <a:schemeClr val="bg1"/>
                </a:solidFill>
              </a:rPr>
              <a:t>Para activarlo debemos ir a </a:t>
            </a:r>
            <a:r>
              <a:rPr lang="es-ES" b="1" dirty="0">
                <a:solidFill>
                  <a:schemeClr val="bg1"/>
                </a:solidFill>
              </a:rPr>
              <a:t>Opciones</a:t>
            </a:r>
            <a:r>
              <a:rPr lang="es-ES" dirty="0">
                <a:solidFill>
                  <a:schemeClr val="bg1"/>
                </a:solidFill>
              </a:rPr>
              <a:t> (ubicado en el menú de archivos)</a:t>
            </a:r>
          </a:p>
          <a:p>
            <a:pPr lvl="1"/>
            <a:r>
              <a:rPr lang="es-ES" dirty="0">
                <a:solidFill>
                  <a:schemeClr val="bg1"/>
                </a:solidFill>
              </a:rPr>
              <a:t>Una vez abierto el menú de opciones, seleccionamos </a:t>
            </a:r>
            <a:r>
              <a:rPr lang="es-ES" b="1" dirty="0">
                <a:solidFill>
                  <a:schemeClr val="bg1"/>
                </a:solidFill>
              </a:rPr>
              <a:t>Complementos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7" name="Imagen 6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EE03C984-1C84-BF05-F6AC-1E4ED7E115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1" y="1275331"/>
            <a:ext cx="5143500" cy="4294822"/>
          </a:xfrm>
          <a:prstGeom prst="rect">
            <a:avLst/>
          </a:prstGeom>
        </p:spPr>
      </p:pic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17784A29-5661-78A4-E881-C067E459BC17}"/>
              </a:ext>
            </a:extLst>
          </p:cNvPr>
          <p:cNvSpPr/>
          <p:nvPr/>
        </p:nvSpPr>
        <p:spPr>
          <a:xfrm>
            <a:off x="5994400" y="3131127"/>
            <a:ext cx="822036" cy="3971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26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690C8D0-39DE-61F8-566D-95ADDD732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3100" dirty="0">
                <a:solidFill>
                  <a:schemeClr val="bg1"/>
                </a:solidFill>
              </a:rPr>
              <a:t>Resolver sistemas de ecuaciones en Excel</a:t>
            </a:r>
            <a:endParaRPr lang="en-GB" sz="3100" dirty="0">
              <a:solidFill>
                <a:schemeClr val="bg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CEBA4-62B9-8EE5-F14E-3B9F9F9E9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3973943" cy="3440110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En el menú de complementos debemos cargar el </a:t>
            </a:r>
            <a:r>
              <a:rPr lang="es-ES" dirty="0" err="1">
                <a:solidFill>
                  <a:schemeClr val="bg1"/>
                </a:solidFill>
              </a:rPr>
              <a:t>Solver</a:t>
            </a:r>
            <a:r>
              <a:rPr lang="es-ES" dirty="0">
                <a:solidFill>
                  <a:schemeClr val="bg1"/>
                </a:solidFill>
              </a:rPr>
              <a:t>, </a:t>
            </a:r>
            <a:endParaRPr lang="es-ES" b="1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C9FF43A-CC83-A267-791F-8176695F8D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6783" y="643467"/>
            <a:ext cx="5686484" cy="4641011"/>
          </a:xfrm>
          <a:prstGeom prst="rect">
            <a:avLst/>
          </a:prstGeom>
        </p:spPr>
      </p:pic>
      <p:sp>
        <p:nvSpPr>
          <p:cNvPr id="8" name="Elipse 7">
            <a:extLst>
              <a:ext uri="{FF2B5EF4-FFF2-40B4-BE49-F238E27FC236}">
                <a16:creationId xmlns:a16="http://schemas.microsoft.com/office/drawing/2014/main" id="{17784A29-5661-78A4-E881-C067E459BC17}"/>
              </a:ext>
            </a:extLst>
          </p:cNvPr>
          <p:cNvSpPr/>
          <p:nvPr/>
        </p:nvSpPr>
        <p:spPr>
          <a:xfrm>
            <a:off x="9554962" y="4727013"/>
            <a:ext cx="822036" cy="3971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598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690C8D0-39DE-61F8-566D-95ADDD732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3100" dirty="0">
                <a:solidFill>
                  <a:schemeClr val="bg1"/>
                </a:solidFill>
              </a:rPr>
              <a:t>Resolver sistemas de ecuaciones en Excel</a:t>
            </a:r>
            <a:endParaRPr lang="en-GB" sz="3100" dirty="0">
              <a:solidFill>
                <a:schemeClr val="bg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CEBA4-62B9-8EE5-F14E-3B9F9F9E9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3973943" cy="3440110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En el menú de complementos debemos cargar el </a:t>
            </a:r>
            <a:r>
              <a:rPr lang="es-ES" dirty="0" err="1">
                <a:solidFill>
                  <a:schemeClr val="bg1"/>
                </a:solidFill>
              </a:rPr>
              <a:t>Solver</a:t>
            </a:r>
            <a:endParaRPr lang="es-ES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Cargamos  y hacemos </a:t>
            </a:r>
            <a:r>
              <a:rPr lang="es-ES" dirty="0" err="1">
                <a:solidFill>
                  <a:schemeClr val="bg1"/>
                </a:solidFill>
              </a:rPr>
              <a:t>click</a:t>
            </a:r>
            <a:r>
              <a:rPr lang="es-ES" dirty="0">
                <a:solidFill>
                  <a:schemeClr val="bg1"/>
                </a:solidFill>
              </a:rPr>
              <a:t> en Aceptar, el </a:t>
            </a:r>
            <a:r>
              <a:rPr lang="es-ES" dirty="0" err="1">
                <a:solidFill>
                  <a:schemeClr val="bg1"/>
                </a:solidFill>
              </a:rPr>
              <a:t>Solver</a:t>
            </a:r>
            <a:r>
              <a:rPr lang="es-ES" dirty="0">
                <a:solidFill>
                  <a:schemeClr val="bg1"/>
                </a:solidFill>
              </a:rPr>
              <a:t> debería quedar cargado (Podemos verlo en la pestaña </a:t>
            </a:r>
            <a:r>
              <a:rPr lang="es-ES" b="1" dirty="0">
                <a:solidFill>
                  <a:schemeClr val="bg1"/>
                </a:solidFill>
              </a:rPr>
              <a:t>Datos</a:t>
            </a:r>
            <a:r>
              <a:rPr lang="es-ES" dirty="0">
                <a:solidFill>
                  <a:schemeClr val="bg1"/>
                </a:solidFill>
              </a:rPr>
              <a:t>)</a:t>
            </a:r>
            <a:endParaRPr lang="es-ES" b="1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5C83973-7DD9-7708-4BA3-5C8298106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0491" y="340996"/>
            <a:ext cx="4191585" cy="4696480"/>
          </a:xfrm>
          <a:prstGeom prst="rect">
            <a:avLst/>
          </a:prstGeom>
        </p:spPr>
      </p:pic>
      <p:sp>
        <p:nvSpPr>
          <p:cNvPr id="8" name="Elipse 7">
            <a:extLst>
              <a:ext uri="{FF2B5EF4-FFF2-40B4-BE49-F238E27FC236}">
                <a16:creationId xmlns:a16="http://schemas.microsoft.com/office/drawing/2014/main" id="{17784A29-5661-78A4-E881-C067E459BC17}"/>
              </a:ext>
            </a:extLst>
          </p:cNvPr>
          <p:cNvSpPr/>
          <p:nvPr/>
        </p:nvSpPr>
        <p:spPr>
          <a:xfrm>
            <a:off x="6628062" y="1405843"/>
            <a:ext cx="2018436" cy="3971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88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690C8D0-39DE-61F8-566D-95ADDD732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3100" dirty="0">
                <a:solidFill>
                  <a:schemeClr val="bg1"/>
                </a:solidFill>
              </a:rPr>
              <a:t>Resolver sistemas de ecuaciones en Excel</a:t>
            </a:r>
            <a:endParaRPr lang="en-GB" sz="3100" dirty="0">
              <a:solidFill>
                <a:schemeClr val="bg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CEBA4-62B9-8EE5-F14E-3B9F9F9E9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3973943" cy="3440110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En el menú de complementos debemos cargar el </a:t>
            </a:r>
            <a:r>
              <a:rPr lang="es-ES" dirty="0" err="1">
                <a:solidFill>
                  <a:schemeClr val="bg1"/>
                </a:solidFill>
              </a:rPr>
              <a:t>Solver</a:t>
            </a:r>
            <a:endParaRPr lang="es-ES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Cargamos  y hacemos </a:t>
            </a:r>
            <a:r>
              <a:rPr lang="es-ES" dirty="0" err="1">
                <a:solidFill>
                  <a:schemeClr val="bg1"/>
                </a:solidFill>
              </a:rPr>
              <a:t>click</a:t>
            </a:r>
            <a:r>
              <a:rPr lang="es-ES" dirty="0">
                <a:solidFill>
                  <a:schemeClr val="bg1"/>
                </a:solidFill>
              </a:rPr>
              <a:t> en Aceptar, el </a:t>
            </a:r>
            <a:r>
              <a:rPr lang="es-ES" dirty="0" err="1">
                <a:solidFill>
                  <a:schemeClr val="bg1"/>
                </a:solidFill>
              </a:rPr>
              <a:t>Solver</a:t>
            </a:r>
            <a:r>
              <a:rPr lang="es-ES" dirty="0">
                <a:solidFill>
                  <a:schemeClr val="bg1"/>
                </a:solidFill>
              </a:rPr>
              <a:t> debería quedar cargado (Podemos verlo en la pestaña </a:t>
            </a:r>
            <a:r>
              <a:rPr lang="es-ES" b="1" dirty="0">
                <a:solidFill>
                  <a:schemeClr val="bg1"/>
                </a:solidFill>
              </a:rPr>
              <a:t>Datos</a:t>
            </a:r>
            <a:r>
              <a:rPr lang="es-ES" dirty="0">
                <a:solidFill>
                  <a:schemeClr val="bg1"/>
                </a:solidFill>
              </a:rPr>
              <a:t>)</a:t>
            </a:r>
            <a:endParaRPr lang="es-ES" b="1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2C81591-6419-3A4B-B668-DDB533B85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26579"/>
            <a:ext cx="12204429" cy="1243926"/>
          </a:xfrm>
          <a:prstGeom prst="rect">
            <a:avLst/>
          </a:prstGeom>
        </p:spPr>
      </p:pic>
      <p:sp>
        <p:nvSpPr>
          <p:cNvPr id="8" name="Elipse 7">
            <a:extLst>
              <a:ext uri="{FF2B5EF4-FFF2-40B4-BE49-F238E27FC236}">
                <a16:creationId xmlns:a16="http://schemas.microsoft.com/office/drawing/2014/main" id="{17784A29-5661-78A4-E881-C067E459BC17}"/>
              </a:ext>
            </a:extLst>
          </p:cNvPr>
          <p:cNvSpPr/>
          <p:nvPr/>
        </p:nvSpPr>
        <p:spPr>
          <a:xfrm>
            <a:off x="10732134" y="5726512"/>
            <a:ext cx="1325493" cy="6915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425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2566A9-829C-14C3-15CB-8CBC82A07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Sistema de ecuaciones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87E004AE-8876-0D81-41C9-D128FE9D96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ES" dirty="0"/>
                  <a:t>Supongamos que queremos resolver el sistema: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−1=0</m:t>
                            </m:r>
                          </m:e>
                        </m:mr>
                        <m:mr>
                          <m:e>
                            <m:eqArr>
                              <m:eqArrPr>
                                <m:ctrlP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+4</m:t>
                                </m:r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−2=0</m:t>
                                </m:r>
                              </m:e>
                              <m:e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s-ES" b="0" i="1" smtClean="0">
                                    <a:latin typeface="Cambria Math" panose="02040503050406030204" pitchFamily="18" charset="0"/>
                                  </a:rPr>
                                  <m:t>−1=0</m:t>
                                </m:r>
                              </m:e>
                            </m:eqArr>
                          </m:e>
                        </m:mr>
                      </m:m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87E004AE-8876-0D81-41C9-D128FE9D96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" t="-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8731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2566A9-829C-14C3-15CB-8CBC82A07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Sistema de ecuaciones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E004AE-8876-0D81-41C9-D128FE9D9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Escribimos nuestras ecuaciones en las celdas B5, B6 y B7 (dependiendo de las variables x, y, z representadas en las celdas C1, C2 y C3)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CE672E1F-987E-9439-41C2-FDF9A0115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7998" y="3429000"/>
            <a:ext cx="3343742" cy="2248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154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2566A9-829C-14C3-15CB-8CBC82A07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Sistema de ecuaciones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E004AE-8876-0D81-41C9-D128FE9D9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Calculamos el resto del sistema (como la suma de las celdas B5, B6 y B7)</a:t>
            </a:r>
          </a:p>
          <a:p>
            <a:r>
              <a:rPr lang="es-ES" dirty="0"/>
              <a:t>El objetivo es que el resto sea nulo, al igual que las dos ecuaciones </a:t>
            </a:r>
          </a:p>
          <a:p>
            <a:r>
              <a:rPr lang="es-ES" dirty="0"/>
              <a:t>Con este fin, abrimos el </a:t>
            </a:r>
            <a:r>
              <a:rPr lang="es-ES" dirty="0" err="1"/>
              <a:t>Solver</a:t>
            </a:r>
            <a:endParaRPr lang="es-ES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7739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340</Words>
  <Application>Microsoft Office PowerPoint</Application>
  <PresentationFormat>Panorámica</PresentationFormat>
  <Paragraphs>35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Trebuchet MS</vt:lpstr>
      <vt:lpstr>Wingdings 3</vt:lpstr>
      <vt:lpstr>Faceta</vt:lpstr>
      <vt:lpstr>Solver</vt:lpstr>
      <vt:lpstr>Resolver sistemas de ecuaciones en Excel</vt:lpstr>
      <vt:lpstr>Resolver sistemas de ecuaciones en Excel</vt:lpstr>
      <vt:lpstr>Resolver sistemas de ecuaciones en Excel</vt:lpstr>
      <vt:lpstr>Resolver sistemas de ecuaciones en Excel</vt:lpstr>
      <vt:lpstr>Resolver sistemas de ecuaciones en Excel</vt:lpstr>
      <vt:lpstr>Sistema de ecuaciones</vt:lpstr>
      <vt:lpstr>Sistema de ecuaciones</vt:lpstr>
      <vt:lpstr>Sistema de ecuaciones</vt:lpstr>
      <vt:lpstr>Sistema de ecuaciones</vt:lpstr>
      <vt:lpstr>Sistema de ecuaciones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Solver</dc:title>
  <dc:creator>Gonzalo Moltini</dc:creator>
  <cp:lastModifiedBy>Gonzalo Cetrangolo</cp:lastModifiedBy>
  <cp:revision>1</cp:revision>
  <dcterms:created xsi:type="dcterms:W3CDTF">2022-09-07T19:32:43Z</dcterms:created>
  <dcterms:modified xsi:type="dcterms:W3CDTF">2022-09-08T16:11:30Z</dcterms:modified>
</cp:coreProperties>
</file>