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2" r:id="rId6"/>
    <p:sldId id="268" r:id="rId7"/>
    <p:sldId id="269" r:id="rId8"/>
    <p:sldId id="260" r:id="rId9"/>
    <p:sldId id="271" r:id="rId10"/>
    <p:sldId id="261" r:id="rId11"/>
    <p:sldId id="263" r:id="rId12"/>
    <p:sldId id="264" r:id="rId13"/>
    <p:sldId id="265" r:id="rId14"/>
    <p:sldId id="266" r:id="rId15"/>
    <p:sldId id="267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1595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01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632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619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3921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527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45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930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13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985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191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24B81B6-EB5F-4C35-A96B-AB905329F366}" type="datetimeFigureOut">
              <a:rPr lang="es-ES" smtClean="0"/>
              <a:t>08/04/2025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A481023-7AFF-4093-AD3A-9B45EA4B55E7}" type="slidenum">
              <a:rPr lang="es-ES" smtClean="0"/>
              <a:t>‹#›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55091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22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517418" cy="2590800"/>
          </a:xfrm>
        </p:spPr>
        <p:txBody>
          <a:bodyPr/>
          <a:lstStyle/>
          <a:p>
            <a:r>
              <a:rPr lang="es-ES" sz="4800" dirty="0" smtClean="0"/>
              <a:t>Practica </a:t>
            </a:r>
            <a:r>
              <a:rPr lang="es-ES" sz="4800" dirty="0"/>
              <a:t>2 - </a:t>
            </a:r>
            <a:r>
              <a:rPr lang="es-ES" sz="4800" dirty="0" smtClean="0"/>
              <a:t>Determinación </a:t>
            </a:r>
            <a:r>
              <a:rPr lang="es-ES" sz="4800" dirty="0"/>
              <a:t>de la </a:t>
            </a:r>
            <a:r>
              <a:rPr lang="es-ES" sz="4800" dirty="0" smtClean="0"/>
              <a:t>aceleración </a:t>
            </a:r>
            <a:r>
              <a:rPr lang="es-ES" sz="4800" dirty="0"/>
              <a:t>de la gravedad local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Carina Cabrera</a:t>
            </a:r>
          </a:p>
          <a:p>
            <a:r>
              <a:rPr lang="es-ES" dirty="0" smtClean="0"/>
              <a:t>Física experimental 1 2025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803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5132" y="697502"/>
            <a:ext cx="3623623" cy="868491"/>
          </a:xfrm>
          <a:prstGeom prst="rect">
            <a:avLst/>
          </a:prstGeom>
          <a:solidFill>
            <a:schemeClr val="accent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4139" t="27675" r="2475" b="3457"/>
          <a:stretch/>
        </p:blipFill>
        <p:spPr>
          <a:xfrm>
            <a:off x="6133919" y="2473942"/>
            <a:ext cx="4907513" cy="31792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52577" y="803829"/>
            <a:ext cx="33441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="1" dirty="0" smtClean="0">
                <a:solidFill>
                  <a:schemeClr val="accent6">
                    <a:lumMod val="50000"/>
                  </a:schemeClr>
                </a:solidFill>
              </a:rPr>
              <a:t>Sistema Físico</a:t>
            </a:r>
            <a:endParaRPr lang="es-ES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0699" r="3243" b="11574"/>
          <a:stretch/>
        </p:blipFill>
        <p:spPr>
          <a:xfrm>
            <a:off x="5469968" y="568965"/>
            <a:ext cx="4292726" cy="7403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9901" t="42036" r="47842" b="4117"/>
          <a:stretch/>
        </p:blipFill>
        <p:spPr>
          <a:xfrm>
            <a:off x="926756" y="2916018"/>
            <a:ext cx="4203002" cy="28634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39646" y="1647857"/>
            <a:ext cx="141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bg2">
                    <a:lumMod val="50000"/>
                  </a:schemeClr>
                </a:solidFill>
              </a:rPr>
              <a:t>Variables</a:t>
            </a:r>
            <a:endParaRPr lang="es-E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23632" y="1617608"/>
            <a:ext cx="1686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bg2">
                    <a:lumMod val="50000"/>
                  </a:schemeClr>
                </a:solidFill>
              </a:rPr>
              <a:t>Constantes</a:t>
            </a:r>
            <a:endParaRPr lang="es-E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956334" y="1309274"/>
            <a:ext cx="254000" cy="3605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7982030" y="1349223"/>
            <a:ext cx="283203" cy="2586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8339364" y="1309274"/>
            <a:ext cx="141602" cy="2906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8696700" y="1310746"/>
            <a:ext cx="5240" cy="3371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02432" y="5779468"/>
            <a:ext cx="89322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4400" b="1" dirty="0" smtClean="0">
                <a:solidFill>
                  <a:schemeClr val="bg2">
                    <a:lumMod val="50000"/>
                  </a:schemeClr>
                </a:solidFill>
              </a:rPr>
              <a:t>Como obtenemos estas constantes?</a:t>
            </a:r>
            <a:endParaRPr lang="es-ES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5129758" y="3186139"/>
            <a:ext cx="687148" cy="3801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ight Arrow 14"/>
          <p:cNvSpPr/>
          <p:nvPr/>
        </p:nvSpPr>
        <p:spPr>
          <a:xfrm>
            <a:off x="5129758" y="4079301"/>
            <a:ext cx="687148" cy="3801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ight Arrow 15"/>
          <p:cNvSpPr/>
          <p:nvPr/>
        </p:nvSpPr>
        <p:spPr>
          <a:xfrm>
            <a:off x="5129758" y="4979220"/>
            <a:ext cx="687148" cy="3801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280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5317" y="470448"/>
            <a:ext cx="8053440" cy="857457"/>
          </a:xfrm>
          <a:prstGeom prst="rect">
            <a:avLst/>
          </a:prstGeom>
          <a:solidFill>
            <a:schemeClr val="accent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TextBox 2"/>
          <p:cNvSpPr txBox="1"/>
          <p:nvPr/>
        </p:nvSpPr>
        <p:spPr>
          <a:xfrm>
            <a:off x="2773943" y="554546"/>
            <a:ext cx="7494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Método de mínimos cuadrados</a:t>
            </a:r>
            <a:endParaRPr lang="es-E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350" y="1629943"/>
            <a:ext cx="4596541" cy="42409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389" y="3167484"/>
            <a:ext cx="6100961" cy="12085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428" y="4647258"/>
            <a:ext cx="5764335" cy="10338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r="3243" b="11573"/>
          <a:stretch/>
        </p:blipFill>
        <p:spPr>
          <a:xfrm>
            <a:off x="1175481" y="1940184"/>
            <a:ext cx="4246231" cy="956097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2865120" y="5516880"/>
            <a:ext cx="375920" cy="5491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4944477" y="5528136"/>
            <a:ext cx="345440" cy="5266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81909" y="6028681"/>
            <a:ext cx="2708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Valor Experimental</a:t>
            </a:r>
            <a:endParaRPr lang="es-E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10901" y="6066021"/>
            <a:ext cx="1698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Valor ajuste</a:t>
            </a:r>
            <a:endParaRPr lang="es-E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30001" y="5696689"/>
            <a:ext cx="37795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Hay que minimizar la suma de los cuadrados de las distancias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96810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557" y="5314691"/>
            <a:ext cx="1724266" cy="6287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0631" t="10631"/>
          <a:stretch/>
        </p:blipFill>
        <p:spPr>
          <a:xfrm>
            <a:off x="5997650" y="4172500"/>
            <a:ext cx="1457528" cy="5334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5966" y="4704279"/>
            <a:ext cx="1561918" cy="7929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5652" y="5543375"/>
            <a:ext cx="1884623" cy="4513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87232" y="4192149"/>
            <a:ext cx="2372056" cy="11145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7405" y="1937080"/>
            <a:ext cx="3808595" cy="166893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0093" y="4131270"/>
            <a:ext cx="29454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Coeficiente </a:t>
            </a:r>
            <a:r>
              <a:rPr lang="es-ES" sz="2400" b="1" dirty="0"/>
              <a:t>de </a:t>
            </a:r>
            <a:r>
              <a:rPr lang="es-ES" sz="2400" b="1" dirty="0" smtClean="0"/>
              <a:t>correlación: </a:t>
            </a:r>
            <a:r>
              <a:rPr lang="es-ES" sz="2400" b="1" dirty="0"/>
              <a:t>forma cuantitativa si el ajuste por el modelo lineal es bueno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34102" y="4286255"/>
            <a:ext cx="2507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correlación </a:t>
            </a:r>
            <a:r>
              <a:rPr lang="es-ES" b="1" dirty="0"/>
              <a:t>lineal fuerte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55178" y="4872826"/>
            <a:ext cx="459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correlación nula, x y </a:t>
            </a:r>
            <a:r>
              <a:rPr lang="es-ES" b="1" dirty="0" err="1" smtClean="0"/>
              <a:t>y</a:t>
            </a:r>
            <a:r>
              <a:rPr lang="es-ES" b="1" dirty="0" smtClean="0"/>
              <a:t> no están relacionadas </a:t>
            </a:r>
            <a:endParaRPr lang="es-E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987917" y="5543375"/>
            <a:ext cx="240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correlación estadística</a:t>
            </a:r>
            <a:endParaRPr lang="es-ES" b="1" dirty="0"/>
          </a:p>
        </p:txBody>
      </p:sp>
      <p:sp>
        <p:nvSpPr>
          <p:cNvPr id="12" name="Down Arrow 11"/>
          <p:cNvSpPr/>
          <p:nvPr/>
        </p:nvSpPr>
        <p:spPr>
          <a:xfrm>
            <a:off x="3087232" y="1483472"/>
            <a:ext cx="702129" cy="4157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extBox 12"/>
          <p:cNvSpPr txBox="1"/>
          <p:nvPr/>
        </p:nvSpPr>
        <p:spPr>
          <a:xfrm>
            <a:off x="971718" y="1451441"/>
            <a:ext cx="3590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Obtenemos a y b:</a:t>
            </a:r>
            <a:endParaRPr lang="es-ES" b="1" dirty="0"/>
          </a:p>
        </p:txBody>
      </p:sp>
      <p:sp>
        <p:nvSpPr>
          <p:cNvPr id="14" name="Left Brace 13"/>
          <p:cNvSpPr/>
          <p:nvPr/>
        </p:nvSpPr>
        <p:spPr>
          <a:xfrm>
            <a:off x="5389766" y="4269750"/>
            <a:ext cx="515886" cy="1743869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angle 14"/>
          <p:cNvSpPr/>
          <p:nvPr/>
        </p:nvSpPr>
        <p:spPr>
          <a:xfrm flipV="1">
            <a:off x="370093" y="3932059"/>
            <a:ext cx="4923734" cy="2337414"/>
          </a:xfrm>
          <a:prstGeom prst="rect">
            <a:avLst/>
          </a:prstGeom>
          <a:solidFill>
            <a:schemeClr val="accent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8"/>
          <a:srcRect t="53912"/>
          <a:stretch/>
        </p:blipFill>
        <p:spPr>
          <a:xfrm>
            <a:off x="5764446" y="588179"/>
            <a:ext cx="1435736" cy="61045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8"/>
          <a:srcRect b="47097"/>
          <a:stretch/>
        </p:blipFill>
        <p:spPr>
          <a:xfrm>
            <a:off x="5745614" y="1128559"/>
            <a:ext cx="1277588" cy="698196"/>
          </a:xfrm>
          <a:prstGeom prst="rect">
            <a:avLst/>
          </a:prstGeom>
        </p:spPr>
      </p:pic>
      <p:sp>
        <p:nvSpPr>
          <p:cNvPr id="18" name="Right Arrow 17"/>
          <p:cNvSpPr/>
          <p:nvPr/>
        </p:nvSpPr>
        <p:spPr>
          <a:xfrm>
            <a:off x="4886360" y="954357"/>
            <a:ext cx="670454" cy="362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9"/>
          <a:srcRect l="7619" t="3551" r="6296" b="56394"/>
          <a:stretch/>
        </p:blipFill>
        <p:spPr>
          <a:xfrm>
            <a:off x="5118455" y="2039886"/>
            <a:ext cx="4124960" cy="84328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10618" y="704023"/>
            <a:ext cx="3661674" cy="122055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103315" y="345193"/>
            <a:ext cx="4676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Desviaciones cuadráticas </a:t>
            </a:r>
            <a:r>
              <a:rPr lang="es-ES" sz="2000" b="1" dirty="0"/>
              <a:t>medias de x e y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9"/>
          <a:srcRect l="18026" t="51779" r="17093" b="5270"/>
          <a:stretch/>
        </p:blipFill>
        <p:spPr>
          <a:xfrm>
            <a:off x="5092444" y="2609373"/>
            <a:ext cx="3108961" cy="90424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 flipV="1">
            <a:off x="370093" y="1966780"/>
            <a:ext cx="9071362" cy="1606449"/>
          </a:xfrm>
          <a:prstGeom prst="rect">
            <a:avLst/>
          </a:prstGeom>
          <a:solidFill>
            <a:schemeClr val="accent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2127697" y="6472664"/>
            <a:ext cx="8773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>Hay que validar el modelo con la correlación y recién ahí utilizar las constantes</a:t>
            </a:r>
            <a:endParaRPr lang="es-ES" sz="2000" b="1" dirty="0">
              <a:solidFill>
                <a:srgbClr val="FF0000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11"/>
          <a:srcRect l="4827" t="21527" r="5869" b="18771"/>
          <a:stretch/>
        </p:blipFill>
        <p:spPr>
          <a:xfrm>
            <a:off x="628223" y="659912"/>
            <a:ext cx="3934047" cy="52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1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427" y="1104332"/>
            <a:ext cx="5234951" cy="45852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6905" y="1104332"/>
            <a:ext cx="5537221" cy="4676708"/>
          </a:xfrm>
          <a:prstGeom prst="rect">
            <a:avLst/>
          </a:prstGeom>
        </p:spPr>
      </p:pic>
      <p:sp>
        <p:nvSpPr>
          <p:cNvPr id="4" name="Down Arrow 3"/>
          <p:cNvSpPr/>
          <p:nvPr/>
        </p:nvSpPr>
        <p:spPr>
          <a:xfrm>
            <a:off x="9743440" y="741680"/>
            <a:ext cx="629920" cy="538480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Down Arrow 4"/>
          <p:cNvSpPr/>
          <p:nvPr/>
        </p:nvSpPr>
        <p:spPr>
          <a:xfrm>
            <a:off x="4043680" y="731520"/>
            <a:ext cx="660400" cy="548640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93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4301" y="797818"/>
            <a:ext cx="8053440" cy="857457"/>
          </a:xfrm>
          <a:prstGeom prst="rect">
            <a:avLst/>
          </a:prstGeom>
          <a:solidFill>
            <a:schemeClr val="accent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176" t="18661" r="2495" b="11113"/>
          <a:stretch/>
        </p:blipFill>
        <p:spPr>
          <a:xfrm>
            <a:off x="510223" y="2696442"/>
            <a:ext cx="11206856" cy="21606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22860" y="903382"/>
            <a:ext cx="7659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Procedimiento para analizar los datos</a:t>
            </a:r>
            <a:endParaRPr lang="es-E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09440" y="2437348"/>
            <a:ext cx="2157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Aplicando una recta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366" y="5116137"/>
            <a:ext cx="11492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rgbClr val="FF0000"/>
                </a:solidFill>
              </a:rPr>
              <a:t>Ósea: mínimo </a:t>
            </a:r>
            <a:r>
              <a:rPr lang="es-ES" sz="2800" b="1" dirty="0" smtClean="0">
                <a:solidFill>
                  <a:srgbClr val="FF0000"/>
                </a:solidFill>
              </a:rPr>
              <a:t>cuadrado no son solo para aquellos modelos que son rectas.</a:t>
            </a:r>
            <a:endParaRPr lang="es-ES" sz="28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206240" y="2824480"/>
            <a:ext cx="294640" cy="2336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09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434" y="1495913"/>
            <a:ext cx="53726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Péndulo en función del ángulo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5040" y="1495913"/>
            <a:ext cx="55521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/>
              <a:t>Periodo </a:t>
            </a:r>
            <a:r>
              <a:rPr lang="es-ES" sz="3200" dirty="0" smtClean="0"/>
              <a:t>en función de la longitud</a:t>
            </a:r>
            <a:endParaRPr lang="es-ES" sz="3200" dirty="0"/>
          </a:p>
          <a:p>
            <a:pPr algn="ctr"/>
            <a:endParaRPr lang="es-E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65183" y="2448956"/>
            <a:ext cx="4776216" cy="2308324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400" dirty="0" smtClean="0"/>
              <a:t>Medimos </a:t>
            </a:r>
            <a:r>
              <a:rPr lang="es-UY" sz="2400" dirty="0" smtClean="0"/>
              <a:t>Periodo con el </a:t>
            </a:r>
            <a:r>
              <a:rPr lang="es-UY" sz="2400" dirty="0" smtClean="0"/>
              <a:t>cronómetro </a:t>
            </a:r>
            <a:r>
              <a:rPr lang="es-UY" sz="2400" dirty="0" smtClean="0"/>
              <a:t> </a:t>
            </a:r>
            <a:r>
              <a:rPr lang="es-UY" sz="2400" dirty="0" smtClean="0"/>
              <a:t>para distintos </a:t>
            </a:r>
            <a:r>
              <a:rPr lang="es-UY" sz="2400" dirty="0" smtClean="0"/>
              <a:t>ángulos 5 a 60 °.</a:t>
            </a:r>
            <a:endParaRPr lang="es-UY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400" dirty="0" smtClean="0"/>
              <a:t>Graficamos Periodo en función del ángulo, ¿Hasta que ángulo el comportamiento es lineal</a:t>
            </a:r>
            <a:r>
              <a:rPr lang="es-UY" sz="2400" dirty="0" smtClean="0"/>
              <a:t>?</a:t>
            </a:r>
            <a:endParaRPr lang="es-UY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320877" y="2448956"/>
            <a:ext cx="4980432" cy="1938992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</a:lvl1pPr>
          </a:lstStyle>
          <a:p>
            <a:r>
              <a:rPr lang="es-UY" sz="2400" dirty="0" smtClean="0"/>
              <a:t>Discutan que rangos de longitud puedo variar.</a:t>
            </a:r>
            <a:endParaRPr lang="es-UY" sz="2400" dirty="0" smtClean="0"/>
          </a:p>
          <a:p>
            <a:r>
              <a:rPr lang="es-UY" sz="2400" dirty="0" smtClean="0"/>
              <a:t>Variamos longitud, se toma 10 periodos (tomas de 5 veces) para cada distancia elegida.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44642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2233" y="723014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3600" b="1" dirty="0" smtClean="0">
                <a:solidFill>
                  <a:schemeClr val="accent1">
                    <a:lumMod val="50000"/>
                  </a:schemeClr>
                </a:solidFill>
              </a:rPr>
              <a:t>Que debe ir en el informe:</a:t>
            </a:r>
          </a:p>
          <a:p>
            <a:endParaRPr lang="es-E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8949" y="1669312"/>
            <a:ext cx="1003713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UY" sz="3200" dirty="0" smtClean="0"/>
              <a:t>Grafica de periodo en función de ángulo con su ajuste, barras de incertidumbre etc.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UY" sz="3200" dirty="0" smtClean="0"/>
              <a:t>Grafica de periodo en función de la longitud y su grafica de </a:t>
            </a:r>
            <a:r>
              <a:rPr lang="es-UY" sz="3200" dirty="0" err="1" smtClean="0"/>
              <a:t>linealización</a:t>
            </a:r>
            <a:r>
              <a:rPr lang="es-UY" sz="3200" dirty="0" smtClean="0"/>
              <a:t> con el R correspondiente.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UY" sz="3200" dirty="0" smtClean="0"/>
              <a:t>Valores de g obtenidos con sus incertidumbre adecuadas y una comparación o discusión con su valor esperado.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54057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9070" y="1190847"/>
            <a:ext cx="98138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9600" dirty="0" smtClean="0"/>
              <a:t>Cuestionario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9600" dirty="0" smtClean="0"/>
              <a:t>Lista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9600" dirty="0" smtClean="0"/>
              <a:t>Acta</a:t>
            </a:r>
          </a:p>
        </p:txBody>
      </p:sp>
    </p:spTree>
    <p:extLst>
      <p:ext uri="{BB962C8B-B14F-4D97-AF65-F5344CB8AC3E}">
        <p14:creationId xmlns:p14="http://schemas.microsoft.com/office/powerpoint/2010/main" val="24274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1607" y="2105546"/>
            <a:ext cx="99875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/>
              <a:t>Verificar experimentalmente la dependencia del </a:t>
            </a:r>
            <a:r>
              <a:rPr lang="es-ES" sz="3200" dirty="0" smtClean="0"/>
              <a:t>perıodo </a:t>
            </a:r>
            <a:r>
              <a:rPr lang="es-ES" sz="3200" dirty="0"/>
              <a:t>con la amplitud de las oscilaciones en el </a:t>
            </a:r>
            <a:r>
              <a:rPr lang="es-ES" sz="3200" dirty="0" smtClean="0"/>
              <a:t>péndulo </a:t>
            </a:r>
            <a:r>
              <a:rPr lang="es-ES" sz="3200" dirty="0"/>
              <a:t>simple, y determinar el intervalo de amplitud de las </a:t>
            </a:r>
            <a:r>
              <a:rPr lang="es-ES" sz="3200" dirty="0" smtClean="0"/>
              <a:t>peque</a:t>
            </a:r>
            <a:r>
              <a:rPr lang="es-UY" sz="3200" dirty="0" smtClean="0"/>
              <a:t>ñ</a:t>
            </a:r>
            <a:r>
              <a:rPr lang="es-ES" sz="3200" dirty="0" smtClean="0"/>
              <a:t>as </a:t>
            </a:r>
            <a:r>
              <a:rPr lang="es-ES" sz="3200" dirty="0"/>
              <a:t>oscilaciones</a:t>
            </a:r>
            <a:r>
              <a:rPr lang="es-ES" sz="32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dirty="0" smtClean="0"/>
              <a:t>Determinar </a:t>
            </a:r>
            <a:r>
              <a:rPr lang="es-ES" sz="3200" dirty="0"/>
              <a:t>el valor de la </a:t>
            </a:r>
            <a:r>
              <a:rPr lang="es-ES" sz="3200" dirty="0" smtClean="0"/>
              <a:t>aceleración </a:t>
            </a:r>
            <a:r>
              <a:rPr lang="es-ES" sz="3200" dirty="0"/>
              <a:t>gravitatoria g a partir de las medidas obtenidas y poner en </a:t>
            </a:r>
            <a:r>
              <a:rPr lang="es-ES" sz="3200" dirty="0" smtClean="0"/>
              <a:t>practica </a:t>
            </a:r>
            <a:r>
              <a:rPr lang="es-ES" sz="3200" dirty="0"/>
              <a:t>el </a:t>
            </a:r>
            <a:r>
              <a:rPr lang="es-ES" sz="3200" dirty="0" smtClean="0"/>
              <a:t>método </a:t>
            </a:r>
            <a:r>
              <a:rPr lang="es-ES" sz="3200" dirty="0"/>
              <a:t>de </a:t>
            </a:r>
            <a:r>
              <a:rPr lang="es-ES" sz="3200" dirty="0" smtClean="0"/>
              <a:t>mínimos </a:t>
            </a:r>
            <a:r>
              <a:rPr lang="es-ES" sz="3200" dirty="0"/>
              <a:t>cuadrados.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237" y="1062395"/>
            <a:ext cx="2392996" cy="71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4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grayscl/>
          </a:blip>
          <a:srcRect l="63517" t="30378" r="7733" b="17283"/>
          <a:stretch/>
        </p:blipFill>
        <p:spPr>
          <a:xfrm>
            <a:off x="1049074" y="5522816"/>
            <a:ext cx="2052320" cy="8940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1916" t="12476" r="54812" b="8309"/>
          <a:stretch/>
        </p:blipFill>
        <p:spPr>
          <a:xfrm>
            <a:off x="7214734" y="4017632"/>
            <a:ext cx="3003946" cy="17114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8335" y="510399"/>
            <a:ext cx="3272081" cy="31424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834" y="4444138"/>
            <a:ext cx="2564668" cy="92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889" y="4396450"/>
            <a:ext cx="2126664" cy="953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5 CuadroTexto"/>
          <p:cNvSpPr txBox="1"/>
          <p:nvPr/>
        </p:nvSpPr>
        <p:spPr>
          <a:xfrm>
            <a:off x="3822210" y="5709010"/>
            <a:ext cx="4289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Bahnschrift Light" panose="020B0502040204020203" pitchFamily="34" charset="0"/>
              </a:rPr>
              <a:t>l longitud del hilo, </a:t>
            </a:r>
          </a:p>
          <a:p>
            <a:r>
              <a:rPr lang="es-ES" sz="2000" dirty="0" smtClean="0">
                <a:latin typeface="Bahnschrift Light" panose="020B0502040204020203" pitchFamily="34" charset="0"/>
              </a:rPr>
              <a:t>g aceleración gravitacional local</a:t>
            </a:r>
            <a:endParaRPr lang="es-ES" sz="2000" dirty="0">
              <a:latin typeface="Bahnschrift Light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3825" y="1081507"/>
            <a:ext cx="72631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800" b="1" dirty="0" smtClean="0"/>
              <a:t>Hipótesis asumidas: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Masa </a:t>
            </a:r>
            <a:r>
              <a:rPr lang="en-US" sz="2800" dirty="0"/>
              <a:t>punctual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Hilo </a:t>
            </a:r>
            <a:r>
              <a:rPr lang="en-US" sz="2800" dirty="0" smtClean="0"/>
              <a:t>inextensible </a:t>
            </a:r>
            <a:r>
              <a:rPr lang="en-US" sz="2800" dirty="0"/>
              <a:t>y sin masa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800" dirty="0" smtClean="0"/>
              <a:t>Pequeñas oscilaciones</a:t>
            </a:r>
            <a:endParaRPr lang="es-UY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800" dirty="0"/>
              <a:t>Movimiento en un plano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800" dirty="0"/>
              <a:t>Soporte fijo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Y" sz="2800" dirty="0"/>
              <a:t>Se </a:t>
            </a:r>
            <a:r>
              <a:rPr lang="es-UY" sz="2800" dirty="0" smtClean="0"/>
              <a:t>desprecia </a:t>
            </a:r>
            <a:r>
              <a:rPr lang="es-UY" sz="2800" dirty="0"/>
              <a:t>rozamiento con el aire</a:t>
            </a:r>
            <a:endParaRPr lang="es-ES" sz="2800" dirty="0"/>
          </a:p>
          <a:p>
            <a:endParaRPr lang="es-E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92137" y="455712"/>
            <a:ext cx="70134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4000" b="1" dirty="0" smtClean="0">
                <a:latin typeface="Bahnschrift Light" panose="020B0502040204020203" pitchFamily="34" charset="0"/>
              </a:rPr>
              <a:t>Periodo de un péndulo simple</a:t>
            </a:r>
            <a:endParaRPr lang="es-ES" sz="4000" b="1" dirty="0">
              <a:latin typeface="Bahnschrift Light" panose="020B0502040204020203" pitchFamily="34" charset="0"/>
            </a:endParaRPr>
          </a:p>
        </p:txBody>
      </p:sp>
      <p:sp>
        <p:nvSpPr>
          <p:cNvPr id="10" name="Down Arrow 9"/>
          <p:cNvSpPr/>
          <p:nvPr/>
        </p:nvSpPr>
        <p:spPr>
          <a:xfrm rot="16200000">
            <a:off x="6434492" y="4521333"/>
            <a:ext cx="439832" cy="763709"/>
          </a:xfrm>
          <a:prstGeom prst="downArrow">
            <a:avLst>
              <a:gd name="adj1" fmla="val 100000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Down Arrow 10"/>
          <p:cNvSpPr/>
          <p:nvPr/>
        </p:nvSpPr>
        <p:spPr>
          <a:xfrm rot="16200000">
            <a:off x="3960308" y="4698641"/>
            <a:ext cx="214809" cy="462423"/>
          </a:xfrm>
          <a:prstGeom prst="downArrow">
            <a:avLst>
              <a:gd name="adj1" fmla="val 100000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/>
          <a:srcRect t="20981" r="9452" b="9852"/>
          <a:stretch/>
        </p:blipFill>
        <p:spPr>
          <a:xfrm>
            <a:off x="7931794" y="5656235"/>
            <a:ext cx="3536616" cy="74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05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6809" y="988828"/>
            <a:ext cx="34868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sz="4400" dirty="0" smtClean="0"/>
              <a:t>Que medimos?</a:t>
            </a:r>
            <a:endParaRPr lang="es-E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861237" y="1864640"/>
            <a:ext cx="990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Medición </a:t>
            </a:r>
            <a:r>
              <a:rPr lang="es-ES" sz="2400" dirty="0"/>
              <a:t>del </a:t>
            </a:r>
            <a:r>
              <a:rPr lang="es-ES" sz="2400" dirty="0" smtClean="0"/>
              <a:t>periodo en función de </a:t>
            </a:r>
            <a:r>
              <a:rPr lang="es-ES" sz="2400" dirty="0"/>
              <a:t>la amplitud del </a:t>
            </a:r>
            <a:r>
              <a:rPr lang="es-ES" sz="2400" dirty="0" smtClean="0"/>
              <a:t>movimiento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/>
              <a:t>Para diversos valores de l, mida el </a:t>
            </a:r>
            <a:r>
              <a:rPr lang="es-ES" sz="2400" dirty="0" smtClean="0"/>
              <a:t>periodo de oscilación </a:t>
            </a:r>
            <a:r>
              <a:rPr lang="es-ES" sz="2400" dirty="0"/>
              <a:t>con el </a:t>
            </a:r>
            <a:r>
              <a:rPr lang="es-ES" sz="2400" dirty="0" smtClean="0"/>
              <a:t>cronometro.</a:t>
            </a:r>
            <a:endParaRPr lang="es-ES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006316" y="2759748"/>
            <a:ext cx="1010093" cy="40008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623005" y="2710208"/>
            <a:ext cx="31578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400" dirty="0" smtClean="0"/>
              <a:t>Considerando la aproximación de pequeñas oscilaciones.</a:t>
            </a:r>
            <a:endParaRPr lang="es-E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4144" y="4798076"/>
            <a:ext cx="2095792" cy="123842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86809" y="4115889"/>
            <a:ext cx="10855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UY" sz="2400" dirty="0" smtClean="0"/>
              <a:t>Queremos obtener g, como lo obtengo a partir de la ecuación siguiente y de los datos experimentales?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63228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593" y="691446"/>
            <a:ext cx="7135221" cy="6954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9509" y="1396234"/>
            <a:ext cx="7192379" cy="91452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0247" y="2416352"/>
            <a:ext cx="5210902" cy="1143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93118" y="3738411"/>
            <a:ext cx="7306695" cy="9907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8663" y="5031842"/>
            <a:ext cx="3496163" cy="105742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84801" y="5031842"/>
            <a:ext cx="3830025" cy="1323135"/>
          </a:xfrm>
          <a:prstGeom prst="rect">
            <a:avLst/>
          </a:prstGeom>
          <a:solidFill>
            <a:schemeClr val="accent3">
              <a:lumMod val="75000"/>
              <a:alpha val="26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0380" y="2780097"/>
            <a:ext cx="1524213" cy="4858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14937" y="5227876"/>
            <a:ext cx="1619476" cy="103837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>
            <a:off x="3934047" y="4518837"/>
            <a:ext cx="265813" cy="104171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51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396" y="719034"/>
            <a:ext cx="9117116" cy="538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47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202" t="19851" r="52315" b="16474"/>
          <a:stretch/>
        </p:blipFill>
        <p:spPr>
          <a:xfrm>
            <a:off x="403268" y="2120534"/>
            <a:ext cx="5340626" cy="35667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3099" t="20303" r="728" b="16833"/>
          <a:stretch/>
        </p:blipFill>
        <p:spPr>
          <a:xfrm>
            <a:off x="6063236" y="2036292"/>
            <a:ext cx="5621152" cy="36509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11876" y="1218600"/>
            <a:ext cx="4547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Periodo en función del ángulo</a:t>
            </a:r>
            <a:endParaRPr lang="es-E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63502" y="1218600"/>
            <a:ext cx="5020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Periodo en función de la longitud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93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799" y="2158410"/>
            <a:ext cx="89845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 dirty="0" smtClean="0"/>
              <a:t>Método: Mínimos cuadrados</a:t>
            </a:r>
            <a:endParaRPr lang="es-ES" sz="8000" dirty="0"/>
          </a:p>
        </p:txBody>
      </p:sp>
    </p:spTree>
    <p:extLst>
      <p:ext uri="{BB962C8B-B14F-4D97-AF65-F5344CB8AC3E}">
        <p14:creationId xmlns:p14="http://schemas.microsoft.com/office/powerpoint/2010/main" val="183056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Custom 9">
      <a:dk1>
        <a:sysClr val="windowText" lastClr="000000"/>
      </a:dk1>
      <a:lt1>
        <a:sysClr val="window" lastClr="FFFFFF"/>
      </a:lt1>
      <a:dk2>
        <a:srgbClr val="736059"/>
      </a:dk2>
      <a:lt2>
        <a:srgbClr val="FFFFFF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241</TotalTime>
  <Words>410</Words>
  <Application>Microsoft Office PowerPoint</Application>
  <PresentationFormat>Widescreen</PresentationFormat>
  <Paragraphs>54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Bahnschrift Light</vt:lpstr>
      <vt:lpstr>Garamond</vt:lpstr>
      <vt:lpstr>Savon</vt:lpstr>
      <vt:lpstr>Practica 2 - Determinación de la aceleración de la gravedad local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Jarvis II</dc:creator>
  <cp:lastModifiedBy>Jarvis II</cp:lastModifiedBy>
  <cp:revision>10</cp:revision>
  <dcterms:created xsi:type="dcterms:W3CDTF">2025-04-08T16:56:20Z</dcterms:created>
  <dcterms:modified xsi:type="dcterms:W3CDTF">2025-04-08T20:57:41Z</dcterms:modified>
</cp:coreProperties>
</file>