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8" r:id="rId3"/>
    <p:sldId id="293" r:id="rId4"/>
    <p:sldId id="294" r:id="rId5"/>
    <p:sldId id="304" r:id="rId6"/>
    <p:sldId id="297" r:id="rId7"/>
    <p:sldId id="299" r:id="rId8"/>
    <p:sldId id="305" r:id="rId9"/>
    <p:sldId id="301" r:id="rId10"/>
    <p:sldId id="306" r:id="rId11"/>
    <p:sldId id="307" r:id="rId12"/>
    <p:sldId id="303" r:id="rId13"/>
    <p:sldId id="29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4E0"/>
    <a:srgbClr val="E8EE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890" autoAdjust="0"/>
    <p:restoredTop sz="87786" autoAdjust="0"/>
  </p:normalViewPr>
  <p:slideViewPr>
    <p:cSldViewPr snapToGrid="0">
      <p:cViewPr>
        <p:scale>
          <a:sx n="60" d="100"/>
          <a:sy n="60" d="100"/>
        </p:scale>
        <p:origin x="91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8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BD306-9A08-4FD4-A01A-5199666E1483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C5DA0-AC11-41DC-A086-792EFA5534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51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UY" dirty="0"/>
              <a:t>Nivel</a:t>
            </a:r>
            <a:r>
              <a:rPr lang="es-UY" baseline="0" dirty="0"/>
              <a:t> de abstracción, expresividad</a:t>
            </a:r>
          </a:p>
          <a:p>
            <a:r>
              <a:rPr lang="es-UY" baseline="0" dirty="0"/>
              <a:t>El modelo </a:t>
            </a:r>
            <a:r>
              <a:rPr lang="es-UY" baseline="0" dirty="0" err="1"/>
              <a:t>tien</a:t>
            </a:r>
            <a:r>
              <a:rPr lang="es-UY" baseline="0" dirty="0"/>
              <a:t> la expresividad para expresar cualquier tipo </a:t>
            </a:r>
            <a:r>
              <a:rPr lang="es-UY" baseline="0"/>
              <a:t>de relación?</a:t>
            </a:r>
            <a:endParaRPr lang="es-UY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C5DA0-AC11-41DC-A086-792EFA55344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55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E235-57E3-4B4C-8A9D-100EBB70A0B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0903-5154-4C99-883F-0EF044AC43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819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E235-57E3-4B4C-8A9D-100EBB70A0B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0903-5154-4C99-883F-0EF044AC43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3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E235-57E3-4B4C-8A9D-100EBB70A0B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0903-5154-4C99-883F-0EF044AC43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4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E235-57E3-4B4C-8A9D-100EBB70A0B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0903-5154-4C99-883F-0EF044AC43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9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E235-57E3-4B4C-8A9D-100EBB70A0B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0903-5154-4C99-883F-0EF044AC43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9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E235-57E3-4B4C-8A9D-100EBB70A0B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0903-5154-4C99-883F-0EF044AC43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512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E235-57E3-4B4C-8A9D-100EBB70A0B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0903-5154-4C99-883F-0EF044AC43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50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E235-57E3-4B4C-8A9D-100EBB70A0B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0903-5154-4C99-883F-0EF044AC43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0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E235-57E3-4B4C-8A9D-100EBB70A0B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0903-5154-4C99-883F-0EF044AC43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4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E235-57E3-4B4C-8A9D-100EBB70A0B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0903-5154-4C99-883F-0EF044AC43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7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E235-57E3-4B4C-8A9D-100EBB70A0B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0903-5154-4C99-883F-0EF044AC43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528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4000">
              <a:schemeClr val="accent1">
                <a:lumMod val="20000"/>
                <a:lumOff val="80000"/>
              </a:schemeClr>
            </a:gs>
            <a:gs pos="25000">
              <a:schemeClr val="accent3">
                <a:lumMod val="30000"/>
                <a:lumOff val="7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6E235-57E3-4B4C-8A9D-100EBB70A0B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40903-5154-4C99-883F-0EF044AC43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5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quid-technologies.com/online-xsd-validato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FD49E-61DC-44AA-B8D5-51A11DA4F7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5436" y="1398297"/>
            <a:ext cx="11142556" cy="2133647"/>
          </a:xfrm>
        </p:spPr>
        <p:txBody>
          <a:bodyPr>
            <a:normAutofit/>
          </a:bodyPr>
          <a:lstStyle/>
          <a:p>
            <a:pPr>
              <a:spcAft>
                <a:spcPts val="3000"/>
              </a:spcAft>
            </a:pPr>
            <a:r>
              <a:rPr lang="en-US" dirty="0" err="1">
                <a:solidFill>
                  <a:srgbClr val="0070C0"/>
                </a:solidFill>
              </a:rPr>
              <a:t>Aplicaciones</a:t>
            </a:r>
            <a:r>
              <a:rPr lang="en-US" dirty="0">
                <a:solidFill>
                  <a:srgbClr val="0070C0"/>
                </a:solidFill>
              </a:rPr>
              <a:t> de XML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00EB82-1217-4CA0-8E97-5E313195AE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32564" y="4750750"/>
            <a:ext cx="8796417" cy="1655762"/>
          </a:xfrm>
        </p:spPr>
        <p:txBody>
          <a:bodyPr anchor="b"/>
          <a:lstStyle/>
          <a:p>
            <a:pPr algn="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406368-6FA3-4F87-8441-0684518440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436" y="5169159"/>
            <a:ext cx="1097375" cy="138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223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F079-7402-4BF0-BED5-117A77C81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025"/>
            <a:ext cx="10515600" cy="597913"/>
          </a:xfrm>
        </p:spPr>
        <p:txBody>
          <a:bodyPr>
            <a:normAutofit fontScale="90000"/>
          </a:bodyPr>
          <a:lstStyle/>
          <a:p>
            <a:pPr algn="ctr"/>
            <a:r>
              <a:rPr lang="es-UY" dirty="0">
                <a:solidFill>
                  <a:srgbClr val="0070C0"/>
                </a:solidFill>
              </a:rPr>
              <a:t>Escenario imaginario – COVID-19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7" name="Marcador de contenido 6" descr="Interfaz de usuario gráfica, Texto, Aplicación, Correo electrónico&#10;&#10;Descripción generada automáticamente">
            <a:extLst>
              <a:ext uri="{FF2B5EF4-FFF2-40B4-BE49-F238E27FC236}">
                <a16:creationId xmlns:a16="http://schemas.microsoft.com/office/drawing/2014/main" id="{0187AD09-623D-1848-BCE7-6B23D8F223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5721" y="0"/>
            <a:ext cx="10882344" cy="6176963"/>
          </a:xfrm>
        </p:spPr>
      </p:pic>
    </p:spTree>
    <p:extLst>
      <p:ext uri="{BB962C8B-B14F-4D97-AF65-F5344CB8AC3E}">
        <p14:creationId xmlns:p14="http://schemas.microsoft.com/office/powerpoint/2010/main" val="3711435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F079-7402-4BF0-BED5-117A77C81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025"/>
            <a:ext cx="10515600" cy="597913"/>
          </a:xfrm>
        </p:spPr>
        <p:txBody>
          <a:bodyPr>
            <a:normAutofit fontScale="90000"/>
          </a:bodyPr>
          <a:lstStyle/>
          <a:p>
            <a:pPr algn="ctr"/>
            <a:r>
              <a:rPr lang="es-UY" dirty="0">
                <a:solidFill>
                  <a:srgbClr val="0070C0"/>
                </a:solidFill>
              </a:rPr>
              <a:t>Escenario imaginario – COVID-19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6" name="Marcador de contenido 5" descr="Interfaz de usuario gráfica, Texto, Aplicación, Correo electrónico&#10;&#10;Descripción generada automáticamente">
            <a:extLst>
              <a:ext uri="{FF2B5EF4-FFF2-40B4-BE49-F238E27FC236}">
                <a16:creationId xmlns:a16="http://schemas.microsoft.com/office/drawing/2014/main" id="{22613C69-1D41-8D13-415F-188293981C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5" y="190025"/>
            <a:ext cx="10120776" cy="5986938"/>
          </a:xfrm>
        </p:spPr>
      </p:pic>
    </p:spTree>
    <p:extLst>
      <p:ext uri="{BB962C8B-B14F-4D97-AF65-F5344CB8AC3E}">
        <p14:creationId xmlns:p14="http://schemas.microsoft.com/office/powerpoint/2010/main" val="4043360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F079-7402-4BF0-BED5-117A77C81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757"/>
            <a:ext cx="10515600" cy="468739"/>
          </a:xfrm>
        </p:spPr>
        <p:txBody>
          <a:bodyPr>
            <a:normAutofit fontScale="90000"/>
          </a:bodyPr>
          <a:lstStyle/>
          <a:p>
            <a:pPr algn="ctr"/>
            <a:r>
              <a:rPr lang="es-UY" dirty="0">
                <a:solidFill>
                  <a:srgbClr val="0070C0"/>
                </a:solidFill>
              </a:rPr>
              <a:t>Escenario Imaginario – COVID-19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3D007-A40F-4C30-BF71-066107608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096" y="1367017"/>
            <a:ext cx="11804904" cy="6134466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buNone/>
            </a:pPr>
            <a:r>
              <a:rPr lang="es-UY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Qué interpretación le damos a la etiqueta </a:t>
            </a:r>
            <a:r>
              <a:rPr lang="es-UY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idOtroCurso</a:t>
            </a:r>
            <a:r>
              <a:rPr lang="es-UY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lnSpc>
                <a:spcPct val="107000"/>
              </a:lnSpc>
              <a:buNone/>
            </a:pPr>
            <a:endParaRPr lang="es-UY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es-UY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 puede representar relaciones?</a:t>
            </a:r>
          </a:p>
          <a:p>
            <a:pPr marL="0" indent="0">
              <a:lnSpc>
                <a:spcPct val="107000"/>
              </a:lnSpc>
              <a:buNone/>
            </a:pPr>
            <a:endParaRPr lang="es-UY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es-UY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Qué tipo de relación?</a:t>
            </a:r>
          </a:p>
        </p:txBody>
      </p:sp>
    </p:spTree>
    <p:extLst>
      <p:ext uri="{BB962C8B-B14F-4D97-AF65-F5344CB8AC3E}">
        <p14:creationId xmlns:p14="http://schemas.microsoft.com/office/powerpoint/2010/main" val="2041936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F079-7402-4BF0-BED5-117A77C81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757"/>
            <a:ext cx="10515600" cy="59791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Validar XML vs. XML-Schema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3D007-A40F-4C30-BF71-066107608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3" y="668670"/>
            <a:ext cx="11658600" cy="5999305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buNone/>
            </a:pPr>
            <a:r>
              <a:rPr lang="de-DE" sz="1800" kern="15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 </a:t>
            </a:r>
            <a:endParaRPr lang="en-US" sz="1800" kern="150" dirty="0"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de-DE" sz="1800" kern="15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 </a:t>
            </a:r>
            <a:r>
              <a:rPr lang="de-DE" sz="1800" kern="150" dirty="0">
                <a:solidFill>
                  <a:srgbClr val="50005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1800" u="sng" kern="150" dirty="0">
                <a:solidFill>
                  <a:srgbClr val="0563C1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ahoma" panose="020B0604030504040204" pitchFamily="34" charset="0"/>
                <a:hlinkClick r:id="rId2"/>
              </a:rPr>
              <a:t>https://www.liquid-technologies.com/online-xsd-validator</a:t>
            </a:r>
            <a:endParaRPr lang="en-US" sz="1800" kern="150" dirty="0"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0" indent="0">
              <a:lnSpc>
                <a:spcPct val="107000"/>
              </a:lnSpc>
              <a:buNone/>
            </a:pPr>
            <a:endParaRPr lang="en-US" sz="1800" kern="150" dirty="0"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0" indent="0">
              <a:lnSpc>
                <a:spcPct val="107000"/>
              </a:lnSpc>
              <a:buNone/>
            </a:pPr>
            <a:endParaRPr lang="es-UY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854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F079-7402-4BF0-BED5-117A77C81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025"/>
            <a:ext cx="10515600" cy="597913"/>
          </a:xfrm>
        </p:spPr>
        <p:txBody>
          <a:bodyPr>
            <a:normAutofit fontScale="90000"/>
          </a:bodyPr>
          <a:lstStyle/>
          <a:p>
            <a:pPr algn="ctr"/>
            <a:r>
              <a:rPr lang="es-UY" dirty="0">
                <a:solidFill>
                  <a:srgbClr val="0070C0"/>
                </a:solidFill>
              </a:rPr>
              <a:t>Escenario imaginario – COVID-19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3D007-A40F-4C30-BF71-066107608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71" y="953311"/>
            <a:ext cx="11293813" cy="571466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1200"/>
              </a:spcBef>
              <a:buNone/>
            </a:pPr>
            <a:r>
              <a:rPr lang="es-UY" sz="2400" dirty="0">
                <a:solidFill>
                  <a:srgbClr val="202124"/>
                </a:solidFill>
                <a:effectLst/>
                <a:ea typeface="Times New Roman" panose="02020603050405020304" pitchFamily="18" charset="0"/>
              </a:rPr>
              <a:t>El MEC necesita obtener diariamente información sobre los casos positivos de estudiantes y docentes de todas las universidades del país, para aplicar medidas que eviten el aumento de los contagios. </a:t>
            </a: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None/>
            </a:pPr>
            <a:r>
              <a:rPr lang="es-UY" sz="2400" dirty="0">
                <a:solidFill>
                  <a:srgbClr val="202124"/>
                </a:solidFill>
                <a:effectLst/>
                <a:ea typeface="Times New Roman" panose="02020603050405020304" pitchFamily="18" charset="0"/>
              </a:rPr>
              <a:t>Para ello, solicita al MSP que diariamente le envíe los nuevos casos positivos que pertenecen a este grupo de la población, agrupados por universidad, facultad, carrera, curso. Para cada caso positivo de un curso dado, si el estudiante o docente participa de otros cursos, se debe poder identificar fácilmente en qué otros cursos participa.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None/>
            </a:pPr>
            <a:r>
              <a:rPr lang="es-UY" sz="24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El MSP se compromete a enviar diariamente al MEC un documento XML con la información solicitada. Previamente al inicio de envío de la información, ambos organismos acuerdan un formato de intercambio, para evitar ambigüedades.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endParaRPr lang="es-UY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051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F079-7402-4BF0-BED5-117A77C81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025"/>
            <a:ext cx="10515600" cy="597913"/>
          </a:xfrm>
        </p:spPr>
        <p:txBody>
          <a:bodyPr>
            <a:normAutofit fontScale="90000"/>
          </a:bodyPr>
          <a:lstStyle/>
          <a:p>
            <a:pPr algn="ctr"/>
            <a:r>
              <a:rPr lang="es-UY" dirty="0">
                <a:solidFill>
                  <a:srgbClr val="0070C0"/>
                </a:solidFill>
              </a:rPr>
              <a:t>Escenario imaginario – COVID-19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7" name="Content Placeholder 6" descr="A picture containing text, building, outdoor, street&#10;&#10;Description automatically generated">
            <a:extLst>
              <a:ext uri="{FF2B5EF4-FFF2-40B4-BE49-F238E27FC236}">
                <a16:creationId xmlns:a16="http://schemas.microsoft.com/office/drawing/2014/main" id="{21F4C1C6-E152-DED7-C7B3-50308B94CB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217" y="4173365"/>
            <a:ext cx="2819400" cy="1619250"/>
          </a:xfrm>
        </p:spPr>
      </p:pic>
      <p:pic>
        <p:nvPicPr>
          <p:cNvPr id="9" name="Picture 8" descr="A picture containing text, building, colonnade&#10;&#10;Description automatically generated">
            <a:extLst>
              <a:ext uri="{FF2B5EF4-FFF2-40B4-BE49-F238E27FC236}">
                <a16:creationId xmlns:a16="http://schemas.microsoft.com/office/drawing/2014/main" id="{F500F21C-182A-FBC2-A350-67B73EA89A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0096" y="1334949"/>
            <a:ext cx="2628900" cy="1743075"/>
          </a:xfrm>
          <a:prstGeom prst="rect">
            <a:avLst/>
          </a:prstGeom>
        </p:spPr>
      </p:pic>
      <p:sp>
        <p:nvSpPr>
          <p:cNvPr id="11" name="CuadroTexto 35">
            <a:extLst>
              <a:ext uri="{FF2B5EF4-FFF2-40B4-BE49-F238E27FC236}">
                <a16:creationId xmlns:a16="http://schemas.microsoft.com/office/drawing/2014/main" id="{42E1EBAE-D539-F620-8AFF-FCF34272433A}"/>
              </a:ext>
            </a:extLst>
          </p:cNvPr>
          <p:cNvSpPr txBox="1"/>
          <p:nvPr/>
        </p:nvSpPr>
        <p:spPr>
          <a:xfrm>
            <a:off x="4329618" y="897799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400" dirty="0"/>
              <a:t>MSP</a:t>
            </a:r>
          </a:p>
        </p:txBody>
      </p:sp>
      <p:sp>
        <p:nvSpPr>
          <p:cNvPr id="12" name="CuadroTexto 35">
            <a:extLst>
              <a:ext uri="{FF2B5EF4-FFF2-40B4-BE49-F238E27FC236}">
                <a16:creationId xmlns:a16="http://schemas.microsoft.com/office/drawing/2014/main" id="{0480DE3A-CD0D-1931-B9A9-EE4D052C2B8F}"/>
              </a:ext>
            </a:extLst>
          </p:cNvPr>
          <p:cNvSpPr txBox="1"/>
          <p:nvPr/>
        </p:nvSpPr>
        <p:spPr>
          <a:xfrm>
            <a:off x="8957633" y="3691822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400" dirty="0"/>
              <a:t>MEC</a:t>
            </a:r>
          </a:p>
        </p:txBody>
      </p:sp>
      <p:sp>
        <p:nvSpPr>
          <p:cNvPr id="14" name="Recortar rectángulo de esquina sencilla 13">
            <a:extLst>
              <a:ext uri="{FF2B5EF4-FFF2-40B4-BE49-F238E27FC236}">
                <a16:creationId xmlns:a16="http://schemas.microsoft.com/office/drawing/2014/main" id="{3176CCFE-5353-8627-9F31-1CE169F0BAC6}"/>
              </a:ext>
            </a:extLst>
          </p:cNvPr>
          <p:cNvSpPr/>
          <p:nvPr/>
        </p:nvSpPr>
        <p:spPr>
          <a:xfrm>
            <a:off x="6637356" y="2311488"/>
            <a:ext cx="1084278" cy="1468489"/>
          </a:xfrm>
          <a:prstGeom prst="snip1Rect">
            <a:avLst/>
          </a:prstGeom>
          <a:solidFill>
            <a:srgbClr val="FFCCCC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000" dirty="0">
                <a:solidFill>
                  <a:schemeClr val="tx1"/>
                </a:solidFill>
              </a:rPr>
              <a:t>XML</a:t>
            </a:r>
          </a:p>
        </p:txBody>
      </p:sp>
      <p:sp>
        <p:nvSpPr>
          <p:cNvPr id="3" name="Arrow: Right 9">
            <a:extLst>
              <a:ext uri="{FF2B5EF4-FFF2-40B4-BE49-F238E27FC236}">
                <a16:creationId xmlns:a16="http://schemas.microsoft.com/office/drawing/2014/main" id="{F2755EC2-3FE7-560B-572E-69AE52FDE184}"/>
              </a:ext>
            </a:extLst>
          </p:cNvPr>
          <p:cNvSpPr/>
          <p:nvPr/>
        </p:nvSpPr>
        <p:spPr>
          <a:xfrm rot="2567999">
            <a:off x="5503949" y="3223051"/>
            <a:ext cx="2554728" cy="111385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1600" dirty="0"/>
              <a:t>Casos positivos</a:t>
            </a:r>
          </a:p>
          <a:p>
            <a:pPr algn="ctr"/>
            <a:r>
              <a:rPr lang="es-UY" sz="1600" dirty="0"/>
              <a:t>Estudiantes y docentes</a:t>
            </a:r>
            <a:endParaRPr lang="en-US" sz="1600" dirty="0"/>
          </a:p>
        </p:txBody>
      </p:sp>
      <p:sp>
        <p:nvSpPr>
          <p:cNvPr id="4" name="Arrow: Right 9">
            <a:extLst>
              <a:ext uri="{FF2B5EF4-FFF2-40B4-BE49-F238E27FC236}">
                <a16:creationId xmlns:a16="http://schemas.microsoft.com/office/drawing/2014/main" id="{D97E97A1-EAE4-4359-4BBF-DA02357423BC}"/>
              </a:ext>
            </a:extLst>
          </p:cNvPr>
          <p:cNvSpPr/>
          <p:nvPr/>
        </p:nvSpPr>
        <p:spPr>
          <a:xfrm>
            <a:off x="672948" y="1649559"/>
            <a:ext cx="2554728" cy="111385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1600" dirty="0"/>
              <a:t>Casos positivos</a:t>
            </a:r>
          </a:p>
        </p:txBody>
      </p:sp>
    </p:spTree>
    <p:extLst>
      <p:ext uri="{BB962C8B-B14F-4D97-AF65-F5344CB8AC3E}">
        <p14:creationId xmlns:p14="http://schemas.microsoft.com/office/powerpoint/2010/main" val="2529181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F079-7402-4BF0-BED5-117A77C81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025"/>
            <a:ext cx="10515600" cy="597913"/>
          </a:xfrm>
        </p:spPr>
        <p:txBody>
          <a:bodyPr>
            <a:normAutofit fontScale="90000"/>
          </a:bodyPr>
          <a:lstStyle/>
          <a:p>
            <a:pPr algn="ctr"/>
            <a:r>
              <a:rPr lang="es-UY" dirty="0">
                <a:solidFill>
                  <a:srgbClr val="0070C0"/>
                </a:solidFill>
              </a:rPr>
              <a:t>Escenario imaginario – COVID-19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3D007-A40F-4C30-BF71-066107608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71" y="953311"/>
            <a:ext cx="11293813" cy="571466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1200"/>
              </a:spcBef>
              <a:buNone/>
            </a:pPr>
            <a:r>
              <a:rPr lang="es-UY" sz="2400" dirty="0">
                <a:solidFill>
                  <a:srgbClr val="202124"/>
                </a:solidFill>
                <a:effectLst/>
                <a:ea typeface="Times New Roman" panose="02020603050405020304" pitchFamily="18" charset="0"/>
              </a:rPr>
              <a:t>El MEC necesita obtener diariamente información sobre los casos positivos de estudiantes y docentes de todas las universidades del país, para aplicar medidas que eviten el aumento de los contagios. </a:t>
            </a: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None/>
            </a:pPr>
            <a:r>
              <a:rPr lang="es-UY" sz="2400" dirty="0">
                <a:solidFill>
                  <a:srgbClr val="202124"/>
                </a:solidFill>
                <a:effectLst/>
                <a:ea typeface="Times New Roman" panose="02020603050405020304" pitchFamily="18" charset="0"/>
              </a:rPr>
              <a:t>Para ello, solicita al MSP que diariamente le envíe los nuevos casos positivos que pertenecen a este grupo de la población, agrupados por universidad, facultad, carrera, curso. Para cada caso positivo de un curso dado, si el estudiante o docente participa de otros cursos, se debe poder identificar fácilmente en qué otros cursos participa.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None/>
            </a:pPr>
            <a:r>
              <a:rPr lang="es-UY" sz="24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El MSP se compromete a enviar diariamente al MEC un documento XML con la información solicitada. </a:t>
            </a:r>
            <a:r>
              <a:rPr lang="es-UY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Previamente al inicio de envío de la información, ambos organismos acuerdan un formato de intercambio, para evitar ambigüedades.</a:t>
            </a:r>
            <a:endParaRPr lang="en-US" sz="2400" b="1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endParaRPr lang="es-UY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008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F079-7402-4BF0-BED5-117A77C81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025"/>
            <a:ext cx="10515600" cy="597913"/>
          </a:xfrm>
        </p:spPr>
        <p:txBody>
          <a:bodyPr>
            <a:normAutofit fontScale="90000"/>
          </a:bodyPr>
          <a:lstStyle/>
          <a:p>
            <a:pPr algn="ctr"/>
            <a:r>
              <a:rPr lang="es-UY" dirty="0">
                <a:solidFill>
                  <a:srgbClr val="0070C0"/>
                </a:solidFill>
              </a:rPr>
              <a:t>Escenario imaginario – COVID-19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7" name="Content Placeholder 6" descr="A picture containing text, building, outdoor, street&#10;&#10;Description automatically generated">
            <a:extLst>
              <a:ext uri="{FF2B5EF4-FFF2-40B4-BE49-F238E27FC236}">
                <a16:creationId xmlns:a16="http://schemas.microsoft.com/office/drawing/2014/main" id="{21F4C1C6-E152-DED7-C7B3-50308B94CB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217" y="4173365"/>
            <a:ext cx="2819400" cy="1619250"/>
          </a:xfrm>
        </p:spPr>
      </p:pic>
      <p:pic>
        <p:nvPicPr>
          <p:cNvPr id="9" name="Picture 8" descr="A picture containing text, building, colonnade&#10;&#10;Description automatically generated">
            <a:extLst>
              <a:ext uri="{FF2B5EF4-FFF2-40B4-BE49-F238E27FC236}">
                <a16:creationId xmlns:a16="http://schemas.microsoft.com/office/drawing/2014/main" id="{F500F21C-182A-FBC2-A350-67B73EA89A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0096" y="1334949"/>
            <a:ext cx="2628900" cy="1743075"/>
          </a:xfrm>
          <a:prstGeom prst="rect">
            <a:avLst/>
          </a:prstGeom>
        </p:spPr>
      </p:pic>
      <p:sp>
        <p:nvSpPr>
          <p:cNvPr id="11" name="CuadroTexto 35">
            <a:extLst>
              <a:ext uri="{FF2B5EF4-FFF2-40B4-BE49-F238E27FC236}">
                <a16:creationId xmlns:a16="http://schemas.microsoft.com/office/drawing/2014/main" id="{42E1EBAE-D539-F620-8AFF-FCF34272433A}"/>
              </a:ext>
            </a:extLst>
          </p:cNvPr>
          <p:cNvSpPr txBox="1"/>
          <p:nvPr/>
        </p:nvSpPr>
        <p:spPr>
          <a:xfrm>
            <a:off x="4329618" y="897799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400" dirty="0"/>
              <a:t>MSP</a:t>
            </a:r>
          </a:p>
        </p:txBody>
      </p:sp>
      <p:sp>
        <p:nvSpPr>
          <p:cNvPr id="12" name="CuadroTexto 35">
            <a:extLst>
              <a:ext uri="{FF2B5EF4-FFF2-40B4-BE49-F238E27FC236}">
                <a16:creationId xmlns:a16="http://schemas.microsoft.com/office/drawing/2014/main" id="{0480DE3A-CD0D-1931-B9A9-EE4D052C2B8F}"/>
              </a:ext>
            </a:extLst>
          </p:cNvPr>
          <p:cNvSpPr txBox="1"/>
          <p:nvPr/>
        </p:nvSpPr>
        <p:spPr>
          <a:xfrm>
            <a:off x="8957633" y="3691822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400" dirty="0"/>
              <a:t>MEC</a:t>
            </a:r>
          </a:p>
        </p:txBody>
      </p:sp>
      <p:sp>
        <p:nvSpPr>
          <p:cNvPr id="14" name="Recortar rectángulo de esquina sencilla 13">
            <a:extLst>
              <a:ext uri="{FF2B5EF4-FFF2-40B4-BE49-F238E27FC236}">
                <a16:creationId xmlns:a16="http://schemas.microsoft.com/office/drawing/2014/main" id="{3176CCFE-5353-8627-9F31-1CE169F0BAC6}"/>
              </a:ext>
            </a:extLst>
          </p:cNvPr>
          <p:cNvSpPr/>
          <p:nvPr/>
        </p:nvSpPr>
        <p:spPr>
          <a:xfrm>
            <a:off x="6637356" y="2311488"/>
            <a:ext cx="1084278" cy="1468489"/>
          </a:xfrm>
          <a:prstGeom prst="snip1Rect">
            <a:avLst/>
          </a:prstGeom>
          <a:solidFill>
            <a:srgbClr val="FFCCCC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000" dirty="0">
                <a:solidFill>
                  <a:schemeClr val="tx1"/>
                </a:solidFill>
              </a:rPr>
              <a:t>XML</a:t>
            </a:r>
          </a:p>
        </p:txBody>
      </p:sp>
      <p:sp>
        <p:nvSpPr>
          <p:cNvPr id="3" name="Arrow: Right 9">
            <a:extLst>
              <a:ext uri="{FF2B5EF4-FFF2-40B4-BE49-F238E27FC236}">
                <a16:creationId xmlns:a16="http://schemas.microsoft.com/office/drawing/2014/main" id="{F2755EC2-3FE7-560B-572E-69AE52FDE184}"/>
              </a:ext>
            </a:extLst>
          </p:cNvPr>
          <p:cNvSpPr/>
          <p:nvPr/>
        </p:nvSpPr>
        <p:spPr>
          <a:xfrm rot="2567999">
            <a:off x="5503949" y="3223051"/>
            <a:ext cx="2554728" cy="111385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1600" dirty="0"/>
              <a:t>Casos positivos</a:t>
            </a:r>
          </a:p>
          <a:p>
            <a:pPr algn="ctr"/>
            <a:r>
              <a:rPr lang="es-UY" sz="1600" dirty="0"/>
              <a:t>Estudiantes y docentes</a:t>
            </a:r>
            <a:endParaRPr lang="en-US" sz="1600" dirty="0"/>
          </a:p>
        </p:txBody>
      </p:sp>
      <p:sp>
        <p:nvSpPr>
          <p:cNvPr id="4" name="Arrow: Right 9">
            <a:extLst>
              <a:ext uri="{FF2B5EF4-FFF2-40B4-BE49-F238E27FC236}">
                <a16:creationId xmlns:a16="http://schemas.microsoft.com/office/drawing/2014/main" id="{D97E97A1-EAE4-4359-4BBF-DA02357423BC}"/>
              </a:ext>
            </a:extLst>
          </p:cNvPr>
          <p:cNvSpPr/>
          <p:nvPr/>
        </p:nvSpPr>
        <p:spPr>
          <a:xfrm>
            <a:off x="672948" y="1649559"/>
            <a:ext cx="2554728" cy="111385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1600" dirty="0"/>
              <a:t>Casos positivos</a:t>
            </a:r>
          </a:p>
        </p:txBody>
      </p:sp>
      <p:sp>
        <p:nvSpPr>
          <p:cNvPr id="5" name="Recortar rectángulo de esquina sencilla 13">
            <a:extLst>
              <a:ext uri="{FF2B5EF4-FFF2-40B4-BE49-F238E27FC236}">
                <a16:creationId xmlns:a16="http://schemas.microsoft.com/office/drawing/2014/main" id="{B1D9876E-92C8-C4A3-7D0A-C35063A5C0A9}"/>
              </a:ext>
            </a:extLst>
          </p:cNvPr>
          <p:cNvSpPr/>
          <p:nvPr/>
        </p:nvSpPr>
        <p:spPr>
          <a:xfrm>
            <a:off x="4582364" y="3429000"/>
            <a:ext cx="1084278" cy="1468489"/>
          </a:xfrm>
          <a:prstGeom prst="snip1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000" dirty="0">
                <a:solidFill>
                  <a:schemeClr val="tx1"/>
                </a:solidFill>
              </a:rPr>
              <a:t>XML</a:t>
            </a:r>
          </a:p>
          <a:p>
            <a:pPr algn="ctr"/>
            <a:r>
              <a:rPr lang="es-UY" dirty="0" err="1">
                <a:solidFill>
                  <a:schemeClr val="tx1"/>
                </a:solidFill>
              </a:rPr>
              <a:t>Schema</a:t>
            </a:r>
            <a:endParaRPr lang="es-UY" dirty="0">
              <a:solidFill>
                <a:schemeClr val="tx1"/>
              </a:solidFill>
            </a:endParaRPr>
          </a:p>
        </p:txBody>
      </p:sp>
      <p:cxnSp>
        <p:nvCxnSpPr>
          <p:cNvPr id="6" name="Straight Connector 4">
            <a:extLst>
              <a:ext uri="{FF2B5EF4-FFF2-40B4-BE49-F238E27FC236}">
                <a16:creationId xmlns:a16="http://schemas.microsoft.com/office/drawing/2014/main" id="{E2EC2DEF-5C74-35B7-B5EB-8040AA187D92}"/>
              </a:ext>
            </a:extLst>
          </p:cNvPr>
          <p:cNvCxnSpPr>
            <a:cxnSpLocks/>
          </p:cNvCxnSpPr>
          <p:nvPr/>
        </p:nvCxnSpPr>
        <p:spPr>
          <a:xfrm flipV="1">
            <a:off x="5786145" y="3880022"/>
            <a:ext cx="762936" cy="283222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6686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F079-7402-4BF0-BED5-117A77C81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025"/>
            <a:ext cx="10515600" cy="597913"/>
          </a:xfrm>
        </p:spPr>
        <p:txBody>
          <a:bodyPr>
            <a:normAutofit fontScale="90000"/>
          </a:bodyPr>
          <a:lstStyle/>
          <a:p>
            <a:pPr algn="ctr"/>
            <a:r>
              <a:rPr lang="es-UY" dirty="0">
                <a:solidFill>
                  <a:srgbClr val="0070C0"/>
                </a:solidFill>
              </a:rPr>
              <a:t>Escenario imaginario – COVID-19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3D007-A40F-4C30-BF71-066107608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71" y="953311"/>
            <a:ext cx="11293813" cy="571466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1200"/>
              </a:spcBef>
              <a:buNone/>
            </a:pPr>
            <a:r>
              <a:rPr lang="es-UY" sz="2400" dirty="0">
                <a:solidFill>
                  <a:srgbClr val="202124"/>
                </a:solidFill>
                <a:effectLst/>
                <a:ea typeface="Times New Roman" panose="02020603050405020304" pitchFamily="18" charset="0"/>
              </a:rPr>
              <a:t>El MEC necesita obtener diariamente información sobre los casos positivos de estudiantes y docentes de todas las universidades del país, para aplicar medidas que eviten el aumento de los contagios. </a:t>
            </a: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None/>
            </a:pPr>
            <a:r>
              <a:rPr lang="es-UY" sz="2400" dirty="0">
                <a:solidFill>
                  <a:srgbClr val="202124"/>
                </a:solidFill>
                <a:effectLst/>
                <a:ea typeface="Times New Roman" panose="02020603050405020304" pitchFamily="18" charset="0"/>
              </a:rPr>
              <a:t>Para ello, solicita al MSP que </a:t>
            </a:r>
            <a:r>
              <a:rPr lang="es-UY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diariamente le envíe los nuevos casos positivos </a:t>
            </a:r>
            <a:r>
              <a:rPr lang="es-UY" sz="2400" dirty="0">
                <a:solidFill>
                  <a:srgbClr val="202124"/>
                </a:solidFill>
                <a:effectLst/>
                <a:ea typeface="Times New Roman" panose="02020603050405020304" pitchFamily="18" charset="0"/>
              </a:rPr>
              <a:t>que pertenecen a este grupo de la población, </a:t>
            </a:r>
            <a:r>
              <a:rPr lang="es-UY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agrupados por universidad, facultad, carrera, curso</a:t>
            </a:r>
            <a:r>
              <a:rPr lang="es-UY" sz="2400" dirty="0">
                <a:solidFill>
                  <a:srgbClr val="202124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es-UY" sz="2400" dirty="0">
                <a:effectLst/>
                <a:ea typeface="Times New Roman" panose="02020603050405020304" pitchFamily="18" charset="0"/>
              </a:rPr>
              <a:t>Para cada caso positivo de un curso dado, si el estudiante o docente participa de otros cursos, se debe poder identificar fácilmente en qué otros cursos participa.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None/>
            </a:pPr>
            <a:r>
              <a:rPr lang="es-UY" sz="24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El MSP se compromete a enviar diariamente al MEC un documento XML con la información solicitada. </a:t>
            </a:r>
            <a:r>
              <a:rPr lang="es-UY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Previamente al inicio de envío de la información, ambos organismos acuerdan un formato de intercambio, para evitar ambigüedades.</a:t>
            </a:r>
            <a:endParaRPr lang="en-US" sz="24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endParaRPr lang="es-UY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820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F079-7402-4BF0-BED5-117A77C81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757"/>
            <a:ext cx="10515600" cy="468739"/>
          </a:xfrm>
        </p:spPr>
        <p:txBody>
          <a:bodyPr>
            <a:normAutofit fontScale="90000"/>
          </a:bodyPr>
          <a:lstStyle/>
          <a:p>
            <a:pPr algn="ctr"/>
            <a:r>
              <a:rPr lang="es-UY" dirty="0">
                <a:solidFill>
                  <a:srgbClr val="0070C0"/>
                </a:solidFill>
              </a:rPr>
              <a:t>Escenario imaginario – COVID-19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3D007-A40F-4C30-BF71-066107608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87" y="941715"/>
            <a:ext cx="12278450" cy="6134466"/>
          </a:xfrm>
        </p:spPr>
        <p:txBody>
          <a:bodyPr>
            <a:normAutofit/>
          </a:bodyPr>
          <a:lstStyle/>
          <a:p>
            <a:pPr marL="0" indent="0" defTabSz="540000">
              <a:lnSpc>
                <a:spcPct val="107000"/>
              </a:lnSpc>
              <a:spcBef>
                <a:spcPts val="200"/>
              </a:spcBef>
              <a:buNone/>
            </a:pPr>
            <a:r>
              <a:rPr lang="de-DE" sz="2400" kern="150" dirty="0">
                <a:effectLst/>
                <a:uFill>
                  <a:solidFill>
                    <a:srgbClr val="000000"/>
                  </a:solidFill>
                </a:uFill>
                <a:ea typeface="Tahoma" panose="020B0604030504040204" pitchFamily="34" charset="0"/>
              </a:rPr>
              <a:t>&lt;?xml version="1.0" encoding="utf-8"?&gt;</a:t>
            </a:r>
          </a:p>
          <a:p>
            <a:pPr marL="0" indent="0" defTabSz="540000">
              <a:lnSpc>
                <a:spcPct val="107000"/>
              </a:lnSpc>
              <a:spcBef>
                <a:spcPts val="200"/>
              </a:spcBef>
              <a:buNone/>
            </a:pPr>
            <a:r>
              <a:rPr lang="de-DE" sz="2400" kern="150" dirty="0">
                <a:effectLst/>
                <a:uFill>
                  <a:solidFill>
                    <a:srgbClr val="000000"/>
                  </a:solidFill>
                </a:uFill>
                <a:ea typeface="Tahoma" panose="020B0604030504040204" pitchFamily="34" charset="0"/>
              </a:rPr>
              <a:t>&lt;xsd:schema xmlns:xsd="http://www.w3.org/2001/XMLSchema"&gt;</a:t>
            </a:r>
          </a:p>
          <a:p>
            <a:pPr marL="0" indent="0" defTabSz="540000">
              <a:lnSpc>
                <a:spcPct val="107000"/>
              </a:lnSpc>
              <a:spcBef>
                <a:spcPts val="200"/>
              </a:spcBef>
              <a:buNone/>
            </a:pPr>
            <a:r>
              <a:rPr lang="de-DE" sz="2400" kern="150" dirty="0">
                <a:uFill>
                  <a:solidFill>
                    <a:srgbClr val="000000"/>
                  </a:solidFill>
                </a:uFill>
                <a:ea typeface="Tahoma" panose="020B0604030504040204" pitchFamily="34" charset="0"/>
              </a:rPr>
              <a:t>	</a:t>
            </a:r>
            <a:r>
              <a:rPr lang="de-DE" sz="2400" kern="150" dirty="0">
                <a:effectLst/>
                <a:uFill>
                  <a:solidFill>
                    <a:srgbClr val="000000"/>
                  </a:solidFill>
                </a:uFill>
                <a:ea typeface="Tahoma" panose="020B0604030504040204" pitchFamily="34" charset="0"/>
              </a:rPr>
              <a:t>&lt;xsd:element name="covidUniversidades"&gt;</a:t>
            </a:r>
          </a:p>
          <a:p>
            <a:pPr marL="0" indent="0" defTabSz="540000">
              <a:lnSpc>
                <a:spcPct val="107000"/>
              </a:lnSpc>
              <a:spcBef>
                <a:spcPts val="200"/>
              </a:spcBef>
              <a:buNone/>
            </a:pPr>
            <a:r>
              <a:rPr lang="de-DE" sz="2400" kern="150" dirty="0">
                <a:effectLst/>
                <a:uFill>
                  <a:solidFill>
                    <a:srgbClr val="000000"/>
                  </a:solidFill>
                </a:uFill>
                <a:ea typeface="Tahoma" panose="020B0604030504040204" pitchFamily="34" charset="0"/>
              </a:rPr>
              <a:t>		&lt;xsd:complexType&gt;</a:t>
            </a:r>
          </a:p>
          <a:p>
            <a:pPr marL="0" indent="0" defTabSz="540000">
              <a:lnSpc>
                <a:spcPct val="107000"/>
              </a:lnSpc>
              <a:spcBef>
                <a:spcPts val="200"/>
              </a:spcBef>
              <a:buNone/>
            </a:pPr>
            <a:r>
              <a:rPr lang="de-DE" sz="2400" kern="150" dirty="0">
                <a:effectLst/>
                <a:uFill>
                  <a:solidFill>
                    <a:srgbClr val="000000"/>
                  </a:solidFill>
                </a:uFill>
                <a:ea typeface="Tahoma" panose="020B0604030504040204" pitchFamily="34" charset="0"/>
              </a:rPr>
              <a:t>			&lt;xsd:sequence&gt;</a:t>
            </a:r>
          </a:p>
          <a:p>
            <a:pPr marL="0" indent="0" defTabSz="540000">
              <a:lnSpc>
                <a:spcPct val="107000"/>
              </a:lnSpc>
              <a:spcBef>
                <a:spcPts val="200"/>
              </a:spcBef>
              <a:buNone/>
            </a:pPr>
            <a:r>
              <a:rPr lang="de-DE" sz="2400" kern="150" dirty="0">
                <a:effectLst/>
                <a:uFill>
                  <a:solidFill>
                    <a:srgbClr val="000000"/>
                  </a:solidFill>
                </a:uFill>
                <a:ea typeface="Tahoma" panose="020B0604030504040204" pitchFamily="34" charset="0"/>
              </a:rPr>
              <a:t>				&lt;xsd:element name="fecha" type="xsd:date"/&gt;</a:t>
            </a:r>
          </a:p>
          <a:p>
            <a:pPr marL="0" indent="0" defTabSz="540000">
              <a:lnSpc>
                <a:spcPct val="107000"/>
              </a:lnSpc>
              <a:spcBef>
                <a:spcPts val="200"/>
              </a:spcBef>
              <a:buNone/>
            </a:pPr>
            <a:r>
              <a:rPr lang="de-DE" sz="2400" kern="150" dirty="0">
                <a:effectLst/>
                <a:uFill>
                  <a:solidFill>
                    <a:srgbClr val="000000"/>
                  </a:solidFill>
                </a:uFill>
                <a:ea typeface="Tahoma" panose="020B0604030504040204" pitchFamily="34" charset="0"/>
              </a:rPr>
              <a:t>				&lt;xsd:element name="</a:t>
            </a:r>
            <a:r>
              <a:rPr lang="de-DE" sz="2400" b="1" kern="150" dirty="0">
                <a:effectLst/>
                <a:uFill>
                  <a:solidFill>
                    <a:srgbClr val="000000"/>
                  </a:solidFill>
                </a:uFill>
                <a:ea typeface="Tahoma" panose="020B0604030504040204" pitchFamily="34" charset="0"/>
              </a:rPr>
              <a:t>universidad</a:t>
            </a:r>
            <a:r>
              <a:rPr lang="de-DE" sz="2400" kern="150" dirty="0">
                <a:effectLst/>
                <a:uFill>
                  <a:solidFill>
                    <a:srgbClr val="000000"/>
                  </a:solidFill>
                </a:uFill>
                <a:ea typeface="Tahoma" panose="020B0604030504040204" pitchFamily="34" charset="0"/>
              </a:rPr>
              <a:t>" minOccurs="1" maxOccurs="unbounded"&gt;</a:t>
            </a:r>
          </a:p>
          <a:p>
            <a:pPr marL="0" indent="0" defTabSz="540000">
              <a:lnSpc>
                <a:spcPct val="107000"/>
              </a:lnSpc>
              <a:spcBef>
                <a:spcPts val="200"/>
              </a:spcBef>
              <a:buNone/>
            </a:pPr>
            <a:r>
              <a:rPr lang="de-DE" sz="2400" kern="150" dirty="0">
                <a:effectLst/>
                <a:uFill>
                  <a:solidFill>
                    <a:srgbClr val="000000"/>
                  </a:solidFill>
                </a:uFill>
                <a:ea typeface="Tahoma" panose="020B0604030504040204" pitchFamily="34" charset="0"/>
              </a:rPr>
              <a:t>					&lt;xsd:complexType&gt;</a:t>
            </a:r>
          </a:p>
          <a:p>
            <a:pPr marL="0" indent="0" defTabSz="540000">
              <a:lnSpc>
                <a:spcPct val="107000"/>
              </a:lnSpc>
              <a:spcBef>
                <a:spcPts val="200"/>
              </a:spcBef>
              <a:buNone/>
            </a:pPr>
            <a:r>
              <a:rPr lang="de-DE" sz="2400" kern="150" dirty="0">
                <a:effectLst/>
                <a:uFill>
                  <a:solidFill>
                    <a:srgbClr val="000000"/>
                  </a:solidFill>
                </a:uFill>
                <a:ea typeface="Tahoma" panose="020B0604030504040204" pitchFamily="34" charset="0"/>
              </a:rPr>
              <a:t>						&lt;xsd:sequence&gt;</a:t>
            </a:r>
          </a:p>
          <a:p>
            <a:pPr marL="0" indent="0" defTabSz="540000">
              <a:lnSpc>
                <a:spcPct val="107000"/>
              </a:lnSpc>
              <a:spcBef>
                <a:spcPts val="200"/>
              </a:spcBef>
              <a:buNone/>
            </a:pPr>
            <a:r>
              <a:rPr lang="de-DE" sz="2400" kern="150" dirty="0">
                <a:effectLst/>
                <a:uFill>
                  <a:solidFill>
                    <a:srgbClr val="000000"/>
                  </a:solidFill>
                </a:uFill>
                <a:ea typeface="Tahoma" panose="020B0604030504040204" pitchFamily="34" charset="0"/>
              </a:rPr>
              <a:t>							&lt;xsd:element name="nombreUniv" type="xsd:string"/&gt;</a:t>
            </a:r>
            <a:r>
              <a:rPr lang="de-DE" sz="1400" kern="150" dirty="0">
                <a:solidFill>
                  <a:srgbClr val="0563C1"/>
                </a:solidFill>
                <a:effectLst/>
                <a:uFill>
                  <a:solidFill>
                    <a:srgbClr val="000000"/>
                  </a:solidFill>
                </a:uFill>
                <a:ea typeface="Tahoma" panose="020B0604030504040204" pitchFamily="34" charset="0"/>
              </a:rPr>
              <a:t>	</a:t>
            </a:r>
            <a:endParaRPr lang="en-US" sz="1400" kern="150" dirty="0">
              <a:effectLst/>
              <a:ea typeface="Tahoma" panose="020B0604030504040204" pitchFamily="34" charset="0"/>
            </a:endParaRPr>
          </a:p>
          <a:p>
            <a:pPr marL="0" indent="0">
              <a:lnSpc>
                <a:spcPct val="107000"/>
              </a:lnSpc>
              <a:buNone/>
            </a:pPr>
            <a:endParaRPr lang="es-UY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041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F079-7402-4BF0-BED5-117A77C81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757"/>
            <a:ext cx="10515600" cy="468739"/>
          </a:xfrm>
        </p:spPr>
        <p:txBody>
          <a:bodyPr>
            <a:normAutofit fontScale="90000"/>
          </a:bodyPr>
          <a:lstStyle/>
          <a:p>
            <a:pPr algn="ctr"/>
            <a:r>
              <a:rPr lang="es-UY" dirty="0">
                <a:solidFill>
                  <a:srgbClr val="0070C0"/>
                </a:solidFill>
              </a:rPr>
              <a:t>Escenario imaginario – COVID-19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7" name="Marcador de contenido 6" descr="Imagen que contiene Texto&#10;&#10;Descripción generada automáticamente">
            <a:extLst>
              <a:ext uri="{FF2B5EF4-FFF2-40B4-BE49-F238E27FC236}">
                <a16:creationId xmlns:a16="http://schemas.microsoft.com/office/drawing/2014/main" id="{2D0D7AF6-28A4-908A-067F-36C0B69A00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12" y="0"/>
            <a:ext cx="11663916" cy="6176963"/>
          </a:xfrm>
        </p:spPr>
      </p:pic>
    </p:spTree>
    <p:extLst>
      <p:ext uri="{BB962C8B-B14F-4D97-AF65-F5344CB8AC3E}">
        <p14:creationId xmlns:p14="http://schemas.microsoft.com/office/powerpoint/2010/main" val="3769944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F079-7402-4BF0-BED5-117A77C81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025"/>
            <a:ext cx="10515600" cy="597913"/>
          </a:xfrm>
        </p:spPr>
        <p:txBody>
          <a:bodyPr>
            <a:normAutofit fontScale="90000"/>
          </a:bodyPr>
          <a:lstStyle/>
          <a:p>
            <a:pPr algn="ctr"/>
            <a:r>
              <a:rPr lang="es-UY" dirty="0">
                <a:solidFill>
                  <a:srgbClr val="0070C0"/>
                </a:solidFill>
              </a:rPr>
              <a:t>Escenario imaginario – COVID-19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3D007-A40F-4C30-BF71-066107608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71" y="953311"/>
            <a:ext cx="11293813" cy="571466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1200"/>
              </a:spcBef>
              <a:buNone/>
            </a:pPr>
            <a:r>
              <a:rPr lang="es-UY" sz="2400" dirty="0">
                <a:solidFill>
                  <a:srgbClr val="202124"/>
                </a:solidFill>
                <a:effectLst/>
                <a:ea typeface="Times New Roman" panose="02020603050405020304" pitchFamily="18" charset="0"/>
              </a:rPr>
              <a:t>El MEC necesita obtener diariamente información sobre los casos positivos de estudiantes y docentes de todas las universidades del país, para aplicar medidas que eviten el aumento de los contagios. </a:t>
            </a: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None/>
            </a:pPr>
            <a:r>
              <a:rPr lang="es-UY" sz="2400" dirty="0">
                <a:solidFill>
                  <a:srgbClr val="202124"/>
                </a:solidFill>
                <a:effectLst/>
                <a:ea typeface="Times New Roman" panose="02020603050405020304" pitchFamily="18" charset="0"/>
              </a:rPr>
              <a:t>Para ello, solicita al MSP que </a:t>
            </a:r>
            <a:r>
              <a:rPr lang="es-UY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diariamente le envíe los nuevos casos positivos </a:t>
            </a:r>
            <a:r>
              <a:rPr lang="es-UY" sz="2400" dirty="0">
                <a:solidFill>
                  <a:srgbClr val="202124"/>
                </a:solidFill>
                <a:effectLst/>
                <a:ea typeface="Times New Roman" panose="02020603050405020304" pitchFamily="18" charset="0"/>
              </a:rPr>
              <a:t>que pertenecen a este grupo de la población, </a:t>
            </a:r>
            <a:r>
              <a:rPr lang="es-UY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agrupados por universidad, facultad, carrera, curso</a:t>
            </a:r>
            <a:r>
              <a:rPr lang="es-UY" sz="2400" dirty="0">
                <a:solidFill>
                  <a:srgbClr val="202124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es-UY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Para cada caso positivo de un curso dado, si el estudiante o docente participa de otros cursos, se debe poder identificar fácilmente en qué otros cursos participa.</a:t>
            </a:r>
            <a:endParaRPr lang="en-US" sz="2400" b="1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None/>
            </a:pPr>
            <a:r>
              <a:rPr lang="es-UY" sz="24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El MSP se compromete a enviar diariamente al MEC un documento XML con la información solicitada. </a:t>
            </a:r>
            <a:r>
              <a:rPr lang="es-UY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Previamente al inicio de envío de la información, ambos organismos acuerdan un formato de intercambio, para evitar ambigüedades.</a:t>
            </a:r>
            <a:endParaRPr lang="en-US" sz="24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endParaRPr lang="es-UY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689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27846</TotalTime>
  <Words>789</Words>
  <Application>Microsoft Office PowerPoint</Application>
  <PresentationFormat>Panorámica</PresentationFormat>
  <Paragraphs>59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Tahoma</vt:lpstr>
      <vt:lpstr>Times New Roman</vt:lpstr>
      <vt:lpstr>Office Theme</vt:lpstr>
      <vt:lpstr>Aplicaciones de XML</vt:lpstr>
      <vt:lpstr>Escenario imaginario – COVID-19</vt:lpstr>
      <vt:lpstr>Escenario imaginario – COVID-19</vt:lpstr>
      <vt:lpstr>Escenario imaginario – COVID-19</vt:lpstr>
      <vt:lpstr>Escenario imaginario – COVID-19</vt:lpstr>
      <vt:lpstr>Escenario imaginario – COVID-19</vt:lpstr>
      <vt:lpstr>Escenario imaginario – COVID-19</vt:lpstr>
      <vt:lpstr>Escenario imaginario – COVID-19</vt:lpstr>
      <vt:lpstr>Escenario imaginario – COVID-19</vt:lpstr>
      <vt:lpstr>Escenario imaginario – COVID-19</vt:lpstr>
      <vt:lpstr>Escenario imaginario – COVID-19</vt:lpstr>
      <vt:lpstr>Escenario Imaginario – COVID-19</vt:lpstr>
      <vt:lpstr>Validar XML vs. XML-Schema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Ingeniería de ontologías  Metodologías de diseño - Introducción</dc:title>
  <dc:creator>Edelweis Rohrer</dc:creator>
  <cp:lastModifiedBy>Regina Motz</cp:lastModifiedBy>
  <cp:revision>493</cp:revision>
  <dcterms:created xsi:type="dcterms:W3CDTF">2021-10-17T14:09:37Z</dcterms:created>
  <dcterms:modified xsi:type="dcterms:W3CDTF">2023-04-21T04:24:42Z</dcterms:modified>
</cp:coreProperties>
</file>