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71" r:id="rId4"/>
    <p:sldId id="259" r:id="rId5"/>
    <p:sldId id="265" r:id="rId6"/>
    <p:sldId id="260" r:id="rId7"/>
    <p:sldId id="261" r:id="rId8"/>
    <p:sldId id="262"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4" autoAdjust="0"/>
  </p:normalViewPr>
  <p:slideViewPr>
    <p:cSldViewPr showGuides="1">
      <p:cViewPr>
        <p:scale>
          <a:sx n="84" d="100"/>
          <a:sy n="84" d="100"/>
        </p:scale>
        <p:origin x="-1068"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9DCF-872F-441B-8739-0332FB1A51B7}" type="datetimeFigureOut">
              <a:rPr lang="es-ES" smtClean="0"/>
              <a:t>11/05/2020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44855-3E80-43B2-9AB7-A4A6AE4724F0}" type="slidenum">
              <a:rPr lang="es-ES" smtClean="0"/>
              <a:t>‹Nº›</a:t>
            </a:fld>
            <a:endParaRPr lang="es-ES"/>
          </a:p>
        </p:txBody>
      </p:sp>
    </p:spTree>
    <p:extLst>
      <p:ext uri="{BB962C8B-B14F-4D97-AF65-F5344CB8AC3E}">
        <p14:creationId xmlns:p14="http://schemas.microsoft.com/office/powerpoint/2010/main" val="373324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1</a:t>
            </a:fld>
            <a:endParaRPr lang="es-ES"/>
          </a:p>
        </p:txBody>
      </p:sp>
    </p:spTree>
    <p:extLst>
      <p:ext uri="{BB962C8B-B14F-4D97-AF65-F5344CB8AC3E}">
        <p14:creationId xmlns:p14="http://schemas.microsoft.com/office/powerpoint/2010/main" val="86655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Tanto los científicos como los economistas están pidiendo que en todo acuerdo internacional futuro sobre el cambio climático se incluyan planes para mitigar la </a:t>
            </a:r>
            <a:r>
              <a:rPr lang="es-ES" dirty="0" err="1" smtClean="0"/>
              <a:t>acifificación</a:t>
            </a:r>
            <a:r>
              <a:rPr lang="es-ES" dirty="0" smtClean="0"/>
              <a:t> de los océanos y adaptarse a ese fenómeno, alegando que de ese modo el acuerdo en cuestión sería más sólido y su aplicación más sencilla.</a:t>
            </a:r>
          </a:p>
          <a:p>
            <a:endParaRPr lang="es-ES" dirty="0" smtClean="0"/>
          </a:p>
          <a:p>
            <a:r>
              <a:rPr lang="es-ES" dirty="0" smtClean="0"/>
              <a:t>La Conferencia anual de las Partes en la Convención Marco de las Naciones Unidas sobre el Cambio Climático (CP CMNUCC), realizó progresos considerables en relación con un nuevo acuerdo multilateral pero los expertos han dicho que apenas se mencionaron los desafíos que afrontan las comunidades oceánicas y costeras que dependen de los servicios de los ecosistemas marinos.</a:t>
            </a:r>
          </a:p>
          <a:p>
            <a:endParaRPr lang="es-ES" dirty="0" smtClean="0"/>
          </a:p>
          <a:p>
            <a:r>
              <a:rPr lang="es-ES" dirty="0" smtClean="0"/>
              <a:t>Algunos efectos de la acidificación de los océanos y el calentamiento mundial ya son patentes, la Gran Barrera de Coral de Australia, que proporciona una barrera protectora durante las tormentas, es una atracción turística y sirve de criadero de peces; su tamaño se ha reducido ya en un 50 % durante los últimos 30 años.</a:t>
            </a:r>
          </a:p>
          <a:p>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2</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3</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proceso de disolución del CO2 en el agua de mar es, en gran parte, independiente del cambio climático, aunque el aumento de temperatura del agua marina</a:t>
            </a:r>
          </a:p>
          <a:p>
            <a:r>
              <a:rPr lang="es-ES" dirty="0" smtClean="0"/>
              <a:t>reduce la solubilidad del CO2 . La reducción de las concentraciones de otros gases de efecto invernadero no afecta a la acidificación de los océanos además de ayudar a disminuir el aumento de la temperatura global. La mitigación de la acidificación oceánica, que es causada principalmente por las concentraciones atmosféricas de CO2, puede requerir, en consecuencia, objetivos que difieren de los objetivos de mitigación del cambio climático, ya que los impactos del primero</a:t>
            </a:r>
          </a:p>
          <a:p>
            <a:r>
              <a:rPr lang="es-ES" dirty="0" smtClean="0"/>
              <a:t>pueden ocurrir en umbrales diferentes que los efectos más amplios del clima en la atmósfera.</a:t>
            </a:r>
          </a:p>
          <a:p>
            <a:endParaRPr lang="es-ES" dirty="0" smtClean="0"/>
          </a:p>
          <a:p>
            <a:r>
              <a:rPr lang="es-ES" dirty="0" smtClean="0"/>
              <a:t>Hay un alto nivel de certeza que la química del agua de mar esté cambiando debido al aumento de CO2 atmosférico y que la causa principal sea debido a las</a:t>
            </a:r>
          </a:p>
          <a:p>
            <a:r>
              <a:rPr lang="es-ES" dirty="0" smtClean="0"/>
              <a:t>actividades humanas . La evidencia más clara proviene de los registros en detalle en varias partes del mundo, como por ejemplo los tomados durante 29 años en el</a:t>
            </a:r>
          </a:p>
          <a:p>
            <a:r>
              <a:rPr lang="es-ES" dirty="0" smtClean="0"/>
              <a:t>Pacífico (cerca de Hawái).</a:t>
            </a:r>
          </a:p>
          <a:p>
            <a:endParaRPr lang="es-ES" dirty="0" smtClean="0"/>
          </a:p>
          <a:p>
            <a:r>
              <a:rPr lang="es-ES" dirty="0" smtClean="0"/>
              <a:t>Otros registros a largo plazo en otras partes del mundo confirman la disminución del pH oceánico. A pesar de que hay una alta variabilidad estacional e incluso diaria, existe una tendencia inequívoca a un aumento del CO2 disuelto en las capas superiores de los océanos y a una disminución del pH. Estas tendencias coinciden estrechamente con los cambios en las concentraciones atmosféricas de CO2.</a:t>
            </a:r>
          </a:p>
          <a:p>
            <a:endParaRPr lang="es-ES" dirty="0" smtClean="0"/>
          </a:p>
          <a:p>
            <a:r>
              <a:rPr lang="es-ES" dirty="0" smtClean="0"/>
              <a:t>Más recientemente, con el desarrollo de mediciones en la costa, se ha observado que la variabilidad en el pH de las aguas costeras es incluso mayor que en alta mar, debido a la entrada de carbono y/o de nutrientes de origen terrestre.</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4</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Aunque es difícil pronosticar con precisión las consecuencias de la acidificación del océano debido a las muchas incógnitas sobre el comportamiento humano y</a:t>
            </a:r>
          </a:p>
          <a:p>
            <a:r>
              <a:rPr lang="es-ES" dirty="0" smtClean="0"/>
              <a:t>las respuestas de los ecosistemas oceánicos, podemos aprender del pasado cuáles serán los resultados más probables y observar aquellas áreas que hayan estado</a:t>
            </a:r>
          </a:p>
          <a:p>
            <a:r>
              <a:rPr lang="es-ES" dirty="0" smtClean="0"/>
              <a:t>sometidas a acidificación natural a largo plazo. Las comunidades de organismos que se encuentran en las emanaciones de aguas volcánicas frías y ricas en CO2</a:t>
            </a:r>
          </a:p>
          <a:p>
            <a:r>
              <a:rPr lang="es-ES" dirty="0" smtClean="0"/>
              <a:t>del lecho marino (no las fumarolas extremadamente calientes de las profundidades oceánicas) , con un pH inferior y similar al previsto para las próximas décadas,</a:t>
            </a:r>
          </a:p>
          <a:p>
            <a:r>
              <a:rPr lang="es-ES" dirty="0" smtClean="0"/>
              <a:t>muestran que ciertas especies de </a:t>
            </a:r>
            <a:r>
              <a:rPr lang="es-ES" dirty="0" err="1" smtClean="0"/>
              <a:t>microalgas</a:t>
            </a:r>
            <a:r>
              <a:rPr lang="es-ES" dirty="0" smtClean="0"/>
              <a:t>, algas y praderas marinas pueden crecer muy bien en tales áreas, pero en comparación con otras zonas similares,</a:t>
            </a:r>
          </a:p>
          <a:p>
            <a:r>
              <a:rPr lang="es-ES" dirty="0" smtClean="0"/>
              <a:t>no sujetas a niveles de pH bajos, la biodiversidad global es más reducida y la corrosión de las estructuras calcáreas de algunos organismos marinos es evidente.</a:t>
            </a:r>
          </a:p>
          <a:p>
            <a:endParaRPr lang="es-ES" dirty="0" smtClean="0"/>
          </a:p>
          <a:p>
            <a:r>
              <a:rPr lang="es-ES" dirty="0" smtClean="0"/>
              <a:t>Cabría esperar que a medida que los niveles de pH y de carbonato del agua de mar siguen bajando, habrá “ganadores” y “perdedores” en los ecosistemas marinos,</a:t>
            </a:r>
          </a:p>
          <a:p>
            <a:r>
              <a:rPr lang="es-ES" dirty="0" smtClean="0"/>
              <a:t>siendo inevitable los cambios en las comunidades. Los animales y plantas más propensos a ser afectados primero son aquellos que tienen conchas o esqueletos</a:t>
            </a:r>
          </a:p>
          <a:p>
            <a:r>
              <a:rPr lang="es-ES" dirty="0" smtClean="0"/>
              <a:t>a base de carbonato de calcio. Los organismos pueden responder a cambios perjudiciales en su entorno de cuatro modos: pueden migrar, adaptarse, evolucionar</a:t>
            </a:r>
          </a:p>
          <a:p>
            <a:r>
              <a:rPr lang="es-ES" dirty="0" smtClean="0"/>
              <a:t>o morir.</a:t>
            </a:r>
          </a:p>
          <a:p>
            <a:endParaRPr lang="es-ES" dirty="0" smtClean="0"/>
          </a:p>
          <a:p>
            <a:r>
              <a:rPr lang="es-ES" dirty="0" smtClean="0"/>
              <a:t>La pregunta clave no es si la vida oceánica en su totalidad puede migrar, adaptarse y/o evolucionar en respuesta a la acidificación de los océanos, sino cuál será su capacidad para responder con suficiente rapidez a la acidificación “rápida”, y hacerlo de tal manera que las “nuevas” comunidades que aparezcan proporcionen los mismos bienes y servicios esenciales que utilizamos y que nos ayudan. Incluso los procesos de migración podría ser difícil para algunas especies, especialmente para especies sedentarias. Esto significaría que en aquellos organismos cuyas fases tempranas de vida se encuentran flotando en la columna de agua (estadio larvario), tendrían que desplazarse a nuevos lugares donde haya espacio para asentarse y unas condiciones correctas para desarrollarse. Sin embargo, las larvas son conocidas por ser particularmente sensibles a la acidificación oceánica y esta capacidad podría no ser posible.</a:t>
            </a:r>
          </a:p>
          <a:p>
            <a:endParaRPr lang="es-ES" dirty="0" smtClean="0"/>
          </a:p>
          <a:p>
            <a:r>
              <a:rPr lang="es-ES" dirty="0" smtClean="0"/>
              <a:t>Es la primera vez, desde que los humanos están presentes en la Tierra, que hemos alterado tan drásticamente la química fundamental de una parte tan grande del ecosistema global. Estamos, en efecto, en el proceso de llevar a cabo un experimento a escala planetaria que nos lleva a territorios inexplorados y que requerirán un esfuerzo y una determinación inmensos para que pueda revertirse.</a:t>
            </a:r>
          </a:p>
          <a:p>
            <a:endParaRPr lang="es-ES" dirty="0" smtClean="0"/>
          </a:p>
          <a:p>
            <a:r>
              <a:rPr lang="es-ES" dirty="0" smtClean="0"/>
              <a:t>La acidificación del océano no sólo está disminuyendo progresivamente la capacidad de muchos organismos para construir sus conchas y esqueletos, sino que</a:t>
            </a:r>
          </a:p>
          <a:p>
            <a:r>
              <a:rPr lang="es-ES" dirty="0" smtClean="0"/>
              <a:t>también afectará progresivamente la estructura y las funciones de los ecosistemas. Podría provocar una reacción en cadena de impactos, a través de la red trófica marina, por la reducción o incluso la pérdida de especies clave en esta red, desde los organismos más pequeños a los más grandes situados en la parte superior de la cadena trófica.</a:t>
            </a:r>
          </a:p>
          <a:p>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5</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Estos eventos naturales, las </a:t>
            </a:r>
            <a:r>
              <a:rPr lang="es-ES" dirty="0" err="1" smtClean="0"/>
              <a:t>surgencias</a:t>
            </a:r>
            <a:r>
              <a:rPr lang="es-ES" dirty="0" smtClean="0"/>
              <a:t>,  de afloramiento favorecerán una alteración más frecuente de las capas superficiales por agua </a:t>
            </a:r>
            <a:r>
              <a:rPr lang="es-ES" dirty="0" err="1" smtClean="0"/>
              <a:t>subsaturada</a:t>
            </a:r>
            <a:r>
              <a:rPr lang="es-ES" dirty="0" smtClean="0"/>
              <a:t>. Los organismos costeros que secretan conchas calcáreas no están acostumbrados a tales eventos, y las exposiciones periódicas a estas condiciones tan distintas pueden afectar a estas comunidades. Los afloramientos de aguas </a:t>
            </a:r>
            <a:r>
              <a:rPr lang="es-ES" dirty="0" err="1" smtClean="0"/>
              <a:t>subsaturadas</a:t>
            </a:r>
            <a:r>
              <a:rPr lang="es-ES" dirty="0" smtClean="0"/>
              <a:t> ya están ocurriendo en la costa oeste de Norte América y de Sudamérica, y es posible que comiencen a producirse en otros lugares donde las condiciones del mar lo permitan.</a:t>
            </a:r>
            <a:endParaRPr lang="es-ES" dirty="0"/>
          </a:p>
        </p:txBody>
      </p:sp>
      <p:sp>
        <p:nvSpPr>
          <p:cNvPr id="4" name="3 Marcador de número de diapositiva"/>
          <p:cNvSpPr>
            <a:spLocks noGrp="1"/>
          </p:cNvSpPr>
          <p:nvPr>
            <p:ph type="sldNum" sz="quarter" idx="10"/>
          </p:nvPr>
        </p:nvSpPr>
        <p:spPr/>
        <p:txBody>
          <a:bodyPr/>
          <a:lstStyle/>
          <a:p>
            <a:fld id="{FEF44855-3E80-43B2-9AB7-A4A6AE4724F0}" type="slidenum">
              <a:rPr lang="es-ES" smtClean="0"/>
              <a:t>6</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océanos han absorbido más del 90% del calor adicional de la Tierra desde la década de los 70, y esto ha conllevado a un calentamiento del mar y una disminución del contenido de oxígeno (debido a una menor solubilidad del oxígeno en las aguas causado por el calentamiento y la disminución del suministro de</a:t>
            </a:r>
          </a:p>
          <a:p>
            <a:r>
              <a:rPr lang="es-ES" dirty="0" smtClean="0"/>
              <a:t>oxígeno hacia las capas más profundas por una menor mezcla).</a:t>
            </a:r>
          </a:p>
          <a:p>
            <a:endParaRPr lang="es-ES" dirty="0" smtClean="0"/>
          </a:p>
          <a:p>
            <a:r>
              <a:rPr lang="es-ES" dirty="0" smtClean="0"/>
              <a:t>Ya se ha producido un calentamiento global medio de la superficie del mar de aproximadamente 0,83ºC y es probable que esto aumente en algunas regiones oceánicas, a medida que aumenten los gases de efecto invernadero en la atmósfera. Menos mezcla en un océano más cálido, particularmente en los trópicos,</a:t>
            </a:r>
          </a:p>
          <a:p>
            <a:r>
              <a:rPr lang="es-ES" dirty="0" smtClean="0"/>
              <a:t>significa que una menor cantidad de nutrientes serán traídos de las aguas profundas, más ricas en nutrientes, hacia las aguas superficiales, más pobres. Ya que</a:t>
            </a:r>
          </a:p>
          <a:p>
            <a:r>
              <a:rPr lang="es-ES" dirty="0" smtClean="0"/>
              <a:t>este proceso define la productividad de los océanos, podría disminuir la pesca de forma significativa en estas regiones. El calentamiento del agua también tiene</a:t>
            </a:r>
          </a:p>
          <a:p>
            <a:r>
              <a:rPr lang="es-ES" dirty="0" smtClean="0"/>
              <a:t>efectos directos sobre la fisiología de los organismos marinos y está provocando un desplazamiento geográfico de algunas especies hacia aguas más frías.</a:t>
            </a:r>
          </a:p>
          <a:p>
            <a:endParaRPr lang="es-ES" dirty="0" smtClean="0"/>
          </a:p>
          <a:p>
            <a:r>
              <a:rPr lang="es-ES" dirty="0" smtClean="0"/>
              <a:t>Dado que los peces y muchos otros organismos marinos dependen del oxígeno para vivir, una disminución en las concentraciones de oxígeno aumentará su estrés</a:t>
            </a:r>
          </a:p>
          <a:p>
            <a:r>
              <a:rPr lang="es-ES" dirty="0" smtClean="0"/>
              <a:t>fisiológico, mientras que la expansión de zonas con niveles muy bajos de oxígeno podría resultar en su exclusión de estas regiones.</a:t>
            </a:r>
          </a:p>
          <a:p>
            <a:endParaRPr lang="es-ES" dirty="0" smtClean="0"/>
          </a:p>
          <a:p>
            <a:r>
              <a:rPr lang="es-ES" dirty="0" smtClean="0"/>
              <a:t>La acidificación oceánica, el calentamiento y la disminución de los niveles de oxígeno causan estrés en los organismos marinos, y en algunas regiones, la vida marina podría sufrir más de uno de estas presiones al mismo tiempo. La sinergia entre las mismos podría así aumentar las amenazas para la vida marina y los bienes y servicios que ofrecen en comparación con las que pueden provenir de un factor estresante actuando sólo. No obstante las interacciones probablemente sean complejas y aún no se conocen plenamente.</a:t>
            </a:r>
          </a:p>
          <a:p>
            <a:endParaRPr lang="es-ES" dirty="0" smtClean="0"/>
          </a:p>
          <a:p>
            <a:r>
              <a:rPr lang="es-ES" dirty="0" smtClean="0"/>
              <a:t>Hay indicios cada vez mayores de que un escenario de altas emisiones de CO2 (coherente con una Evolución sin Cambios) alterará rápidamente y significativamente</a:t>
            </a:r>
          </a:p>
          <a:p>
            <a:r>
              <a:rPr lang="es-ES" dirty="0" smtClean="0"/>
              <a:t>muchos ecosistemas y redes tróficas a través de uno o más de estos factores de estrés, y que representa un riesgo alto o muy alto para la pesca y la acuicultura de mariscos en regiones vulnerables. Un escenario de bajas emisiones de CO2 (coherente con el Acuerdo de París de mantener el aumento de la temperatura global por debajo de los 2°C) reduciría el riesgo considerablemente, pero no del todo. Por ejemplo, el riesgo para los ecosistemas de corales, incluso en un escenario de bajas emisiones, sigue siendo alto.</a:t>
            </a:r>
          </a:p>
          <a:p>
            <a:endParaRPr lang="es-ES" dirty="0" smtClean="0"/>
          </a:p>
          <a:p>
            <a:r>
              <a:rPr lang="es-ES" dirty="0" smtClean="0"/>
              <a:t>Esto significa que, si bien una reducción urgente de las emisiones es esencial, la adaptación también es importante.</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7</a:t>
            </a:fld>
            <a:endParaRPr lang="es-ES"/>
          </a:p>
        </p:txBody>
      </p:sp>
    </p:spTree>
    <p:extLst>
      <p:ext uri="{BB962C8B-B14F-4D97-AF65-F5344CB8AC3E}">
        <p14:creationId xmlns:p14="http://schemas.microsoft.com/office/powerpoint/2010/main" val="177401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acidificación de los océanos debe ser reconocida por lo que es: un desafío global de escala e importancia sin precedentes. Ahora es el momento de actuar y el objetivo de esta acción debe ser el de reducir y, finalmente, revertir el rápido aumento del CO2 atmosférico y sus niveles futuros. Sin embargo, existe un desfase entre la reducción de las emisiones de CO2 y revertir la acidificación creciente, por lo que la acidez en los océanos seguirá aumentando durante algunos años después de que se hayan reducido las emisiones de CO2. Esto refuerza la necesidad de reducir lo antes posible las emisiones y la penalización por retrasos en la realización de recortes significativos. La reducción de las emisiones de CO2 producidas por la quema de combustibles fósiles, la fabricación de cemento y la deforestación son la única forma realista de comenzar a lograr dicha reducción.</a:t>
            </a:r>
          </a:p>
          <a:p>
            <a:endParaRPr lang="es-ES" dirty="0" smtClean="0"/>
          </a:p>
          <a:p>
            <a:r>
              <a:rPr lang="es-ES" dirty="0" smtClean="0"/>
              <a:t>También necesitamos proteger, conservar y mejorar los sumideros y depósitos naturales de carbono en la tierra y en los océanos para evitar que más CO2 llegue a la</a:t>
            </a:r>
          </a:p>
          <a:p>
            <a:r>
              <a:rPr lang="es-ES" dirty="0" smtClean="0"/>
              <a:t>atmósfera y, por lo tanto, a los océanos. No hay soluciones prácticas para remediar la acidificación de los océanos una vez que haya ocurrido, y es posible que tengamos que depender de la naturaleza para que siga su curso. Con el fin de que los océanos vuelvan a su equilibrio de carbonato, será, inevitablemente, un proceso de recuperación a largo 1plazo que podría demorar 10.000 años, y puede que la recuperación biológica dure aún más. La mitigación de la acidificación oceánica solo puede lograrse a través de una reducción real, sostenida y sustancial de las emisiones para estabilizar los niveles atmosféricos de CO2 mediante recortes en las emisiones y la aplicación de tecnologías que eliminen activamente el CO2.</a:t>
            </a:r>
          </a:p>
          <a:p>
            <a:endParaRPr lang="es-ES" dirty="0" smtClean="0"/>
          </a:p>
          <a:p>
            <a:r>
              <a:rPr lang="es-ES" dirty="0" smtClean="0"/>
              <a:t>Además de la acción mundial sobre las emisiones, también existe una serie de medidas regionales y locales que deben emprenderse para mantener y recuperar la salud de los océanos. La gravedad de los impactos de la acidificación oceánica probablemente dependa, en parte, de la interacción de la acidificación con otros factores ambientales de estrés, como el aumento de la temperatura del mar, la disminución de los niveles de oxígeno, la sobrepesca y las fuentes de contaminación terrestres.</a:t>
            </a:r>
          </a:p>
        </p:txBody>
      </p:sp>
      <p:sp>
        <p:nvSpPr>
          <p:cNvPr id="4" name="3 Marcador de número de diapositiva"/>
          <p:cNvSpPr>
            <a:spLocks noGrp="1"/>
          </p:cNvSpPr>
          <p:nvPr>
            <p:ph type="sldNum" sz="quarter" idx="10"/>
          </p:nvPr>
        </p:nvSpPr>
        <p:spPr/>
        <p:txBody>
          <a:bodyPr/>
          <a:lstStyle/>
          <a:p>
            <a:fld id="{FEF44855-3E80-43B2-9AB7-A4A6AE4724F0}" type="slidenum">
              <a:rPr lang="es-ES" smtClean="0"/>
              <a:t>8</a:t>
            </a:fld>
            <a:endParaRPr lang="es-ES"/>
          </a:p>
        </p:txBody>
      </p:sp>
    </p:spTree>
    <p:extLst>
      <p:ext uri="{BB962C8B-B14F-4D97-AF65-F5344CB8AC3E}">
        <p14:creationId xmlns:p14="http://schemas.microsoft.com/office/powerpoint/2010/main" val="177401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2396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3128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70410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4440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63450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87873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360436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226615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5335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30999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9D8D79-1E44-4882-B1D6-7C3F8E749776}" type="datetimeFigureOut">
              <a:rPr lang="es-ES" smtClean="0"/>
              <a:t>11/05/2020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7C46F4F-13E4-428B-BDE0-65627899F4CC}" type="slidenum">
              <a:rPr lang="es-ES" smtClean="0"/>
              <a:t>‹Nº›</a:t>
            </a:fld>
            <a:endParaRPr lang="es-ES"/>
          </a:p>
        </p:txBody>
      </p:sp>
    </p:spTree>
    <p:extLst>
      <p:ext uri="{BB962C8B-B14F-4D97-AF65-F5344CB8AC3E}">
        <p14:creationId xmlns:p14="http://schemas.microsoft.com/office/powerpoint/2010/main" val="1637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8D79-1E44-4882-B1D6-7C3F8E749776}" type="datetimeFigureOut">
              <a:rPr lang="es-ES" smtClean="0"/>
              <a:t>11/05/2020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6F4F-13E4-428B-BDE0-65627899F4CC}" type="slidenum">
              <a:rPr lang="es-ES" smtClean="0"/>
              <a:t>‹Nº›</a:t>
            </a:fld>
            <a:endParaRPr lang="es-ES"/>
          </a:p>
        </p:txBody>
      </p:sp>
    </p:spTree>
    <p:extLst>
      <p:ext uri="{BB962C8B-B14F-4D97-AF65-F5344CB8AC3E}">
        <p14:creationId xmlns:p14="http://schemas.microsoft.com/office/powerpoint/2010/main" val="138516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CAMBIO CLIMÁTICO Y ACIDIFICACIÓN DE LOS OCEÁNOS</a:t>
            </a:r>
            <a:endParaRPr lang="es-ES" dirty="0"/>
          </a:p>
        </p:txBody>
      </p:sp>
      <p:sp>
        <p:nvSpPr>
          <p:cNvPr id="3" name="2 Subtítulo"/>
          <p:cNvSpPr>
            <a:spLocks noGrp="1"/>
          </p:cNvSpPr>
          <p:nvPr>
            <p:ph type="subTitle" idx="1"/>
          </p:nvPr>
        </p:nvSpPr>
        <p:spPr>
          <a:xfrm>
            <a:off x="1371600" y="3886200"/>
            <a:ext cx="6400800" cy="694928"/>
          </a:xfrm>
        </p:spPr>
        <p:txBody>
          <a:bodyPr/>
          <a:lstStyle/>
          <a:p>
            <a:r>
              <a:rPr lang="es-ES" b="1" dirty="0" smtClean="0">
                <a:solidFill>
                  <a:srgbClr val="C00000"/>
                </a:solidFill>
              </a:rPr>
              <a:t>CONCEPTOS GENERALES</a:t>
            </a:r>
          </a:p>
        </p:txBody>
      </p:sp>
      <p:sp>
        <p:nvSpPr>
          <p:cNvPr id="4" name="3 CuadroTexto"/>
          <p:cNvSpPr txBox="1"/>
          <p:nvPr/>
        </p:nvSpPr>
        <p:spPr>
          <a:xfrm>
            <a:off x="6156176" y="5949280"/>
            <a:ext cx="2448272" cy="646331"/>
          </a:xfrm>
          <a:prstGeom prst="rect">
            <a:avLst/>
          </a:prstGeom>
          <a:noFill/>
        </p:spPr>
        <p:txBody>
          <a:bodyPr wrap="square" rtlCol="0">
            <a:spAutoFit/>
          </a:bodyPr>
          <a:lstStyle/>
          <a:p>
            <a:pPr algn="ctr"/>
            <a:r>
              <a:rPr lang="es-ES" b="1" i="1" dirty="0" smtClean="0"/>
              <a:t>MACA 2020</a:t>
            </a:r>
          </a:p>
          <a:p>
            <a:pPr algn="ctr"/>
            <a:r>
              <a:rPr lang="es-ES" dirty="0" smtClean="0"/>
              <a:t>Mónica Gómez </a:t>
            </a:r>
            <a:r>
              <a:rPr lang="es-ES" dirty="0" err="1" smtClean="0"/>
              <a:t>Erache</a:t>
            </a:r>
            <a:endParaRPr lang="es-ES" dirty="0"/>
          </a:p>
        </p:txBody>
      </p:sp>
    </p:spTree>
    <p:extLst>
      <p:ext uri="{BB962C8B-B14F-4D97-AF65-F5344CB8AC3E}">
        <p14:creationId xmlns:p14="http://schemas.microsoft.com/office/powerpoint/2010/main" val="102700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80527" y="1520268"/>
            <a:ext cx="8035889" cy="2700820"/>
          </a:xfrm>
          <a:ln w="38100">
            <a:solidFill>
              <a:srgbClr val="C00000"/>
            </a:solidFill>
          </a:ln>
        </p:spPr>
        <p:txBody>
          <a:bodyPr>
            <a:noAutofit/>
          </a:bodyPr>
          <a:lstStyle/>
          <a:p>
            <a:pPr algn="just"/>
            <a:r>
              <a:rPr lang="es-ES" sz="1400" dirty="0" smtClean="0">
                <a:solidFill>
                  <a:schemeClr val="tx1"/>
                </a:solidFill>
              </a:rPr>
              <a:t>La acidificación de los océanos, al igual que el calentamiento mundial, es una grave consecuencia del aumento de las emisiones de dióxido de carbono (CO</a:t>
            </a:r>
            <a:r>
              <a:rPr lang="es-ES" sz="1400" baseline="-25000" dirty="0" smtClean="0">
                <a:solidFill>
                  <a:schemeClr val="tx1"/>
                </a:solidFill>
              </a:rPr>
              <a:t>2</a:t>
            </a:r>
            <a:r>
              <a:rPr lang="es-ES" sz="1400" dirty="0" smtClean="0">
                <a:solidFill>
                  <a:schemeClr val="tx1"/>
                </a:solidFill>
              </a:rPr>
              <a:t>) y constituye una amenaza cada vez mayor para las comunidades costeras.</a:t>
            </a:r>
          </a:p>
          <a:p>
            <a:pPr algn="just"/>
            <a:endParaRPr lang="es-ES" sz="1400" baseline="30000" dirty="0">
              <a:solidFill>
                <a:schemeClr val="tx1"/>
              </a:solidFill>
            </a:endParaRPr>
          </a:p>
          <a:p>
            <a:pPr algn="just"/>
            <a:r>
              <a:rPr lang="es-ES" sz="1400" dirty="0" smtClean="0">
                <a:solidFill>
                  <a:schemeClr val="tx1"/>
                </a:solidFill>
              </a:rPr>
              <a:t>En los últimos 200 años, la acidez del agua de mar se ha incrementado en un 30%. Cabe señalar que el aumento de la acidez del agua de mar reduce el estado natural “básico” o “alcalino” de los océanos y fuerza artificialmente el equilibrio ácido/base del agua de mar hacia un medio más ácido. </a:t>
            </a:r>
          </a:p>
          <a:p>
            <a:pPr algn="just"/>
            <a:endParaRPr lang="es-ES" sz="1400" dirty="0">
              <a:solidFill>
                <a:schemeClr val="tx1"/>
              </a:solidFill>
            </a:endParaRPr>
          </a:p>
          <a:p>
            <a:pPr algn="just"/>
            <a:r>
              <a:rPr lang="es-ES" sz="1400" dirty="0" smtClean="0">
                <a:solidFill>
                  <a:schemeClr val="tx1"/>
                </a:solidFill>
              </a:rPr>
              <a:t>Las proyecciones futuras, si las emisiones de CO</a:t>
            </a:r>
            <a:r>
              <a:rPr lang="es-ES" sz="1400" baseline="-25000" dirty="0" smtClean="0">
                <a:solidFill>
                  <a:schemeClr val="tx1"/>
                </a:solidFill>
              </a:rPr>
              <a:t>2</a:t>
            </a:r>
            <a:r>
              <a:rPr lang="es-ES" sz="1400" dirty="0" smtClean="0">
                <a:solidFill>
                  <a:schemeClr val="tx1"/>
                </a:solidFill>
              </a:rPr>
              <a:t> continúan sin disminuir (Evolución sin cambios), muestran que, en el 2060, la acidez del agua de mar podría aumentar en un 120%. Según nuestro conocimiento, la tasa actual de cambio es 10 veces superior a cualquier cosa experimentada previamente en los últimos 55 millones de años.</a:t>
            </a:r>
            <a:endParaRPr lang="es-ES" sz="1400" dirty="0">
              <a:solidFill>
                <a:schemeClr val="tx1"/>
              </a:solidFill>
            </a:endParaRPr>
          </a:p>
        </p:txBody>
      </p:sp>
      <p:sp>
        <p:nvSpPr>
          <p:cNvPr id="4" name="1 Título"/>
          <p:cNvSpPr txBox="1">
            <a:spLocks/>
          </p:cNvSpPr>
          <p:nvPr/>
        </p:nvSpPr>
        <p:spPr>
          <a:xfrm>
            <a:off x="251520" y="332657"/>
            <a:ext cx="8064896" cy="504056"/>
          </a:xfrm>
          <a:prstGeom prst="rect">
            <a:avLst/>
          </a:prstGeom>
          <a:ln w="38100">
            <a:solidFill>
              <a:srgbClr val="C00000"/>
            </a:solidFill>
          </a:ln>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s-ES" sz="2400" dirty="0" smtClean="0"/>
              <a:t>TENDENCIAS OBSERVADAS</a:t>
            </a:r>
            <a:endParaRPr lang="es-ES" sz="2400" dirty="0"/>
          </a:p>
        </p:txBody>
      </p:sp>
      <p:sp>
        <p:nvSpPr>
          <p:cNvPr id="9" name="8 Rectángulo"/>
          <p:cNvSpPr/>
          <p:nvPr/>
        </p:nvSpPr>
        <p:spPr>
          <a:xfrm>
            <a:off x="323528" y="4780309"/>
            <a:ext cx="7992888" cy="1384995"/>
          </a:xfrm>
          <a:prstGeom prst="rect">
            <a:avLst/>
          </a:prstGeom>
          <a:solidFill>
            <a:schemeClr val="accent2">
              <a:lumMod val="20000"/>
              <a:lumOff val="80000"/>
            </a:schemeClr>
          </a:solidFill>
          <a:ln w="38100">
            <a:solidFill>
              <a:srgbClr val="C00000"/>
            </a:solidFill>
          </a:ln>
        </p:spPr>
        <p:txBody>
          <a:bodyPr wrap="square">
            <a:spAutoFit/>
          </a:bodyPr>
          <a:lstStyle/>
          <a:p>
            <a:pPr algn="just"/>
            <a:r>
              <a:rPr lang="es-ES" sz="1400" b="1" dirty="0" smtClean="0"/>
              <a:t>Definición</a:t>
            </a:r>
            <a:endParaRPr lang="es-ES" sz="1400" dirty="0" smtClean="0"/>
          </a:p>
          <a:p>
            <a:pPr algn="just"/>
            <a:endParaRPr lang="es-ES" sz="1400" dirty="0" smtClean="0"/>
          </a:p>
          <a:p>
            <a:pPr algn="just"/>
            <a:r>
              <a:rPr lang="es-ES" sz="1400" dirty="0" smtClean="0"/>
              <a:t>Reducción del pH de los océanos, acompañada por otros cambios químicos (principalmente en los iones de carbonatos y bicarbonatos) que ocurre en un período extendido de tiempo, usualmente durante décadas o más tiempo. Esta reducción está causada principalmente por la absorción de CO</a:t>
            </a:r>
            <a:r>
              <a:rPr lang="es-ES" sz="1400" baseline="-25000" dirty="0" smtClean="0"/>
              <a:t>2</a:t>
            </a:r>
            <a:r>
              <a:rPr lang="es-ES" sz="1400" dirty="0" smtClean="0"/>
              <a:t> atmosférico, pero también por alteraciones químicas del océano.</a:t>
            </a:r>
            <a:endParaRPr lang="es-ES" sz="1400" dirty="0"/>
          </a:p>
        </p:txBody>
      </p:sp>
    </p:spTree>
    <p:extLst>
      <p:ext uri="{BB962C8B-B14F-4D97-AF65-F5344CB8AC3E}">
        <p14:creationId xmlns:p14="http://schemas.microsoft.com/office/powerpoint/2010/main" val="228283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332657"/>
            <a:ext cx="8496944" cy="504056"/>
          </a:xfrm>
          <a:prstGeom prst="rect">
            <a:avLst/>
          </a:prstGeom>
          <a:ln w="38100">
            <a:solidFill>
              <a:srgbClr val="C00000"/>
            </a:solidFill>
          </a:ln>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s-ES" sz="2400" dirty="0" smtClean="0"/>
              <a:t>ACIDIFICACIÓN OCEÁNICA Y NIVELES DE CONFIANZA</a:t>
            </a:r>
            <a:endParaRPr lang="es-E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039" y="2079451"/>
            <a:ext cx="79914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23528" y="1052736"/>
            <a:ext cx="8496944" cy="954107"/>
          </a:xfrm>
          <a:prstGeom prst="rect">
            <a:avLst/>
          </a:prstGeom>
        </p:spPr>
        <p:txBody>
          <a:bodyPr wrap="square">
            <a:spAutoFit/>
          </a:bodyPr>
          <a:lstStyle/>
          <a:p>
            <a:pPr algn="just"/>
            <a:r>
              <a:rPr lang="es-ES" sz="1400" dirty="0" smtClean="0"/>
              <a:t>La acidificación oceánica solo ha recibido atención científica recientemente, aunque sus implicaciones podrían llegar a ser tan importantes como las asociadas con el calentamiento global. De hecho, mientras que este último resulta un tanto elusivo y difícil de monitorizar, la acidificación oceánica es cuantificable, predecible y</a:t>
            </a:r>
          </a:p>
          <a:p>
            <a:pPr algn="just"/>
            <a:r>
              <a:rPr lang="es-ES" sz="1400" dirty="0" smtClean="0"/>
              <a:t>progresiva.</a:t>
            </a:r>
            <a:endParaRPr lang="es-ES" sz="1400" dirty="0"/>
          </a:p>
        </p:txBody>
      </p:sp>
    </p:spTree>
    <p:extLst>
      <p:ext uri="{BB962C8B-B14F-4D97-AF65-F5344CB8AC3E}">
        <p14:creationId xmlns:p14="http://schemas.microsoft.com/office/powerpoint/2010/main" val="2387273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40152" y="1340768"/>
            <a:ext cx="2952328" cy="4401205"/>
          </a:xfrm>
          <a:prstGeom prst="rect">
            <a:avLst/>
          </a:prstGeom>
          <a:ln w="38100">
            <a:solidFill>
              <a:srgbClr val="C00000"/>
            </a:solidFill>
          </a:ln>
        </p:spPr>
        <p:txBody>
          <a:bodyPr wrap="square">
            <a:spAutoFit/>
          </a:bodyPr>
          <a:lstStyle/>
          <a:p>
            <a:pPr algn="just"/>
            <a:r>
              <a:rPr lang="es-ES" sz="1400" dirty="0" smtClean="0"/>
              <a:t>La acidificación del océano es muy distinta al cambio climático. El cambio climático es la consecuencia de una mezcla de gases de efecto invernadero que hacen que el sistema terrestre absorba más energía solar, proceso generalmente conocido como calentamiento global. </a:t>
            </a:r>
          </a:p>
          <a:p>
            <a:pPr algn="just"/>
            <a:endParaRPr lang="es-ES" sz="1400" dirty="0"/>
          </a:p>
          <a:p>
            <a:pPr algn="just"/>
            <a:r>
              <a:rPr lang="es-ES" sz="1400" dirty="0" smtClean="0"/>
              <a:t>La acidificación, en cambio, es causada casi únicamente por los niveles crecientes de CO</a:t>
            </a:r>
            <a:r>
              <a:rPr lang="es-ES" sz="1400" baseline="-25000" dirty="0" smtClean="0"/>
              <a:t>2</a:t>
            </a:r>
            <a:r>
              <a:rPr lang="es-ES" sz="1400" dirty="0" smtClean="0"/>
              <a:t> atmosférico que se disuelven en los océanos. </a:t>
            </a:r>
          </a:p>
          <a:p>
            <a:pPr algn="just"/>
            <a:endParaRPr lang="es-ES" sz="1400" dirty="0"/>
          </a:p>
          <a:p>
            <a:pPr algn="just"/>
            <a:r>
              <a:rPr lang="es-ES" sz="1400" dirty="0" smtClean="0"/>
              <a:t>Aunque persiste un cierto grado de incertidumbre sobre los impactos que resultan del cambio climático, los cambios químicos que están ocurriendo en los océanos son conocidos y predecibles.</a:t>
            </a:r>
            <a:endParaRPr lang="es-ES" sz="1400" dirty="0"/>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01" y="1556792"/>
            <a:ext cx="5457230" cy="397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323528" y="332657"/>
            <a:ext cx="8496944" cy="504056"/>
          </a:xfrm>
          <a:prstGeom prst="rect">
            <a:avLst/>
          </a:prstGeom>
          <a:ln w="38100">
            <a:solidFill>
              <a:srgbClr val="C00000"/>
            </a:solidFill>
          </a:ln>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s-ES" sz="2400" dirty="0" smtClean="0"/>
              <a:t>¿CÓMO DIFIERE LA ACIDIFICACIÓN OCEÁNICA DEL CC?</a:t>
            </a:r>
            <a:endParaRPr lang="es-ES" sz="2400" dirty="0"/>
          </a:p>
        </p:txBody>
      </p:sp>
    </p:spTree>
    <p:extLst>
      <p:ext uri="{BB962C8B-B14F-4D97-AF65-F5344CB8AC3E}">
        <p14:creationId xmlns:p14="http://schemas.microsoft.com/office/powerpoint/2010/main" val="1049569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7"/>
            <a:ext cx="7772400" cy="504056"/>
          </a:xfrm>
          <a:ln w="38100">
            <a:solidFill>
              <a:srgbClr val="C00000"/>
            </a:solidFill>
          </a:ln>
        </p:spPr>
        <p:txBody>
          <a:bodyPr>
            <a:normAutofit/>
          </a:bodyPr>
          <a:lstStyle/>
          <a:p>
            <a:r>
              <a:rPr lang="es-ES" sz="2400" dirty="0" smtClean="0"/>
              <a:t>EFECTOS DE LA ACIDIFICACIÓN</a:t>
            </a:r>
            <a:endParaRPr lang="es-ES" sz="2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621" y="1199687"/>
            <a:ext cx="7142779" cy="510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95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7"/>
            <a:ext cx="7772400" cy="504056"/>
          </a:xfrm>
          <a:ln w="38100">
            <a:solidFill>
              <a:srgbClr val="C00000"/>
            </a:solidFill>
          </a:ln>
        </p:spPr>
        <p:txBody>
          <a:bodyPr>
            <a:normAutofit/>
          </a:bodyPr>
          <a:lstStyle/>
          <a:p>
            <a:r>
              <a:rPr lang="es-ES" sz="2400" dirty="0" smtClean="0"/>
              <a:t>LOS UMBRALES QUÍMICOS DE LA ACIDIFICACIÓN</a:t>
            </a:r>
            <a:endParaRPr lang="es-ES" sz="2400" dirty="0"/>
          </a:p>
        </p:txBody>
      </p:sp>
      <p:sp>
        <p:nvSpPr>
          <p:cNvPr id="3" name="2 Marcador de texto"/>
          <p:cNvSpPr>
            <a:spLocks noGrp="1"/>
          </p:cNvSpPr>
          <p:nvPr>
            <p:ph type="body" idx="1"/>
          </p:nvPr>
        </p:nvSpPr>
        <p:spPr>
          <a:xfrm>
            <a:off x="539552" y="908720"/>
            <a:ext cx="7772400" cy="5256584"/>
          </a:xfrm>
          <a:ln w="38100">
            <a:solidFill>
              <a:srgbClr val="C00000"/>
            </a:solidFill>
          </a:ln>
        </p:spPr>
        <p:txBody>
          <a:bodyPr>
            <a:noAutofit/>
          </a:bodyPr>
          <a:lstStyle/>
          <a:p>
            <a:pPr algn="just"/>
            <a:r>
              <a:rPr lang="es-ES" sz="1400" dirty="0" smtClean="0">
                <a:solidFill>
                  <a:schemeClr val="tx1"/>
                </a:solidFill>
              </a:rPr>
              <a:t>Mientras que la acidificación de los océanos ocurrirá en todo el mundo, </a:t>
            </a:r>
            <a:r>
              <a:rPr lang="es-ES" sz="1400" b="1" dirty="0" smtClean="0">
                <a:solidFill>
                  <a:schemeClr val="tx1"/>
                </a:solidFill>
              </a:rPr>
              <a:t>será más intensa en algunas partes que en otras</a:t>
            </a:r>
            <a:r>
              <a:rPr lang="es-ES" sz="1400" dirty="0" smtClean="0">
                <a:solidFill>
                  <a:schemeClr val="tx1"/>
                </a:solidFill>
              </a:rPr>
              <a:t>, y los impactos también variarán, debido a las diferencias en los patrones de temperatura y de circulación. Los niveles de carbonato en el agua de mar que actualmente son lo suficientemente altos como para permitir que las estructuras de carbonato de calcio como conchas y esqueletos permanezcan intactas (es decir, unas condiciones “sobresaturadas”), pueden caer a niveles que significarían que estas estructuras duras comiencen a disolverse (es decir, unas “condiciones de </a:t>
            </a:r>
            <a:r>
              <a:rPr lang="es-ES" sz="1400" dirty="0" err="1" smtClean="0">
                <a:solidFill>
                  <a:schemeClr val="tx1"/>
                </a:solidFill>
              </a:rPr>
              <a:t>subsaturación</a:t>
            </a:r>
            <a:r>
              <a:rPr lang="es-ES" sz="1400" dirty="0" smtClean="0">
                <a:solidFill>
                  <a:schemeClr val="tx1"/>
                </a:solidFill>
              </a:rPr>
              <a:t>”).</a:t>
            </a:r>
          </a:p>
          <a:p>
            <a:pPr algn="just"/>
            <a:endParaRPr lang="es-ES" sz="1400" dirty="0">
              <a:solidFill>
                <a:schemeClr val="tx1"/>
              </a:solidFill>
            </a:endParaRPr>
          </a:p>
          <a:p>
            <a:pPr algn="just"/>
            <a:r>
              <a:rPr lang="es-ES" sz="1400" dirty="0" smtClean="0">
                <a:solidFill>
                  <a:schemeClr val="tx1"/>
                </a:solidFill>
              </a:rPr>
              <a:t>Las proyecciones basadas en modelos muestran que el océano Ártico será el primero en atravesar este</a:t>
            </a:r>
          </a:p>
          <a:p>
            <a:pPr algn="just"/>
            <a:r>
              <a:rPr lang="es-ES" sz="1400" dirty="0" smtClean="0">
                <a:solidFill>
                  <a:schemeClr val="tx1"/>
                </a:solidFill>
              </a:rPr>
              <a:t>umbral químico de acidificación, cuando las aguas pasen de encontrarse saturadas en carbonato cálcico</a:t>
            </a:r>
          </a:p>
          <a:p>
            <a:pPr algn="just"/>
            <a:r>
              <a:rPr lang="es-ES" sz="1400" dirty="0" smtClean="0">
                <a:solidFill>
                  <a:schemeClr val="tx1"/>
                </a:solidFill>
              </a:rPr>
              <a:t>a </a:t>
            </a:r>
            <a:r>
              <a:rPr lang="es-ES" sz="1400" dirty="0" err="1" smtClean="0">
                <a:solidFill>
                  <a:schemeClr val="tx1"/>
                </a:solidFill>
              </a:rPr>
              <a:t>subsaturadas</a:t>
            </a:r>
            <a:r>
              <a:rPr lang="es-ES" sz="1400" dirty="0" smtClean="0">
                <a:solidFill>
                  <a:schemeClr val="tx1"/>
                </a:solidFill>
              </a:rPr>
              <a:t>. Si los niveles de CO</a:t>
            </a:r>
            <a:r>
              <a:rPr lang="es-ES" sz="1400" baseline="-25000" dirty="0" smtClean="0">
                <a:solidFill>
                  <a:schemeClr val="tx1"/>
                </a:solidFill>
              </a:rPr>
              <a:t>2</a:t>
            </a:r>
            <a:r>
              <a:rPr lang="es-ES" sz="1400" dirty="0" smtClean="0">
                <a:solidFill>
                  <a:schemeClr val="tx1"/>
                </a:solidFill>
              </a:rPr>
              <a:t> atmosférico (y oceánico) continúan aumentando al ritmo actual, se</a:t>
            </a:r>
          </a:p>
          <a:p>
            <a:pPr algn="just"/>
            <a:r>
              <a:rPr lang="es-ES" sz="1400" dirty="0" smtClean="0">
                <a:solidFill>
                  <a:schemeClr val="tx1"/>
                </a:solidFill>
              </a:rPr>
              <a:t>proyecta que, en el 2018, alrededor del 10% del océano Ártico habrá cruzado este umbral, y que la mitad lo habrá hecho en 2050. Para el año 2100, es probable que todo el océano Ártico esté </a:t>
            </a:r>
            <a:r>
              <a:rPr lang="es-ES" sz="1400" dirty="0" err="1" smtClean="0">
                <a:solidFill>
                  <a:schemeClr val="tx1"/>
                </a:solidFill>
              </a:rPr>
              <a:t>subsaturado</a:t>
            </a:r>
            <a:r>
              <a:rPr lang="es-ES" sz="1400" dirty="0" smtClean="0">
                <a:solidFill>
                  <a:schemeClr val="tx1"/>
                </a:solidFill>
              </a:rPr>
              <a:t>. Las observaciones más recientes ya confirman que la </a:t>
            </a:r>
            <a:r>
              <a:rPr lang="es-ES" sz="1400" dirty="0" err="1" smtClean="0">
                <a:solidFill>
                  <a:schemeClr val="tx1"/>
                </a:solidFill>
              </a:rPr>
              <a:t>subsaturación</a:t>
            </a:r>
            <a:r>
              <a:rPr lang="es-ES" sz="1400" dirty="0" smtClean="0">
                <a:solidFill>
                  <a:schemeClr val="tx1"/>
                </a:solidFill>
              </a:rPr>
              <a:t> está ocurriendo a un ritmo más rápido de lo esperado en las aguas del Ártico occidental.</a:t>
            </a:r>
          </a:p>
          <a:p>
            <a:pPr algn="just"/>
            <a:endParaRPr lang="es-ES" sz="1400" dirty="0">
              <a:solidFill>
                <a:schemeClr val="tx1"/>
              </a:solidFill>
            </a:endParaRPr>
          </a:p>
          <a:p>
            <a:pPr algn="just"/>
            <a:r>
              <a:rPr lang="es-ES" sz="1400" dirty="0" smtClean="0">
                <a:solidFill>
                  <a:schemeClr val="tx1"/>
                </a:solidFill>
              </a:rPr>
              <a:t>Otras áreas de preocupación inmediata son las regiones costeras que periódicamente experimentan eventos de afloramientos en los que las aguas oceánicas más profundas circulan a las plataformas continentales hasta alcanzar las zonas cercanas a la costa. Esto expone los ecosistemas someros más productivos de los océanos a aguas más frías que contienen más nutrientes, pero también más CO2. A medida que avanza la acidificación oceánica, la capa de agua superior sobresaturada, se hace cada año más somera. </a:t>
            </a:r>
            <a:endParaRPr lang="es-ES" sz="1400" dirty="0">
              <a:solidFill>
                <a:schemeClr val="tx1"/>
              </a:solidFill>
            </a:endParaRPr>
          </a:p>
        </p:txBody>
      </p:sp>
    </p:spTree>
    <p:extLst>
      <p:ext uri="{BB962C8B-B14F-4D97-AF65-F5344CB8AC3E}">
        <p14:creationId xmlns:p14="http://schemas.microsoft.com/office/powerpoint/2010/main" val="212964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7"/>
            <a:ext cx="8640960" cy="504056"/>
          </a:xfrm>
          <a:ln w="38100">
            <a:solidFill>
              <a:srgbClr val="C00000"/>
            </a:solidFill>
          </a:ln>
        </p:spPr>
        <p:txBody>
          <a:bodyPr>
            <a:normAutofit/>
          </a:bodyPr>
          <a:lstStyle/>
          <a:p>
            <a:r>
              <a:rPr lang="es-ES" sz="2400" dirty="0" smtClean="0"/>
              <a:t>Proyecciones climáticas</a:t>
            </a:r>
            <a:endParaRPr lang="es-ES" sz="2400" dirty="0"/>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908720"/>
            <a:ext cx="6480720" cy="513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23528" y="6197896"/>
            <a:ext cx="8640960" cy="461665"/>
          </a:xfrm>
          <a:prstGeom prst="rect">
            <a:avLst/>
          </a:prstGeom>
        </p:spPr>
        <p:txBody>
          <a:bodyPr wrap="square">
            <a:spAutoFit/>
          </a:bodyPr>
          <a:lstStyle/>
          <a:p>
            <a:pPr algn="just"/>
            <a:r>
              <a:rPr lang="es-ES" sz="1200" dirty="0"/>
              <a:t>Cambios físicos y químicos en los océanos e impactos sobre los o</a:t>
            </a:r>
            <a:r>
              <a:rPr lang="es-ES" sz="1200" dirty="0" smtClean="0"/>
              <a:t>rganismos </a:t>
            </a:r>
            <a:r>
              <a:rPr lang="es-ES" sz="1200" dirty="0"/>
              <a:t>y servicios </a:t>
            </a:r>
            <a:r>
              <a:rPr lang="es-ES" sz="1200" dirty="0" err="1"/>
              <a:t>ecosistémicos</a:t>
            </a:r>
            <a:r>
              <a:rPr lang="es-ES" sz="1200" dirty="0"/>
              <a:t> según los escenarios </a:t>
            </a:r>
            <a:r>
              <a:rPr lang="es-ES" sz="1200" dirty="0" smtClean="0"/>
              <a:t>de emisiones de CO2</a:t>
            </a:r>
            <a:r>
              <a:rPr lang="es-ES" sz="1200" dirty="0"/>
              <a:t>: el más exigente (RCP2.6) y de la tendencia actual </a:t>
            </a:r>
            <a:r>
              <a:rPr lang="es-ES" sz="1200" dirty="0" smtClean="0"/>
              <a:t> (“</a:t>
            </a:r>
            <a:r>
              <a:rPr lang="es-ES" sz="1200" dirty="0" err="1"/>
              <a:t>business</a:t>
            </a:r>
            <a:r>
              <a:rPr lang="es-ES" sz="1200" dirty="0"/>
              <a:t> as usual </a:t>
            </a:r>
            <a:r>
              <a:rPr lang="es-ES" sz="1200" dirty="0" err="1"/>
              <a:t>scenario</a:t>
            </a:r>
            <a:r>
              <a:rPr lang="es-ES" sz="1200" dirty="0"/>
              <a:t>”) (RCP8.5). </a:t>
            </a:r>
            <a:r>
              <a:rPr lang="es-ES" sz="1200" dirty="0" smtClean="0"/>
              <a:t>Tomado de </a:t>
            </a:r>
            <a:r>
              <a:rPr lang="es-ES" sz="1200" dirty="0" err="1" smtClean="0"/>
              <a:t>Gattuso</a:t>
            </a:r>
            <a:r>
              <a:rPr lang="es-ES" sz="1200" dirty="0" smtClean="0"/>
              <a:t> </a:t>
            </a:r>
            <a:r>
              <a:rPr lang="es-ES" sz="1200" dirty="0"/>
              <a:t>et al. 2015.</a:t>
            </a:r>
          </a:p>
        </p:txBody>
      </p:sp>
    </p:spTree>
    <p:extLst>
      <p:ext uri="{BB962C8B-B14F-4D97-AF65-F5344CB8AC3E}">
        <p14:creationId xmlns:p14="http://schemas.microsoft.com/office/powerpoint/2010/main" val="2513154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40960" cy="504055"/>
          </a:xfrm>
          <a:ln w="38100">
            <a:solidFill>
              <a:srgbClr val="C00000"/>
            </a:solidFill>
          </a:ln>
        </p:spPr>
        <p:txBody>
          <a:bodyPr>
            <a:normAutofit/>
          </a:bodyPr>
          <a:lstStyle/>
          <a:p>
            <a:r>
              <a:rPr lang="es-ES" sz="2400" dirty="0" smtClean="0"/>
              <a:t>¿qué podríamos hacer?</a:t>
            </a:r>
            <a:endParaRPr lang="es-ES" sz="2400" dirty="0"/>
          </a:p>
        </p:txBody>
      </p:sp>
      <p:sp>
        <p:nvSpPr>
          <p:cNvPr id="4" name="3 Rectángulo"/>
          <p:cNvSpPr/>
          <p:nvPr/>
        </p:nvSpPr>
        <p:spPr>
          <a:xfrm>
            <a:off x="6372200" y="908720"/>
            <a:ext cx="2592288" cy="5693866"/>
          </a:xfrm>
          <a:prstGeom prst="rect">
            <a:avLst/>
          </a:prstGeom>
          <a:solidFill>
            <a:schemeClr val="accent2">
              <a:lumMod val="20000"/>
              <a:lumOff val="80000"/>
            </a:schemeClr>
          </a:solidFill>
          <a:ln w="38100">
            <a:solidFill>
              <a:srgbClr val="C00000"/>
            </a:solidFill>
          </a:ln>
        </p:spPr>
        <p:txBody>
          <a:bodyPr wrap="square">
            <a:spAutoFit/>
          </a:bodyPr>
          <a:lstStyle/>
          <a:p>
            <a:pPr algn="just">
              <a:buFont typeface="Arial" pitchFamily="34" charset="0"/>
              <a:buChar char="•"/>
            </a:pPr>
            <a:r>
              <a:rPr lang="es-ES" sz="1400" dirty="0" smtClean="0"/>
              <a:t>  Aumentar los esfuerzos de coordinación y colaboración internacional que respalden los programas nacionales de investigación, mantengan estándares, datos y sistemas comunes, respalden el despliegue y la interpretación efectiva de esfuerzos de monitoreo, y mejoren la comunicación en las comunidades.</a:t>
            </a:r>
          </a:p>
          <a:p>
            <a:pPr algn="just">
              <a:buFont typeface="Arial" pitchFamily="34" charset="0"/>
              <a:buChar char="•"/>
            </a:pPr>
            <a:endParaRPr lang="es-ES" sz="1400" dirty="0" smtClean="0"/>
          </a:p>
          <a:p>
            <a:pPr algn="just">
              <a:buFont typeface="Arial" pitchFamily="34" charset="0"/>
              <a:buChar char="•"/>
            </a:pPr>
            <a:r>
              <a:rPr lang="es-ES" sz="1400" dirty="0" smtClean="0"/>
              <a:t>Identificar y desarrollar relaciones con nuevos grupos de interés que puedan verse afectados por la acidificación oceánica.</a:t>
            </a:r>
          </a:p>
          <a:p>
            <a:pPr algn="just">
              <a:buFont typeface="Arial" pitchFamily="34" charset="0"/>
              <a:buChar char="•"/>
            </a:pPr>
            <a:endParaRPr lang="es-ES" sz="1400" dirty="0" smtClean="0"/>
          </a:p>
          <a:p>
            <a:pPr algn="just">
              <a:buFont typeface="Arial" pitchFamily="34" charset="0"/>
              <a:buChar char="•"/>
            </a:pPr>
            <a:r>
              <a:rPr lang="es-ES" sz="1400" dirty="0" smtClean="0"/>
              <a:t>Apoyar investigación para comprender los impactos económicos actuales y futuros de la acidificación oceánica y asiste en la identificación de ejemplos de impactos locales y regionales.</a:t>
            </a:r>
          </a:p>
        </p:txBody>
      </p:sp>
      <p:sp>
        <p:nvSpPr>
          <p:cNvPr id="10" name="9 Rectángulo"/>
          <p:cNvSpPr/>
          <p:nvPr/>
        </p:nvSpPr>
        <p:spPr>
          <a:xfrm>
            <a:off x="3131840" y="925524"/>
            <a:ext cx="3074640" cy="5478423"/>
          </a:xfrm>
          <a:prstGeom prst="rect">
            <a:avLst/>
          </a:prstGeom>
          <a:solidFill>
            <a:schemeClr val="accent2">
              <a:lumMod val="60000"/>
              <a:lumOff val="40000"/>
            </a:schemeClr>
          </a:solidFill>
          <a:ln w="38100">
            <a:solidFill>
              <a:srgbClr val="C00000"/>
            </a:solidFill>
          </a:ln>
        </p:spPr>
        <p:txBody>
          <a:bodyPr wrap="square">
            <a:spAutoFit/>
          </a:bodyPr>
          <a:lstStyle/>
          <a:p>
            <a:pPr algn="just">
              <a:buFont typeface="Arial" pitchFamily="34" charset="0"/>
              <a:buChar char="•"/>
            </a:pPr>
            <a:r>
              <a:rPr lang="es-ES" sz="1400" dirty="0" smtClean="0"/>
              <a:t> Apoyar los esfuerzos para reducir las emisiones </a:t>
            </a:r>
            <a:r>
              <a:rPr lang="es-ES" sz="1400" dirty="0" err="1" smtClean="0"/>
              <a:t>antropogénicas</a:t>
            </a:r>
            <a:r>
              <a:rPr lang="es-ES" sz="1400" dirty="0" smtClean="0"/>
              <a:t> de CO2 a una escala y una velocidad suficientes para evitar los peligros del  cambio climático y de la acidificación oceánica.</a:t>
            </a:r>
          </a:p>
          <a:p>
            <a:pPr algn="just">
              <a:buFont typeface="Arial" pitchFamily="34" charset="0"/>
              <a:buChar char="•"/>
            </a:pPr>
            <a:endParaRPr lang="es-ES" sz="1400" dirty="0" smtClean="0"/>
          </a:p>
          <a:p>
            <a:pPr algn="just">
              <a:buFont typeface="Arial" pitchFamily="34" charset="0"/>
              <a:buChar char="•"/>
            </a:pPr>
            <a:r>
              <a:rPr lang="es-ES" sz="1400" dirty="0"/>
              <a:t> </a:t>
            </a:r>
            <a:r>
              <a:rPr lang="es-ES" sz="1400" dirty="0" smtClean="0"/>
              <a:t> Invertir en enfoques de gestión marina adaptativa adecuados para gestionar bien los sumideros de carbono, fomentar una mayor </a:t>
            </a:r>
            <a:r>
              <a:rPr lang="es-ES" sz="1400" dirty="0" err="1" smtClean="0"/>
              <a:t>resiliencia</a:t>
            </a:r>
            <a:r>
              <a:rPr lang="es-ES" sz="1400" dirty="0" smtClean="0"/>
              <a:t> de los ecosistemas y proteger la diversidad genética, así como difundir los éxitos locales y regionales en términos de adaptación.</a:t>
            </a:r>
          </a:p>
          <a:p>
            <a:pPr algn="just">
              <a:buFont typeface="Arial" pitchFamily="34" charset="0"/>
              <a:buChar char="•"/>
            </a:pPr>
            <a:endParaRPr lang="es-ES" sz="1400" dirty="0" smtClean="0"/>
          </a:p>
          <a:p>
            <a:pPr algn="just">
              <a:buFont typeface="Arial" pitchFamily="34" charset="0"/>
              <a:buChar char="•"/>
            </a:pPr>
            <a:r>
              <a:rPr lang="es-ES" sz="1400" dirty="0" smtClean="0"/>
              <a:t> Hacer coincidir el desarrollo de redes de observación de acidificación oceánica con las necesidades de las comunidades locales, las industrias, las regiones y los gobiernos para garantizar la escala de inversión y el apoyo necesarios que ayuden a desarrollar las capacidades de pronóstico en las escalas espaciales y temporales requeridas para la toma de decisiones.</a:t>
            </a:r>
          </a:p>
        </p:txBody>
      </p:sp>
      <p:sp>
        <p:nvSpPr>
          <p:cNvPr id="11" name="10 Rectángulo"/>
          <p:cNvSpPr/>
          <p:nvPr/>
        </p:nvSpPr>
        <p:spPr>
          <a:xfrm>
            <a:off x="179512" y="908720"/>
            <a:ext cx="2808312" cy="4185761"/>
          </a:xfrm>
          <a:prstGeom prst="rect">
            <a:avLst/>
          </a:prstGeom>
          <a:solidFill>
            <a:schemeClr val="accent2">
              <a:lumMod val="20000"/>
              <a:lumOff val="80000"/>
            </a:schemeClr>
          </a:solidFill>
          <a:ln w="38100">
            <a:solidFill>
              <a:srgbClr val="C00000"/>
            </a:solidFill>
          </a:ln>
        </p:spPr>
        <p:txBody>
          <a:bodyPr wrap="square">
            <a:spAutoFit/>
          </a:bodyPr>
          <a:lstStyle/>
          <a:p>
            <a:pPr algn="just">
              <a:buFont typeface="Arial" pitchFamily="34" charset="0"/>
              <a:buChar char="•"/>
            </a:pPr>
            <a:r>
              <a:rPr lang="es-ES" sz="1400" dirty="0" smtClean="0"/>
              <a:t> Cambiar el énfasis de la investigación científica sobre especies individuales hacia los ecosistemas, con el fin de entender los impactos sobre las interacciones </a:t>
            </a:r>
            <a:r>
              <a:rPr lang="es-ES" sz="1400" dirty="0" err="1" smtClean="0"/>
              <a:t>interespecíficas</a:t>
            </a:r>
            <a:r>
              <a:rPr lang="es-ES" sz="1400" dirty="0" smtClean="0"/>
              <a:t> y las redes tróficas, y ayudar a establecer los parámetros de los modelos.</a:t>
            </a:r>
          </a:p>
          <a:p>
            <a:pPr algn="just">
              <a:buFont typeface="Arial" pitchFamily="34" charset="0"/>
              <a:buChar char="•"/>
            </a:pPr>
            <a:endParaRPr lang="es-ES" sz="1400" dirty="0" smtClean="0"/>
          </a:p>
          <a:p>
            <a:pPr algn="just"/>
            <a:r>
              <a:rPr lang="es-ES" sz="1400" dirty="0" smtClean="0"/>
              <a:t>• Diseñar estudios experimentales a largo plazo para entender los fenómenos de adaptación y de aclimatación.</a:t>
            </a:r>
          </a:p>
          <a:p>
            <a:pPr algn="just"/>
            <a:endParaRPr lang="es-ES" sz="1400" dirty="0" smtClean="0"/>
          </a:p>
          <a:p>
            <a:pPr algn="just"/>
            <a:r>
              <a:rPr lang="es-ES" sz="1400" dirty="0" smtClean="0"/>
              <a:t>• Tomar en cuenta los factores de estrés múltiples y la variabilidad natural para conocer mejor los impactos futuros en “condiciones reales”.</a:t>
            </a:r>
            <a:endParaRPr lang="es-ES" sz="1400" dirty="0"/>
          </a:p>
        </p:txBody>
      </p:sp>
    </p:spTree>
    <p:extLst>
      <p:ext uri="{BB962C8B-B14F-4D97-AF65-F5344CB8AC3E}">
        <p14:creationId xmlns:p14="http://schemas.microsoft.com/office/powerpoint/2010/main" val="385965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3092</Words>
  <Application>Microsoft Office PowerPoint</Application>
  <PresentationFormat>Presentación en pantalla (4:3)</PresentationFormat>
  <Paragraphs>116</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CAMBIO CLIMÁTICO Y ACIDIFICACIÓN DE LOS OCEÁNOS</vt:lpstr>
      <vt:lpstr>Presentación de PowerPoint</vt:lpstr>
      <vt:lpstr>Presentación de PowerPoint</vt:lpstr>
      <vt:lpstr>Presentación de PowerPoint</vt:lpstr>
      <vt:lpstr>EFECTOS DE LA ACIDIFICACIÓN</vt:lpstr>
      <vt:lpstr>LOS UMBRALES QUÍMICOS DE LA ACIDIFICACIÓN</vt:lpstr>
      <vt:lpstr>Proyecciones climáticas</vt:lpstr>
      <vt:lpstr>¿qué podríamos hacer?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56</cp:revision>
  <dcterms:created xsi:type="dcterms:W3CDTF">2020-05-11T20:10:04Z</dcterms:created>
  <dcterms:modified xsi:type="dcterms:W3CDTF">2020-05-12T06:18:46Z</dcterms:modified>
</cp:coreProperties>
</file>