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31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26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
      <p:font typeface="Lexend Deca" panose="020B0604020202020204" charset="0"/>
      <p:regular r:id="rId27"/>
      <p:bold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AE456D-D3F1-4C6D-B088-894B8FCEE053}">
  <a:tblStyle styleId="{DBAE456D-D3F1-4C6D-B088-894B8FCEE0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0" d="100"/>
          <a:sy n="80" d="100"/>
        </p:scale>
        <p:origin x="5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97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29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05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36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87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43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61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351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e4f4358ab1_0_18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e4f4358ab1_0_18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06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18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97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91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6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54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02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e5180d73ac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e5180d73ac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5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56025" y="0"/>
            <a:ext cx="6492062" cy="5143532"/>
          </a:xfrm>
          <a:custGeom>
            <a:avLst/>
            <a:gdLst/>
            <a:ahLst/>
            <a:cxnLst/>
            <a:rect l="l" t="t" r="r" b="b"/>
            <a:pathLst>
              <a:path w="40882" h="32390" extrusionOk="0">
                <a:moveTo>
                  <a:pt x="1" y="1"/>
                </a:moveTo>
                <a:lnTo>
                  <a:pt x="1" y="32389"/>
                </a:lnTo>
                <a:lnTo>
                  <a:pt x="35758" y="32389"/>
                </a:lnTo>
                <a:lnTo>
                  <a:pt x="40882" y="8914"/>
                </a:lnTo>
                <a:lnTo>
                  <a:pt x="34951" y="1"/>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8775" y="1424113"/>
            <a:ext cx="4835100" cy="1723500"/>
          </a:xfrm>
          <a:prstGeom prst="rect">
            <a:avLst/>
          </a:prstGeom>
          <a:ln>
            <a:noFill/>
          </a:ln>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100" b="1">
                <a:solidFill>
                  <a:schemeClr val="dk2"/>
                </a:solidFill>
                <a:latin typeface="Lexend Deca"/>
                <a:ea typeface="Lexend Deca"/>
                <a:cs typeface="Lexend Deca"/>
                <a:sym typeface="Lexend Dec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8775" y="3243575"/>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solidFill>
                  <a:schemeClr val="dk2"/>
                </a:solidFill>
                <a:latin typeface="Open Sans"/>
                <a:ea typeface="Open Sans"/>
                <a:cs typeface="Open Sans"/>
                <a:sym typeface="Open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511050" y="-7443"/>
            <a:ext cx="543814" cy="543814"/>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325" y="4250554"/>
            <a:ext cx="635436" cy="635436"/>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5400000">
            <a:off x="562097" y="-285083"/>
            <a:ext cx="605662" cy="1648960"/>
            <a:chOff x="758850" y="467950"/>
            <a:chExt cx="368475" cy="1003200"/>
          </a:xfrm>
        </p:grpSpPr>
        <p:sp>
          <p:nvSpPr>
            <p:cNvPr id="15" name="Google Shape;15;p2"/>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5400000">
            <a:off x="4035082" y="3779619"/>
            <a:ext cx="605662" cy="1648960"/>
            <a:chOff x="758850" y="467950"/>
            <a:chExt cx="368475" cy="1003200"/>
          </a:xfrm>
        </p:grpSpPr>
        <p:sp>
          <p:nvSpPr>
            <p:cNvPr id="34" name="Google Shape;34;p2"/>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7"/>
          <p:cNvSpPr/>
          <p:nvPr/>
        </p:nvSpPr>
        <p:spPr>
          <a:xfrm>
            <a:off x="0" y="0"/>
            <a:ext cx="5605147" cy="5143538"/>
          </a:xfrm>
          <a:custGeom>
            <a:avLst/>
            <a:gdLst/>
            <a:ahLst/>
            <a:cxnLst/>
            <a:rect l="l" t="t" r="r" b="b"/>
            <a:pathLst>
              <a:path w="102541" h="56120" extrusionOk="0">
                <a:moveTo>
                  <a:pt x="1" y="0"/>
                </a:moveTo>
                <a:lnTo>
                  <a:pt x="1" y="56120"/>
                </a:lnTo>
                <a:lnTo>
                  <a:pt x="99426" y="56120"/>
                </a:lnTo>
                <a:lnTo>
                  <a:pt x="95958" y="49536"/>
                </a:lnTo>
                <a:lnTo>
                  <a:pt x="102540" y="36723"/>
                </a:lnTo>
                <a:lnTo>
                  <a:pt x="94577" y="27362"/>
                </a:lnTo>
                <a:lnTo>
                  <a:pt x="101159" y="13858"/>
                </a:lnTo>
                <a:lnTo>
                  <a:pt x="89036" y="0"/>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218025" y="3978281"/>
            <a:ext cx="1019738" cy="1019738"/>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7"/>
          <p:cNvGrpSpPr/>
          <p:nvPr/>
        </p:nvGrpSpPr>
        <p:grpSpPr>
          <a:xfrm rot="5400000">
            <a:off x="890532" y="-285082"/>
            <a:ext cx="605662" cy="1648960"/>
            <a:chOff x="758850" y="467950"/>
            <a:chExt cx="368475" cy="1003200"/>
          </a:xfrm>
        </p:grpSpPr>
        <p:sp>
          <p:nvSpPr>
            <p:cNvPr id="137" name="Google Shape;137;p7"/>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7"/>
          <p:cNvGrpSpPr/>
          <p:nvPr/>
        </p:nvGrpSpPr>
        <p:grpSpPr>
          <a:xfrm rot="5400000">
            <a:off x="3616682" y="3779618"/>
            <a:ext cx="605662" cy="1648960"/>
            <a:chOff x="758850" y="467950"/>
            <a:chExt cx="368475" cy="1003200"/>
          </a:xfrm>
        </p:grpSpPr>
        <p:sp>
          <p:nvSpPr>
            <p:cNvPr id="156" name="Google Shape;156;p7"/>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7"/>
          <p:cNvSpPr txBox="1">
            <a:spLocks noGrp="1"/>
          </p:cNvSpPr>
          <p:nvPr>
            <p:ph type="title"/>
          </p:nvPr>
        </p:nvSpPr>
        <p:spPr>
          <a:xfrm>
            <a:off x="720000" y="1588588"/>
            <a:ext cx="392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500" b="1">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7"/>
          <p:cNvSpPr txBox="1">
            <a:spLocks noGrp="1"/>
          </p:cNvSpPr>
          <p:nvPr>
            <p:ph type="subTitle" idx="1"/>
          </p:nvPr>
        </p:nvSpPr>
        <p:spPr>
          <a:xfrm>
            <a:off x="724300" y="2208222"/>
            <a:ext cx="3925500" cy="1010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dk2"/>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327"/>
        <p:cNvGrpSpPr/>
        <p:nvPr/>
      </p:nvGrpSpPr>
      <p:grpSpPr>
        <a:xfrm>
          <a:off x="0" y="0"/>
          <a:ext cx="0" cy="0"/>
          <a:chOff x="0" y="0"/>
          <a:chExt cx="0" cy="0"/>
        </a:xfrm>
      </p:grpSpPr>
      <p:sp>
        <p:nvSpPr>
          <p:cNvPr id="328" name="Google Shape;328;p15"/>
          <p:cNvSpPr/>
          <p:nvPr/>
        </p:nvSpPr>
        <p:spPr>
          <a:xfrm rot="-5400000" flipH="1">
            <a:off x="1934743" y="-2067082"/>
            <a:ext cx="5239768" cy="9181396"/>
          </a:xfrm>
          <a:custGeom>
            <a:avLst/>
            <a:gdLst/>
            <a:ahLst/>
            <a:cxnLst/>
            <a:rect l="l" t="t" r="r" b="b"/>
            <a:pathLst>
              <a:path w="96050" h="56121" extrusionOk="0">
                <a:moveTo>
                  <a:pt x="1" y="0"/>
                </a:moveTo>
                <a:lnTo>
                  <a:pt x="1" y="56120"/>
                </a:lnTo>
                <a:lnTo>
                  <a:pt x="94561" y="56120"/>
                </a:lnTo>
                <a:lnTo>
                  <a:pt x="86842" y="39807"/>
                </a:lnTo>
                <a:lnTo>
                  <a:pt x="96050" y="0"/>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txBox="1">
            <a:spLocks noGrp="1"/>
          </p:cNvSpPr>
          <p:nvPr>
            <p:ph type="title"/>
          </p:nvPr>
        </p:nvSpPr>
        <p:spPr>
          <a:xfrm>
            <a:off x="2304475" y="2177550"/>
            <a:ext cx="4535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solidFill>
                  <a:schemeClr val="dk2"/>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30" name="Google Shape;330;p15"/>
          <p:cNvSpPr txBox="1">
            <a:spLocks noGrp="1"/>
          </p:cNvSpPr>
          <p:nvPr>
            <p:ph type="title" idx="2" hasCustomPrompt="1"/>
          </p:nvPr>
        </p:nvSpPr>
        <p:spPr>
          <a:xfrm>
            <a:off x="3819775" y="1288325"/>
            <a:ext cx="150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31" name="Google Shape;331;p15"/>
          <p:cNvSpPr txBox="1">
            <a:spLocks noGrp="1"/>
          </p:cNvSpPr>
          <p:nvPr>
            <p:ph type="subTitle" idx="1"/>
          </p:nvPr>
        </p:nvSpPr>
        <p:spPr>
          <a:xfrm>
            <a:off x="2517925" y="3082675"/>
            <a:ext cx="4108200" cy="41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2"/>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332" name="Google Shape;332;p15"/>
          <p:cNvGrpSpPr/>
          <p:nvPr/>
        </p:nvGrpSpPr>
        <p:grpSpPr>
          <a:xfrm rot="10800000" flipH="1">
            <a:off x="410272" y="167768"/>
            <a:ext cx="605662" cy="1648960"/>
            <a:chOff x="758850" y="467950"/>
            <a:chExt cx="368475" cy="1003200"/>
          </a:xfrm>
        </p:grpSpPr>
        <p:sp>
          <p:nvSpPr>
            <p:cNvPr id="333" name="Google Shape;333;p15"/>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5"/>
          <p:cNvSpPr/>
          <p:nvPr/>
        </p:nvSpPr>
        <p:spPr>
          <a:xfrm flipH="1">
            <a:off x="395380" y="4286379"/>
            <a:ext cx="635436" cy="635436"/>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flipH="1">
            <a:off x="8495053" y="308921"/>
            <a:ext cx="460963" cy="460963"/>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flipH="1">
            <a:off x="8293548" y="1029979"/>
            <a:ext cx="274693" cy="274693"/>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5"/>
          <p:cNvGrpSpPr/>
          <p:nvPr/>
        </p:nvGrpSpPr>
        <p:grpSpPr>
          <a:xfrm rot="10800000" flipH="1">
            <a:off x="8128072" y="2997918"/>
            <a:ext cx="605662" cy="1648960"/>
            <a:chOff x="758850" y="467950"/>
            <a:chExt cx="368475" cy="1003200"/>
          </a:xfrm>
        </p:grpSpPr>
        <p:sp>
          <p:nvSpPr>
            <p:cNvPr id="355" name="Google Shape;355;p15"/>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73"/>
        <p:cNvGrpSpPr/>
        <p:nvPr/>
      </p:nvGrpSpPr>
      <p:grpSpPr>
        <a:xfrm>
          <a:off x="0" y="0"/>
          <a:ext cx="0" cy="0"/>
          <a:chOff x="0" y="0"/>
          <a:chExt cx="0" cy="0"/>
        </a:xfrm>
      </p:grpSpPr>
      <p:sp>
        <p:nvSpPr>
          <p:cNvPr id="374" name="Google Shape;374;p16"/>
          <p:cNvSpPr/>
          <p:nvPr/>
        </p:nvSpPr>
        <p:spPr>
          <a:xfrm>
            <a:off x="-59050" y="-513074"/>
            <a:ext cx="9435232" cy="5656576"/>
          </a:xfrm>
          <a:custGeom>
            <a:avLst/>
            <a:gdLst/>
            <a:ahLst/>
            <a:cxnLst/>
            <a:rect l="l" t="t" r="r" b="b"/>
            <a:pathLst>
              <a:path w="103553" h="56121" extrusionOk="0">
                <a:moveTo>
                  <a:pt x="0" y="1"/>
                </a:moveTo>
                <a:lnTo>
                  <a:pt x="0" y="56121"/>
                </a:lnTo>
                <a:lnTo>
                  <a:pt x="94560" y="56121"/>
                </a:lnTo>
                <a:lnTo>
                  <a:pt x="103552" y="42877"/>
                </a:lnTo>
                <a:lnTo>
                  <a:pt x="92289" y="23787"/>
                </a:lnTo>
                <a:lnTo>
                  <a:pt x="96049" y="1"/>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16"/>
          <p:cNvGrpSpPr/>
          <p:nvPr/>
        </p:nvGrpSpPr>
        <p:grpSpPr>
          <a:xfrm rot="5400000">
            <a:off x="6504232" y="-369257"/>
            <a:ext cx="605662" cy="1648960"/>
            <a:chOff x="758850" y="467950"/>
            <a:chExt cx="368475" cy="1003200"/>
          </a:xfrm>
        </p:grpSpPr>
        <p:sp>
          <p:nvSpPr>
            <p:cNvPr id="376" name="Google Shape;376;p16"/>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6"/>
          <p:cNvSpPr/>
          <p:nvPr/>
        </p:nvSpPr>
        <p:spPr>
          <a:xfrm>
            <a:off x="121800" y="4681720"/>
            <a:ext cx="332541" cy="332541"/>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8606650" y="3565795"/>
            <a:ext cx="332541" cy="332541"/>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txBox="1">
            <a:spLocks noGrp="1"/>
          </p:cNvSpPr>
          <p:nvPr>
            <p:ph type="title"/>
          </p:nvPr>
        </p:nvSpPr>
        <p:spPr>
          <a:xfrm>
            <a:off x="720000" y="4632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7" name="Google Shape;397;p16"/>
          <p:cNvSpPr txBox="1">
            <a:spLocks noGrp="1"/>
          </p:cNvSpPr>
          <p:nvPr>
            <p:ph type="title" idx="2"/>
          </p:nvPr>
        </p:nvSpPr>
        <p:spPr>
          <a:xfrm>
            <a:off x="720000" y="1987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8" name="Google Shape;398;p16"/>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9" name="Google Shape;399;p16"/>
          <p:cNvSpPr txBox="1">
            <a:spLocks noGrp="1"/>
          </p:cNvSpPr>
          <p:nvPr>
            <p:ph type="title" idx="3"/>
          </p:nvPr>
        </p:nvSpPr>
        <p:spPr>
          <a:xfrm>
            <a:off x="3419269" y="1987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0" name="Google Shape;400;p16"/>
          <p:cNvSpPr txBox="1">
            <a:spLocks noGrp="1"/>
          </p:cNvSpPr>
          <p:nvPr>
            <p:ph type="subTitle" idx="4"/>
          </p:nvPr>
        </p:nvSpPr>
        <p:spPr>
          <a:xfrm>
            <a:off x="3419269" y="242177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1" name="Google Shape;401;p16"/>
          <p:cNvSpPr txBox="1">
            <a:spLocks noGrp="1"/>
          </p:cNvSpPr>
          <p:nvPr>
            <p:ph type="title" idx="5"/>
          </p:nvPr>
        </p:nvSpPr>
        <p:spPr>
          <a:xfrm>
            <a:off x="720000" y="36851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2" name="Google Shape;402;p16"/>
          <p:cNvSpPr txBox="1">
            <a:spLocks noGrp="1"/>
          </p:cNvSpPr>
          <p:nvPr>
            <p:ph type="subTitle" idx="6"/>
          </p:nvPr>
        </p:nvSpPr>
        <p:spPr>
          <a:xfrm>
            <a:off x="720000" y="4119300"/>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3" name="Google Shape;403;p16"/>
          <p:cNvSpPr txBox="1">
            <a:spLocks noGrp="1"/>
          </p:cNvSpPr>
          <p:nvPr>
            <p:ph type="title" idx="7"/>
          </p:nvPr>
        </p:nvSpPr>
        <p:spPr>
          <a:xfrm>
            <a:off x="3419269" y="36851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4" name="Google Shape;404;p16"/>
          <p:cNvSpPr txBox="1">
            <a:spLocks noGrp="1"/>
          </p:cNvSpPr>
          <p:nvPr>
            <p:ph type="subTitle" idx="8"/>
          </p:nvPr>
        </p:nvSpPr>
        <p:spPr>
          <a:xfrm>
            <a:off x="3419269" y="4119300"/>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5" name="Google Shape;405;p16"/>
          <p:cNvSpPr txBox="1">
            <a:spLocks noGrp="1"/>
          </p:cNvSpPr>
          <p:nvPr>
            <p:ph type="title" idx="9"/>
          </p:nvPr>
        </p:nvSpPr>
        <p:spPr>
          <a:xfrm>
            <a:off x="6118545" y="1987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6" name="Google Shape;406;p16"/>
          <p:cNvSpPr txBox="1">
            <a:spLocks noGrp="1"/>
          </p:cNvSpPr>
          <p:nvPr>
            <p:ph type="subTitle" idx="13"/>
          </p:nvPr>
        </p:nvSpPr>
        <p:spPr>
          <a:xfrm>
            <a:off x="6118545" y="242177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7" name="Google Shape;407;p16"/>
          <p:cNvSpPr txBox="1">
            <a:spLocks noGrp="1"/>
          </p:cNvSpPr>
          <p:nvPr>
            <p:ph type="title" idx="14"/>
          </p:nvPr>
        </p:nvSpPr>
        <p:spPr>
          <a:xfrm>
            <a:off x="6118545" y="36851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8" name="Google Shape;408;p16"/>
          <p:cNvSpPr txBox="1">
            <a:spLocks noGrp="1"/>
          </p:cNvSpPr>
          <p:nvPr>
            <p:ph type="subTitle" idx="15"/>
          </p:nvPr>
        </p:nvSpPr>
        <p:spPr>
          <a:xfrm>
            <a:off x="6118545" y="4119300"/>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9" name="Google Shape;409;p16"/>
          <p:cNvSpPr txBox="1">
            <a:spLocks noGrp="1"/>
          </p:cNvSpPr>
          <p:nvPr>
            <p:ph type="title" idx="16" hasCustomPrompt="1"/>
          </p:nvPr>
        </p:nvSpPr>
        <p:spPr>
          <a:xfrm>
            <a:off x="720000" y="3204025"/>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410" name="Google Shape;410;p16"/>
          <p:cNvSpPr txBox="1">
            <a:spLocks noGrp="1"/>
          </p:cNvSpPr>
          <p:nvPr>
            <p:ph type="title" idx="17" hasCustomPrompt="1"/>
          </p:nvPr>
        </p:nvSpPr>
        <p:spPr>
          <a:xfrm>
            <a:off x="3419275" y="3199950"/>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411" name="Google Shape;411;p16"/>
          <p:cNvSpPr txBox="1">
            <a:spLocks noGrp="1"/>
          </p:cNvSpPr>
          <p:nvPr>
            <p:ph type="title" idx="18" hasCustomPrompt="1"/>
          </p:nvPr>
        </p:nvSpPr>
        <p:spPr>
          <a:xfrm>
            <a:off x="6118550" y="3199950"/>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412" name="Google Shape;412;p16"/>
          <p:cNvSpPr txBox="1">
            <a:spLocks noGrp="1"/>
          </p:cNvSpPr>
          <p:nvPr>
            <p:ph type="title" idx="19" hasCustomPrompt="1"/>
          </p:nvPr>
        </p:nvSpPr>
        <p:spPr>
          <a:xfrm>
            <a:off x="720000" y="1512125"/>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413" name="Google Shape;413;p16"/>
          <p:cNvSpPr txBox="1">
            <a:spLocks noGrp="1"/>
          </p:cNvSpPr>
          <p:nvPr>
            <p:ph type="title" idx="20" hasCustomPrompt="1"/>
          </p:nvPr>
        </p:nvSpPr>
        <p:spPr>
          <a:xfrm>
            <a:off x="3419275" y="1508050"/>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414" name="Google Shape;414;p16"/>
          <p:cNvSpPr txBox="1">
            <a:spLocks noGrp="1"/>
          </p:cNvSpPr>
          <p:nvPr>
            <p:ph type="title" idx="21" hasCustomPrompt="1"/>
          </p:nvPr>
        </p:nvSpPr>
        <p:spPr>
          <a:xfrm>
            <a:off x="6118550" y="1508050"/>
            <a:ext cx="1884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40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79"/>
        <p:cNvGrpSpPr/>
        <p:nvPr/>
      </p:nvGrpSpPr>
      <p:grpSpPr>
        <a:xfrm>
          <a:off x="0" y="0"/>
          <a:ext cx="0" cy="0"/>
          <a:chOff x="0" y="0"/>
          <a:chExt cx="0" cy="0"/>
        </a:xfrm>
      </p:grpSpPr>
      <p:sp>
        <p:nvSpPr>
          <p:cNvPr id="780" name="Google Shape;780;p31"/>
          <p:cNvSpPr/>
          <p:nvPr/>
        </p:nvSpPr>
        <p:spPr>
          <a:xfrm>
            <a:off x="-24" y="0"/>
            <a:ext cx="9144095" cy="5143490"/>
          </a:xfrm>
          <a:custGeom>
            <a:avLst/>
            <a:gdLst/>
            <a:ahLst/>
            <a:cxnLst/>
            <a:rect l="l" t="t" r="r" b="b"/>
            <a:pathLst>
              <a:path w="100116" h="56121" extrusionOk="0">
                <a:moveTo>
                  <a:pt x="0" y="1"/>
                </a:moveTo>
                <a:lnTo>
                  <a:pt x="0" y="56121"/>
                </a:lnTo>
                <a:lnTo>
                  <a:pt x="94576" y="56121"/>
                </a:lnTo>
                <a:lnTo>
                  <a:pt x="100115" y="19398"/>
                </a:lnTo>
                <a:lnTo>
                  <a:pt x="89036" y="1"/>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31"/>
          <p:cNvGrpSpPr/>
          <p:nvPr/>
        </p:nvGrpSpPr>
        <p:grpSpPr>
          <a:xfrm rot="10800000">
            <a:off x="206332" y="221618"/>
            <a:ext cx="605662" cy="1648960"/>
            <a:chOff x="758850" y="467950"/>
            <a:chExt cx="368475" cy="1003200"/>
          </a:xfrm>
        </p:grpSpPr>
        <p:sp>
          <p:nvSpPr>
            <p:cNvPr id="782" name="Google Shape;782;p31"/>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1"/>
          <p:cNvSpPr/>
          <p:nvPr/>
        </p:nvSpPr>
        <p:spPr>
          <a:xfrm>
            <a:off x="8423950" y="1760897"/>
            <a:ext cx="473619" cy="473619"/>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7315525" y="4480176"/>
            <a:ext cx="720385" cy="720385"/>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802"/>
        <p:cNvGrpSpPr/>
        <p:nvPr/>
      </p:nvGrpSpPr>
      <p:grpSpPr>
        <a:xfrm>
          <a:off x="0" y="0"/>
          <a:ext cx="0" cy="0"/>
          <a:chOff x="0" y="0"/>
          <a:chExt cx="0" cy="0"/>
        </a:xfrm>
      </p:grpSpPr>
      <p:sp>
        <p:nvSpPr>
          <p:cNvPr id="803" name="Google Shape;803;p32"/>
          <p:cNvSpPr/>
          <p:nvPr/>
        </p:nvSpPr>
        <p:spPr>
          <a:xfrm rot="10800000" flipH="1">
            <a:off x="0" y="0"/>
            <a:ext cx="5892425" cy="5143490"/>
          </a:xfrm>
          <a:custGeom>
            <a:avLst/>
            <a:gdLst/>
            <a:ahLst/>
            <a:cxnLst/>
            <a:rect l="l" t="t" r="r" b="b"/>
            <a:pathLst>
              <a:path w="103553" h="56121" extrusionOk="0">
                <a:moveTo>
                  <a:pt x="0" y="1"/>
                </a:moveTo>
                <a:lnTo>
                  <a:pt x="0" y="56121"/>
                </a:lnTo>
                <a:lnTo>
                  <a:pt x="94560" y="56121"/>
                </a:lnTo>
                <a:lnTo>
                  <a:pt x="103552" y="42877"/>
                </a:lnTo>
                <a:lnTo>
                  <a:pt x="92289" y="23787"/>
                </a:lnTo>
                <a:lnTo>
                  <a:pt x="96049" y="1"/>
                </a:lnTo>
                <a:close/>
              </a:path>
            </a:pathLst>
          </a:custGeom>
          <a:gradFill>
            <a:gsLst>
              <a:gs pos="0">
                <a:schemeClr val="dk1"/>
              </a:gs>
              <a:gs pos="100000">
                <a:schemeClr val="lt1"/>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32"/>
          <p:cNvGrpSpPr/>
          <p:nvPr/>
        </p:nvGrpSpPr>
        <p:grpSpPr>
          <a:xfrm rot="5400000">
            <a:off x="4269169" y="-285082"/>
            <a:ext cx="605662" cy="1648960"/>
            <a:chOff x="758850" y="467950"/>
            <a:chExt cx="368475" cy="1003200"/>
          </a:xfrm>
        </p:grpSpPr>
        <p:sp>
          <p:nvSpPr>
            <p:cNvPr id="805" name="Google Shape;805;p32"/>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32"/>
          <p:cNvGrpSpPr/>
          <p:nvPr/>
        </p:nvGrpSpPr>
        <p:grpSpPr>
          <a:xfrm rot="5400000">
            <a:off x="976657" y="3779618"/>
            <a:ext cx="605662" cy="1648960"/>
            <a:chOff x="758850" y="467950"/>
            <a:chExt cx="368475" cy="1003200"/>
          </a:xfrm>
        </p:grpSpPr>
        <p:sp>
          <p:nvSpPr>
            <p:cNvPr id="824" name="Google Shape;824;p32"/>
            <p:cNvSpPr/>
            <p:nvPr/>
          </p:nvSpPr>
          <p:spPr>
            <a:xfrm>
              <a:off x="1070275"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40" y="2264"/>
                  </a:lnTo>
                  <a:lnTo>
                    <a:pt x="1440" y="1422"/>
                  </a:lnTo>
                  <a:lnTo>
                    <a:pt x="2282" y="1422"/>
                  </a:lnTo>
                  <a:lnTo>
                    <a:pt x="2282" y="843"/>
                  </a:lnTo>
                  <a:lnTo>
                    <a:pt x="1440" y="843"/>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1070275"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1070275"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40" y="2263"/>
                  </a:lnTo>
                  <a:lnTo>
                    <a:pt x="1440" y="1421"/>
                  </a:lnTo>
                  <a:lnTo>
                    <a:pt x="2282" y="1421"/>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1070275"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40" y="2281"/>
                  </a:lnTo>
                  <a:lnTo>
                    <a:pt x="1440" y="1422"/>
                  </a:lnTo>
                  <a:lnTo>
                    <a:pt x="2282" y="1422"/>
                  </a:lnTo>
                  <a:lnTo>
                    <a:pt x="2282" y="861"/>
                  </a:lnTo>
                  <a:lnTo>
                    <a:pt x="1440" y="861"/>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1070275"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40" y="2265"/>
                  </a:lnTo>
                  <a:lnTo>
                    <a:pt x="1440" y="1423"/>
                  </a:lnTo>
                  <a:lnTo>
                    <a:pt x="2282" y="1423"/>
                  </a:lnTo>
                  <a:lnTo>
                    <a:pt x="2282" y="843"/>
                  </a:lnTo>
                  <a:lnTo>
                    <a:pt x="1440" y="843"/>
                  </a:lnTo>
                  <a:lnTo>
                    <a:pt x="1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1070275"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40" y="2281"/>
                  </a:lnTo>
                  <a:lnTo>
                    <a:pt x="1440" y="1421"/>
                  </a:lnTo>
                  <a:lnTo>
                    <a:pt x="2282" y="1421"/>
                  </a:lnTo>
                  <a:lnTo>
                    <a:pt x="2282" y="859"/>
                  </a:lnTo>
                  <a:lnTo>
                    <a:pt x="1440" y="859"/>
                  </a:lnTo>
                  <a:lnTo>
                    <a:pt x="1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914550" y="467950"/>
              <a:ext cx="57050" cy="56625"/>
            </a:xfrm>
            <a:custGeom>
              <a:avLst/>
              <a:gdLst/>
              <a:ahLst/>
              <a:cxnLst/>
              <a:rect l="l" t="t" r="r" b="b"/>
              <a:pathLst>
                <a:path w="2282" h="2265" extrusionOk="0">
                  <a:moveTo>
                    <a:pt x="861" y="0"/>
                  </a:moveTo>
                  <a:lnTo>
                    <a:pt x="861" y="843"/>
                  </a:lnTo>
                  <a:lnTo>
                    <a:pt x="1" y="843"/>
                  </a:lnTo>
                  <a:lnTo>
                    <a:pt x="1" y="1422"/>
                  </a:lnTo>
                  <a:lnTo>
                    <a:pt x="861" y="1422"/>
                  </a:lnTo>
                  <a:lnTo>
                    <a:pt x="861" y="2264"/>
                  </a:lnTo>
                  <a:lnTo>
                    <a:pt x="1422" y="2264"/>
                  </a:lnTo>
                  <a:lnTo>
                    <a:pt x="1422" y="1422"/>
                  </a:lnTo>
                  <a:lnTo>
                    <a:pt x="2281" y="1422"/>
                  </a:lnTo>
                  <a:lnTo>
                    <a:pt x="2281" y="843"/>
                  </a:lnTo>
                  <a:lnTo>
                    <a:pt x="1422" y="843"/>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914550" y="657025"/>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914550" y="846500"/>
              <a:ext cx="57050" cy="56600"/>
            </a:xfrm>
            <a:custGeom>
              <a:avLst/>
              <a:gdLst/>
              <a:ahLst/>
              <a:cxnLst/>
              <a:rect l="l" t="t" r="r" b="b"/>
              <a:pathLst>
                <a:path w="2282" h="2264" extrusionOk="0">
                  <a:moveTo>
                    <a:pt x="861" y="1"/>
                  </a:moveTo>
                  <a:lnTo>
                    <a:pt x="861" y="843"/>
                  </a:lnTo>
                  <a:lnTo>
                    <a:pt x="1" y="843"/>
                  </a:lnTo>
                  <a:lnTo>
                    <a:pt x="1" y="1421"/>
                  </a:lnTo>
                  <a:lnTo>
                    <a:pt x="861" y="1421"/>
                  </a:lnTo>
                  <a:lnTo>
                    <a:pt x="861" y="2263"/>
                  </a:lnTo>
                  <a:lnTo>
                    <a:pt x="1422" y="2263"/>
                  </a:lnTo>
                  <a:lnTo>
                    <a:pt x="1422" y="1421"/>
                  </a:lnTo>
                  <a:lnTo>
                    <a:pt x="2281" y="1421"/>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914550" y="1035550"/>
              <a:ext cx="57050" cy="57025"/>
            </a:xfrm>
            <a:custGeom>
              <a:avLst/>
              <a:gdLst/>
              <a:ahLst/>
              <a:cxnLst/>
              <a:rect l="l" t="t" r="r" b="b"/>
              <a:pathLst>
                <a:path w="2282" h="2281" extrusionOk="0">
                  <a:moveTo>
                    <a:pt x="861" y="0"/>
                  </a:moveTo>
                  <a:lnTo>
                    <a:pt x="861" y="861"/>
                  </a:lnTo>
                  <a:lnTo>
                    <a:pt x="1" y="861"/>
                  </a:lnTo>
                  <a:lnTo>
                    <a:pt x="1" y="1422"/>
                  </a:lnTo>
                  <a:lnTo>
                    <a:pt x="861" y="1422"/>
                  </a:lnTo>
                  <a:lnTo>
                    <a:pt x="861" y="2281"/>
                  </a:lnTo>
                  <a:lnTo>
                    <a:pt x="1422" y="2281"/>
                  </a:lnTo>
                  <a:lnTo>
                    <a:pt x="1422" y="1422"/>
                  </a:lnTo>
                  <a:lnTo>
                    <a:pt x="2281" y="1422"/>
                  </a:lnTo>
                  <a:lnTo>
                    <a:pt x="2281" y="861"/>
                  </a:lnTo>
                  <a:lnTo>
                    <a:pt x="1422" y="861"/>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914550" y="1225025"/>
              <a:ext cx="57050" cy="56625"/>
            </a:xfrm>
            <a:custGeom>
              <a:avLst/>
              <a:gdLst/>
              <a:ahLst/>
              <a:cxnLst/>
              <a:rect l="l" t="t" r="r" b="b"/>
              <a:pathLst>
                <a:path w="2282" h="2265" extrusionOk="0">
                  <a:moveTo>
                    <a:pt x="861" y="1"/>
                  </a:moveTo>
                  <a:lnTo>
                    <a:pt x="861" y="843"/>
                  </a:lnTo>
                  <a:lnTo>
                    <a:pt x="1" y="843"/>
                  </a:lnTo>
                  <a:lnTo>
                    <a:pt x="1" y="1423"/>
                  </a:lnTo>
                  <a:lnTo>
                    <a:pt x="861" y="1423"/>
                  </a:lnTo>
                  <a:lnTo>
                    <a:pt x="861" y="2265"/>
                  </a:lnTo>
                  <a:lnTo>
                    <a:pt x="1422" y="2265"/>
                  </a:lnTo>
                  <a:lnTo>
                    <a:pt x="1422" y="1423"/>
                  </a:lnTo>
                  <a:lnTo>
                    <a:pt x="2281" y="1423"/>
                  </a:lnTo>
                  <a:lnTo>
                    <a:pt x="2281" y="843"/>
                  </a:lnTo>
                  <a:lnTo>
                    <a:pt x="1422" y="843"/>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914550" y="1414100"/>
              <a:ext cx="57050" cy="57050"/>
            </a:xfrm>
            <a:custGeom>
              <a:avLst/>
              <a:gdLst/>
              <a:ahLst/>
              <a:cxnLst/>
              <a:rect l="l" t="t" r="r" b="b"/>
              <a:pathLst>
                <a:path w="2282" h="2282" extrusionOk="0">
                  <a:moveTo>
                    <a:pt x="861" y="0"/>
                  </a:moveTo>
                  <a:lnTo>
                    <a:pt x="861" y="859"/>
                  </a:lnTo>
                  <a:lnTo>
                    <a:pt x="1" y="859"/>
                  </a:lnTo>
                  <a:lnTo>
                    <a:pt x="1" y="1421"/>
                  </a:lnTo>
                  <a:lnTo>
                    <a:pt x="861" y="1421"/>
                  </a:lnTo>
                  <a:lnTo>
                    <a:pt x="861" y="2281"/>
                  </a:lnTo>
                  <a:lnTo>
                    <a:pt x="1422" y="2281"/>
                  </a:lnTo>
                  <a:lnTo>
                    <a:pt x="1422" y="1421"/>
                  </a:lnTo>
                  <a:lnTo>
                    <a:pt x="2281" y="1421"/>
                  </a:lnTo>
                  <a:lnTo>
                    <a:pt x="2281" y="859"/>
                  </a:lnTo>
                  <a:lnTo>
                    <a:pt x="1422" y="859"/>
                  </a:lnTo>
                  <a:lnTo>
                    <a:pt x="1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758850" y="467950"/>
              <a:ext cx="57050" cy="56625"/>
            </a:xfrm>
            <a:custGeom>
              <a:avLst/>
              <a:gdLst/>
              <a:ahLst/>
              <a:cxnLst/>
              <a:rect l="l" t="t" r="r" b="b"/>
              <a:pathLst>
                <a:path w="2282" h="2265" extrusionOk="0">
                  <a:moveTo>
                    <a:pt x="860" y="0"/>
                  </a:moveTo>
                  <a:lnTo>
                    <a:pt x="860" y="843"/>
                  </a:lnTo>
                  <a:lnTo>
                    <a:pt x="1" y="843"/>
                  </a:lnTo>
                  <a:lnTo>
                    <a:pt x="1" y="1422"/>
                  </a:lnTo>
                  <a:lnTo>
                    <a:pt x="860" y="1422"/>
                  </a:lnTo>
                  <a:lnTo>
                    <a:pt x="860" y="2264"/>
                  </a:lnTo>
                  <a:lnTo>
                    <a:pt x="1421" y="2264"/>
                  </a:lnTo>
                  <a:lnTo>
                    <a:pt x="1421" y="1422"/>
                  </a:lnTo>
                  <a:lnTo>
                    <a:pt x="2281" y="1422"/>
                  </a:lnTo>
                  <a:lnTo>
                    <a:pt x="2281" y="843"/>
                  </a:lnTo>
                  <a:lnTo>
                    <a:pt x="1421" y="843"/>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758850" y="657025"/>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758850" y="846500"/>
              <a:ext cx="57050" cy="56600"/>
            </a:xfrm>
            <a:custGeom>
              <a:avLst/>
              <a:gdLst/>
              <a:ahLst/>
              <a:cxnLst/>
              <a:rect l="l" t="t" r="r" b="b"/>
              <a:pathLst>
                <a:path w="2282" h="2264" extrusionOk="0">
                  <a:moveTo>
                    <a:pt x="860" y="1"/>
                  </a:moveTo>
                  <a:lnTo>
                    <a:pt x="860" y="843"/>
                  </a:lnTo>
                  <a:lnTo>
                    <a:pt x="1" y="843"/>
                  </a:lnTo>
                  <a:lnTo>
                    <a:pt x="1" y="1421"/>
                  </a:lnTo>
                  <a:lnTo>
                    <a:pt x="860" y="1421"/>
                  </a:lnTo>
                  <a:lnTo>
                    <a:pt x="860" y="2263"/>
                  </a:lnTo>
                  <a:lnTo>
                    <a:pt x="1421" y="2263"/>
                  </a:lnTo>
                  <a:lnTo>
                    <a:pt x="1421" y="1421"/>
                  </a:lnTo>
                  <a:lnTo>
                    <a:pt x="2281" y="1421"/>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758850" y="1035550"/>
              <a:ext cx="57050" cy="57025"/>
            </a:xfrm>
            <a:custGeom>
              <a:avLst/>
              <a:gdLst/>
              <a:ahLst/>
              <a:cxnLst/>
              <a:rect l="l" t="t" r="r" b="b"/>
              <a:pathLst>
                <a:path w="2282" h="2281" extrusionOk="0">
                  <a:moveTo>
                    <a:pt x="860" y="0"/>
                  </a:moveTo>
                  <a:lnTo>
                    <a:pt x="860" y="861"/>
                  </a:lnTo>
                  <a:lnTo>
                    <a:pt x="1" y="861"/>
                  </a:lnTo>
                  <a:lnTo>
                    <a:pt x="1" y="1422"/>
                  </a:lnTo>
                  <a:lnTo>
                    <a:pt x="860" y="1422"/>
                  </a:lnTo>
                  <a:lnTo>
                    <a:pt x="860" y="2281"/>
                  </a:lnTo>
                  <a:lnTo>
                    <a:pt x="1421" y="2281"/>
                  </a:lnTo>
                  <a:lnTo>
                    <a:pt x="1421" y="1422"/>
                  </a:lnTo>
                  <a:lnTo>
                    <a:pt x="2281" y="1422"/>
                  </a:lnTo>
                  <a:lnTo>
                    <a:pt x="2281" y="861"/>
                  </a:lnTo>
                  <a:lnTo>
                    <a:pt x="1421" y="861"/>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758850" y="1225025"/>
              <a:ext cx="57050" cy="56625"/>
            </a:xfrm>
            <a:custGeom>
              <a:avLst/>
              <a:gdLst/>
              <a:ahLst/>
              <a:cxnLst/>
              <a:rect l="l" t="t" r="r" b="b"/>
              <a:pathLst>
                <a:path w="2282" h="2265" extrusionOk="0">
                  <a:moveTo>
                    <a:pt x="860" y="1"/>
                  </a:moveTo>
                  <a:lnTo>
                    <a:pt x="860" y="843"/>
                  </a:lnTo>
                  <a:lnTo>
                    <a:pt x="1" y="843"/>
                  </a:lnTo>
                  <a:lnTo>
                    <a:pt x="1" y="1423"/>
                  </a:lnTo>
                  <a:lnTo>
                    <a:pt x="860" y="1423"/>
                  </a:lnTo>
                  <a:lnTo>
                    <a:pt x="860" y="2265"/>
                  </a:lnTo>
                  <a:lnTo>
                    <a:pt x="1421" y="2265"/>
                  </a:lnTo>
                  <a:lnTo>
                    <a:pt x="1421" y="1423"/>
                  </a:lnTo>
                  <a:lnTo>
                    <a:pt x="2281" y="1423"/>
                  </a:lnTo>
                  <a:lnTo>
                    <a:pt x="2281" y="843"/>
                  </a:lnTo>
                  <a:lnTo>
                    <a:pt x="1421" y="843"/>
                  </a:lnTo>
                  <a:lnTo>
                    <a:pt x="1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758850" y="1414100"/>
              <a:ext cx="57050" cy="57050"/>
            </a:xfrm>
            <a:custGeom>
              <a:avLst/>
              <a:gdLst/>
              <a:ahLst/>
              <a:cxnLst/>
              <a:rect l="l" t="t" r="r" b="b"/>
              <a:pathLst>
                <a:path w="2282" h="2282" extrusionOk="0">
                  <a:moveTo>
                    <a:pt x="860" y="0"/>
                  </a:moveTo>
                  <a:lnTo>
                    <a:pt x="860" y="859"/>
                  </a:lnTo>
                  <a:lnTo>
                    <a:pt x="1" y="859"/>
                  </a:lnTo>
                  <a:lnTo>
                    <a:pt x="1" y="1421"/>
                  </a:lnTo>
                  <a:lnTo>
                    <a:pt x="860" y="1421"/>
                  </a:lnTo>
                  <a:lnTo>
                    <a:pt x="860" y="2281"/>
                  </a:lnTo>
                  <a:lnTo>
                    <a:pt x="1421" y="2281"/>
                  </a:lnTo>
                  <a:lnTo>
                    <a:pt x="1421" y="1421"/>
                  </a:lnTo>
                  <a:lnTo>
                    <a:pt x="2281" y="1421"/>
                  </a:lnTo>
                  <a:lnTo>
                    <a:pt x="2281" y="859"/>
                  </a:lnTo>
                  <a:lnTo>
                    <a:pt x="1421" y="859"/>
                  </a:lnTo>
                  <a:lnTo>
                    <a:pt x="1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2"/>
          <p:cNvSpPr/>
          <p:nvPr/>
        </p:nvSpPr>
        <p:spPr>
          <a:xfrm>
            <a:off x="380575" y="206873"/>
            <a:ext cx="665048" cy="665048"/>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4598550" y="4271577"/>
            <a:ext cx="665048" cy="665048"/>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Lexend Deca"/>
              <a:buNone/>
              <a:defRPr sz="3500" b="1">
                <a:solidFill>
                  <a:schemeClr val="lt2"/>
                </a:solidFill>
                <a:latin typeface="Lexend Deca"/>
                <a:ea typeface="Lexend Deca"/>
                <a:cs typeface="Lexend Deca"/>
                <a:sym typeface="Lexend Deca"/>
              </a:defRPr>
            </a:lvl1pPr>
            <a:lvl2pPr lvl="1"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2pPr>
            <a:lvl3pPr lvl="2"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3pPr>
            <a:lvl4pPr lvl="3"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4pPr>
            <a:lvl5pPr lvl="4"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5pPr>
            <a:lvl6pPr lvl="5"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6pPr>
            <a:lvl7pPr lvl="6"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7pPr>
            <a:lvl8pPr lvl="7"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8pPr>
            <a:lvl9pPr lvl="8" rtl="0">
              <a:spcBef>
                <a:spcPts val="0"/>
              </a:spcBef>
              <a:spcAft>
                <a:spcPts val="0"/>
              </a:spcAft>
              <a:buClr>
                <a:schemeClr val="lt2"/>
              </a:buClr>
              <a:buSzPts val="3000"/>
              <a:buFont typeface="Lexend Deca"/>
              <a:buNone/>
              <a:defRPr sz="3000" b="1">
                <a:solidFill>
                  <a:schemeClr val="lt2"/>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3100" y="1236723"/>
            <a:ext cx="7717800" cy="3367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15000"/>
              </a:lnSpc>
              <a:spcBef>
                <a:spcPts val="160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15000"/>
              </a:lnSpc>
              <a:spcBef>
                <a:spcPts val="1600"/>
              </a:spcBef>
              <a:spcAft>
                <a:spcPts val="160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1" r:id="rId4"/>
    <p:sldLayoutId id="2147483662" r:id="rId5"/>
    <p:sldLayoutId id="2147483677"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35"/>
          <p:cNvSpPr txBox="1">
            <a:spLocks noGrp="1"/>
          </p:cNvSpPr>
          <p:nvPr>
            <p:ph type="ctrTitle"/>
          </p:nvPr>
        </p:nvSpPr>
        <p:spPr>
          <a:xfrm>
            <a:off x="739858" y="848250"/>
            <a:ext cx="5046300" cy="172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t>Medidas Electricas en Ingeniería de Procesos </a:t>
            </a:r>
            <a:endParaRPr sz="4000" dirty="0"/>
          </a:p>
        </p:txBody>
      </p:sp>
      <p:sp>
        <p:nvSpPr>
          <p:cNvPr id="853" name="Google Shape;853;p35"/>
          <p:cNvSpPr txBox="1">
            <a:spLocks noGrp="1"/>
          </p:cNvSpPr>
          <p:nvPr>
            <p:ph type="subTitle" idx="1"/>
          </p:nvPr>
        </p:nvSpPr>
        <p:spPr>
          <a:xfrm>
            <a:off x="695945" y="2970466"/>
            <a:ext cx="4528800" cy="7828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Clase 2</a:t>
            </a:r>
          </a:p>
          <a:p>
            <a:pPr marL="0" lvl="0" indent="0" algn="l" rtl="0">
              <a:spcBef>
                <a:spcPts val="0"/>
              </a:spcBef>
              <a:spcAft>
                <a:spcPts val="0"/>
              </a:spcAft>
              <a:buNone/>
            </a:pPr>
            <a:endParaRPr lang="en" b="1" dirty="0"/>
          </a:p>
          <a:p>
            <a:pPr marL="0" lvl="0" indent="0" algn="l" rtl="0">
              <a:spcBef>
                <a:spcPts val="0"/>
              </a:spcBef>
              <a:spcAft>
                <a:spcPts val="0"/>
              </a:spcAft>
              <a:buNone/>
            </a:pPr>
            <a:r>
              <a:rPr lang="en" b="1" dirty="0"/>
              <a:t>Incertidumbre de medida</a:t>
            </a:r>
            <a:endParaRPr b="1" dirty="0"/>
          </a:p>
        </p:txBody>
      </p:sp>
      <p:sp>
        <p:nvSpPr>
          <p:cNvPr id="854" name="Google Shape;854;p35"/>
          <p:cNvSpPr/>
          <p:nvPr/>
        </p:nvSpPr>
        <p:spPr>
          <a:xfrm>
            <a:off x="5591625" y="1405548"/>
            <a:ext cx="389220" cy="389220"/>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35"/>
          <p:cNvGrpSpPr/>
          <p:nvPr/>
        </p:nvGrpSpPr>
        <p:grpSpPr>
          <a:xfrm>
            <a:off x="6427900" y="917625"/>
            <a:ext cx="2716088" cy="3686463"/>
            <a:chOff x="6321900" y="917625"/>
            <a:chExt cx="2716088" cy="3686463"/>
          </a:xfrm>
        </p:grpSpPr>
        <p:sp>
          <p:nvSpPr>
            <p:cNvPr id="856" name="Google Shape;856;p35"/>
            <p:cNvSpPr/>
            <p:nvPr/>
          </p:nvSpPr>
          <p:spPr>
            <a:xfrm>
              <a:off x="6457372" y="1565623"/>
              <a:ext cx="400157" cy="708045"/>
            </a:xfrm>
            <a:custGeom>
              <a:avLst/>
              <a:gdLst/>
              <a:ahLst/>
              <a:cxnLst/>
              <a:rect l="l" t="t" r="r" b="b"/>
              <a:pathLst>
                <a:path w="6965" h="12324" extrusionOk="0">
                  <a:moveTo>
                    <a:pt x="5407" y="1"/>
                  </a:moveTo>
                  <a:cubicBezTo>
                    <a:pt x="4861" y="1"/>
                    <a:pt x="4349" y="329"/>
                    <a:pt x="4132" y="860"/>
                  </a:cubicBezTo>
                  <a:lnTo>
                    <a:pt x="285" y="10436"/>
                  </a:lnTo>
                  <a:cubicBezTo>
                    <a:pt x="0" y="11133"/>
                    <a:pt x="348" y="11939"/>
                    <a:pt x="1045" y="12224"/>
                  </a:cubicBezTo>
                  <a:cubicBezTo>
                    <a:pt x="1214" y="12292"/>
                    <a:pt x="1388" y="12324"/>
                    <a:pt x="1559" y="12324"/>
                  </a:cubicBezTo>
                  <a:cubicBezTo>
                    <a:pt x="2105" y="12324"/>
                    <a:pt x="2617" y="11995"/>
                    <a:pt x="2834" y="11465"/>
                  </a:cubicBezTo>
                  <a:lnTo>
                    <a:pt x="6679" y="1889"/>
                  </a:lnTo>
                  <a:cubicBezTo>
                    <a:pt x="6964" y="1177"/>
                    <a:pt x="6616" y="385"/>
                    <a:pt x="5920" y="100"/>
                  </a:cubicBezTo>
                  <a:cubicBezTo>
                    <a:pt x="5751" y="33"/>
                    <a:pt x="5577"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6610136" y="1421017"/>
              <a:ext cx="426585" cy="460539"/>
            </a:xfrm>
            <a:custGeom>
              <a:avLst/>
              <a:gdLst/>
              <a:ahLst/>
              <a:cxnLst/>
              <a:rect l="l" t="t" r="r" b="b"/>
              <a:pathLst>
                <a:path w="7425" h="8016" extrusionOk="0">
                  <a:moveTo>
                    <a:pt x="4375" y="1"/>
                  </a:moveTo>
                  <a:cubicBezTo>
                    <a:pt x="3348" y="1"/>
                    <a:pt x="2368" y="587"/>
                    <a:pt x="1916" y="1573"/>
                  </a:cubicBezTo>
                  <a:lnTo>
                    <a:pt x="0" y="5768"/>
                  </a:lnTo>
                  <a:lnTo>
                    <a:pt x="4875" y="8015"/>
                  </a:lnTo>
                  <a:lnTo>
                    <a:pt x="6806" y="3805"/>
                  </a:lnTo>
                  <a:cubicBezTo>
                    <a:pt x="7424" y="2459"/>
                    <a:pt x="6838" y="861"/>
                    <a:pt x="5493" y="243"/>
                  </a:cubicBezTo>
                  <a:cubicBezTo>
                    <a:pt x="5130" y="79"/>
                    <a:pt x="4749" y="1"/>
                    <a:pt x="4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7504892" y="1556833"/>
              <a:ext cx="389241" cy="537009"/>
            </a:xfrm>
            <a:custGeom>
              <a:avLst/>
              <a:gdLst/>
              <a:ahLst/>
              <a:cxnLst/>
              <a:rect l="l" t="t" r="r" b="b"/>
              <a:pathLst>
                <a:path w="6775" h="9347" extrusionOk="0">
                  <a:moveTo>
                    <a:pt x="2455" y="0"/>
                  </a:moveTo>
                  <a:lnTo>
                    <a:pt x="1" y="1346"/>
                  </a:lnTo>
                  <a:lnTo>
                    <a:pt x="3942" y="8610"/>
                  </a:lnTo>
                  <a:cubicBezTo>
                    <a:pt x="4205" y="9080"/>
                    <a:pt x="4685" y="9347"/>
                    <a:pt x="5182" y="9347"/>
                  </a:cubicBezTo>
                  <a:cubicBezTo>
                    <a:pt x="5404" y="9347"/>
                    <a:pt x="5631" y="9293"/>
                    <a:pt x="5842" y="9180"/>
                  </a:cubicBezTo>
                  <a:cubicBezTo>
                    <a:pt x="6522" y="8800"/>
                    <a:pt x="6775" y="7962"/>
                    <a:pt x="6411" y="7281"/>
                  </a:cubicBezTo>
                  <a:lnTo>
                    <a:pt x="2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7719474" y="1648699"/>
              <a:ext cx="508455" cy="445831"/>
            </a:xfrm>
            <a:custGeom>
              <a:avLst/>
              <a:gdLst/>
              <a:ahLst/>
              <a:cxnLst/>
              <a:rect l="l" t="t" r="r" b="b"/>
              <a:pathLst>
                <a:path w="8850" h="7760" extrusionOk="0">
                  <a:moveTo>
                    <a:pt x="7060" y="0"/>
                  </a:moveTo>
                  <a:lnTo>
                    <a:pt x="682" y="5287"/>
                  </a:lnTo>
                  <a:cubicBezTo>
                    <a:pt x="96" y="5777"/>
                    <a:pt x="1" y="6663"/>
                    <a:pt x="492" y="7249"/>
                  </a:cubicBezTo>
                  <a:cubicBezTo>
                    <a:pt x="767" y="7587"/>
                    <a:pt x="1167" y="7760"/>
                    <a:pt x="1572" y="7760"/>
                  </a:cubicBezTo>
                  <a:cubicBezTo>
                    <a:pt x="1888" y="7760"/>
                    <a:pt x="2206" y="7654"/>
                    <a:pt x="2470" y="7439"/>
                  </a:cubicBezTo>
                  <a:lnTo>
                    <a:pt x="8849" y="2153"/>
                  </a:lnTo>
                  <a:lnTo>
                    <a:pt x="7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7365801" y="1441011"/>
              <a:ext cx="427447" cy="460539"/>
            </a:xfrm>
            <a:custGeom>
              <a:avLst/>
              <a:gdLst/>
              <a:ahLst/>
              <a:cxnLst/>
              <a:rect l="l" t="t" r="r" b="b"/>
              <a:pathLst>
                <a:path w="7440" h="8016" extrusionOk="0">
                  <a:moveTo>
                    <a:pt x="3055" y="1"/>
                  </a:moveTo>
                  <a:cubicBezTo>
                    <a:pt x="2684" y="1"/>
                    <a:pt x="2306" y="79"/>
                    <a:pt x="1947" y="243"/>
                  </a:cubicBezTo>
                  <a:cubicBezTo>
                    <a:pt x="586" y="861"/>
                    <a:pt x="1" y="2459"/>
                    <a:pt x="617" y="3805"/>
                  </a:cubicBezTo>
                  <a:lnTo>
                    <a:pt x="2548" y="8015"/>
                  </a:lnTo>
                  <a:lnTo>
                    <a:pt x="7440" y="5768"/>
                  </a:lnTo>
                  <a:lnTo>
                    <a:pt x="5509" y="1573"/>
                  </a:lnTo>
                  <a:cubicBezTo>
                    <a:pt x="5056" y="587"/>
                    <a:pt x="4076" y="1"/>
                    <a:pt x="3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7060272" y="998460"/>
              <a:ext cx="250091" cy="287435"/>
            </a:xfrm>
            <a:custGeom>
              <a:avLst/>
              <a:gdLst/>
              <a:ahLst/>
              <a:cxnLst/>
              <a:rect l="l" t="t" r="r" b="b"/>
              <a:pathLst>
                <a:path w="4353" h="5003" extrusionOk="0">
                  <a:moveTo>
                    <a:pt x="2168" y="1"/>
                  </a:moveTo>
                  <a:cubicBezTo>
                    <a:pt x="965" y="1"/>
                    <a:pt x="1" y="1125"/>
                    <a:pt x="1" y="2502"/>
                  </a:cubicBezTo>
                  <a:cubicBezTo>
                    <a:pt x="1" y="3879"/>
                    <a:pt x="965" y="5002"/>
                    <a:pt x="2168" y="5002"/>
                  </a:cubicBezTo>
                  <a:cubicBezTo>
                    <a:pt x="3371" y="5002"/>
                    <a:pt x="4353" y="3879"/>
                    <a:pt x="4353" y="2502"/>
                  </a:cubicBezTo>
                  <a:cubicBezTo>
                    <a:pt x="4353" y="1125"/>
                    <a:pt x="3371"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7149379" y="1272217"/>
              <a:ext cx="134669" cy="205565"/>
            </a:xfrm>
            <a:custGeom>
              <a:avLst/>
              <a:gdLst/>
              <a:ahLst/>
              <a:cxnLst/>
              <a:rect l="l" t="t" r="r" b="b"/>
              <a:pathLst>
                <a:path w="2344" h="3578" extrusionOk="0">
                  <a:moveTo>
                    <a:pt x="1" y="1"/>
                  </a:moveTo>
                  <a:lnTo>
                    <a:pt x="1" y="3578"/>
                  </a:lnTo>
                  <a:lnTo>
                    <a:pt x="2343" y="3578"/>
                  </a:lnTo>
                  <a:lnTo>
                    <a:pt x="23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7149379" y="1244928"/>
              <a:ext cx="134669" cy="115250"/>
            </a:xfrm>
            <a:custGeom>
              <a:avLst/>
              <a:gdLst/>
              <a:ahLst/>
              <a:cxnLst/>
              <a:rect l="l" t="t" r="r" b="b"/>
              <a:pathLst>
                <a:path w="2344" h="2006" extrusionOk="0">
                  <a:moveTo>
                    <a:pt x="1" y="1"/>
                  </a:moveTo>
                  <a:lnTo>
                    <a:pt x="1" y="649"/>
                  </a:lnTo>
                  <a:cubicBezTo>
                    <a:pt x="64" y="807"/>
                    <a:pt x="381" y="1489"/>
                    <a:pt x="1140" y="1820"/>
                  </a:cubicBezTo>
                  <a:cubicBezTo>
                    <a:pt x="1462" y="1967"/>
                    <a:pt x="1767" y="2005"/>
                    <a:pt x="2001" y="2005"/>
                  </a:cubicBezTo>
                  <a:cubicBezTo>
                    <a:pt x="2146" y="2005"/>
                    <a:pt x="2264" y="1991"/>
                    <a:pt x="2343" y="1979"/>
                  </a:cubicBezTo>
                  <a:lnTo>
                    <a:pt x="23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7088423" y="1048960"/>
              <a:ext cx="250148" cy="280541"/>
            </a:xfrm>
            <a:custGeom>
              <a:avLst/>
              <a:gdLst/>
              <a:ahLst/>
              <a:cxnLst/>
              <a:rect l="l" t="t" r="r" b="b"/>
              <a:pathLst>
                <a:path w="4354" h="4883" extrusionOk="0">
                  <a:moveTo>
                    <a:pt x="1855" y="0"/>
                  </a:moveTo>
                  <a:cubicBezTo>
                    <a:pt x="1721" y="0"/>
                    <a:pt x="1588" y="18"/>
                    <a:pt x="1457" y="56"/>
                  </a:cubicBezTo>
                  <a:cubicBezTo>
                    <a:pt x="475" y="356"/>
                    <a:pt x="1" y="1671"/>
                    <a:pt x="397" y="2984"/>
                  </a:cubicBezTo>
                  <a:cubicBezTo>
                    <a:pt x="737" y="4115"/>
                    <a:pt x="1617" y="4882"/>
                    <a:pt x="2481" y="4882"/>
                  </a:cubicBezTo>
                  <a:cubicBezTo>
                    <a:pt x="2621" y="4882"/>
                    <a:pt x="2761" y="4862"/>
                    <a:pt x="2898" y="4820"/>
                  </a:cubicBezTo>
                  <a:cubicBezTo>
                    <a:pt x="3879" y="4535"/>
                    <a:pt x="4354" y="3222"/>
                    <a:pt x="3957" y="1908"/>
                  </a:cubicBezTo>
                  <a:cubicBezTo>
                    <a:pt x="3615" y="770"/>
                    <a:pt x="2725" y="0"/>
                    <a:pt x="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7031201" y="1177422"/>
              <a:ext cx="100082" cy="96922"/>
            </a:xfrm>
            <a:custGeom>
              <a:avLst/>
              <a:gdLst/>
              <a:ahLst/>
              <a:cxnLst/>
              <a:rect l="l" t="t" r="r" b="b"/>
              <a:pathLst>
                <a:path w="1742" h="1687" extrusionOk="0">
                  <a:moveTo>
                    <a:pt x="645" y="0"/>
                  </a:moveTo>
                  <a:cubicBezTo>
                    <a:pt x="518" y="0"/>
                    <a:pt x="399" y="37"/>
                    <a:pt x="300" y="115"/>
                  </a:cubicBezTo>
                  <a:cubicBezTo>
                    <a:pt x="0" y="353"/>
                    <a:pt x="15" y="859"/>
                    <a:pt x="332" y="1254"/>
                  </a:cubicBezTo>
                  <a:cubicBezTo>
                    <a:pt x="544" y="1531"/>
                    <a:pt x="836" y="1686"/>
                    <a:pt x="1095" y="1686"/>
                  </a:cubicBezTo>
                  <a:cubicBezTo>
                    <a:pt x="1222" y="1686"/>
                    <a:pt x="1341" y="1649"/>
                    <a:pt x="1440" y="1571"/>
                  </a:cubicBezTo>
                  <a:cubicBezTo>
                    <a:pt x="1741" y="1349"/>
                    <a:pt x="1725" y="828"/>
                    <a:pt x="1408" y="431"/>
                  </a:cubicBezTo>
                  <a:cubicBezTo>
                    <a:pt x="1195" y="155"/>
                    <a:pt x="905" y="0"/>
                    <a:pt x="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199363" y="1248605"/>
              <a:ext cx="41021" cy="12754"/>
            </a:xfrm>
            <a:custGeom>
              <a:avLst/>
              <a:gdLst/>
              <a:ahLst/>
              <a:cxnLst/>
              <a:rect l="l" t="t" r="r" b="b"/>
              <a:pathLst>
                <a:path w="714" h="222" extrusionOk="0">
                  <a:moveTo>
                    <a:pt x="32" y="0"/>
                  </a:moveTo>
                  <a:lnTo>
                    <a:pt x="1" y="32"/>
                  </a:lnTo>
                  <a:cubicBezTo>
                    <a:pt x="112" y="142"/>
                    <a:pt x="222" y="205"/>
                    <a:pt x="349" y="205"/>
                  </a:cubicBezTo>
                  <a:cubicBezTo>
                    <a:pt x="365" y="205"/>
                    <a:pt x="380" y="222"/>
                    <a:pt x="380" y="222"/>
                  </a:cubicBezTo>
                  <a:cubicBezTo>
                    <a:pt x="492" y="222"/>
                    <a:pt x="602" y="174"/>
                    <a:pt x="713" y="110"/>
                  </a:cubicBezTo>
                  <a:lnTo>
                    <a:pt x="682" y="63"/>
                  </a:lnTo>
                  <a:cubicBezTo>
                    <a:pt x="585" y="119"/>
                    <a:pt x="489" y="161"/>
                    <a:pt x="403" y="161"/>
                  </a:cubicBezTo>
                  <a:cubicBezTo>
                    <a:pt x="390" y="161"/>
                    <a:pt x="377" y="160"/>
                    <a:pt x="365" y="158"/>
                  </a:cubicBezTo>
                  <a:cubicBezTo>
                    <a:pt x="239" y="158"/>
                    <a:pt x="144" y="95"/>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158457" y="1185637"/>
              <a:ext cx="37344" cy="17523"/>
            </a:xfrm>
            <a:custGeom>
              <a:avLst/>
              <a:gdLst/>
              <a:ahLst/>
              <a:cxnLst/>
              <a:rect l="l" t="t" r="r" b="b"/>
              <a:pathLst>
                <a:path w="650" h="305" extrusionOk="0">
                  <a:moveTo>
                    <a:pt x="397" y="0"/>
                  </a:moveTo>
                  <a:cubicBezTo>
                    <a:pt x="358" y="0"/>
                    <a:pt x="315" y="6"/>
                    <a:pt x="269" y="20"/>
                  </a:cubicBezTo>
                  <a:cubicBezTo>
                    <a:pt x="64" y="83"/>
                    <a:pt x="1" y="273"/>
                    <a:pt x="1" y="288"/>
                  </a:cubicBezTo>
                  <a:lnTo>
                    <a:pt x="48" y="305"/>
                  </a:lnTo>
                  <a:cubicBezTo>
                    <a:pt x="48" y="288"/>
                    <a:pt x="111" y="130"/>
                    <a:pt x="286" y="67"/>
                  </a:cubicBezTo>
                  <a:cubicBezTo>
                    <a:pt x="320" y="57"/>
                    <a:pt x="353" y="54"/>
                    <a:pt x="384" y="54"/>
                  </a:cubicBezTo>
                  <a:cubicBezTo>
                    <a:pt x="511" y="54"/>
                    <a:pt x="605" y="115"/>
                    <a:pt x="618" y="115"/>
                  </a:cubicBezTo>
                  <a:lnTo>
                    <a:pt x="649" y="83"/>
                  </a:lnTo>
                  <a:cubicBezTo>
                    <a:pt x="637" y="70"/>
                    <a:pt x="53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168453" y="1187418"/>
              <a:ext cx="14593" cy="12352"/>
            </a:xfrm>
            <a:custGeom>
              <a:avLst/>
              <a:gdLst/>
              <a:ahLst/>
              <a:cxnLst/>
              <a:rect l="l" t="t" r="r" b="b"/>
              <a:pathLst>
                <a:path w="254" h="215" extrusionOk="0">
                  <a:moveTo>
                    <a:pt x="120" y="0"/>
                  </a:moveTo>
                  <a:cubicBezTo>
                    <a:pt x="112" y="0"/>
                    <a:pt x="103" y="2"/>
                    <a:pt x="95" y="4"/>
                  </a:cubicBezTo>
                  <a:cubicBezTo>
                    <a:pt x="32" y="36"/>
                    <a:pt x="0" y="84"/>
                    <a:pt x="32" y="147"/>
                  </a:cubicBezTo>
                  <a:cubicBezTo>
                    <a:pt x="46" y="186"/>
                    <a:pt x="91" y="214"/>
                    <a:pt x="133" y="214"/>
                  </a:cubicBezTo>
                  <a:cubicBezTo>
                    <a:pt x="142" y="214"/>
                    <a:pt x="151" y="213"/>
                    <a:pt x="159" y="210"/>
                  </a:cubicBezTo>
                  <a:cubicBezTo>
                    <a:pt x="222" y="194"/>
                    <a:pt x="254" y="131"/>
                    <a:pt x="222" y="84"/>
                  </a:cubicBezTo>
                  <a:cubicBezTo>
                    <a:pt x="209" y="31"/>
                    <a:pt x="163" y="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7251242" y="1154614"/>
              <a:ext cx="37287" cy="18500"/>
            </a:xfrm>
            <a:custGeom>
              <a:avLst/>
              <a:gdLst/>
              <a:ahLst/>
              <a:cxnLst/>
              <a:rect l="l" t="t" r="r" b="b"/>
              <a:pathLst>
                <a:path w="649" h="322" extrusionOk="0">
                  <a:moveTo>
                    <a:pt x="399" y="0"/>
                  </a:moveTo>
                  <a:cubicBezTo>
                    <a:pt x="358" y="0"/>
                    <a:pt x="314" y="7"/>
                    <a:pt x="269" y="22"/>
                  </a:cubicBezTo>
                  <a:cubicBezTo>
                    <a:pt x="64" y="85"/>
                    <a:pt x="0" y="275"/>
                    <a:pt x="0" y="307"/>
                  </a:cubicBezTo>
                  <a:lnTo>
                    <a:pt x="47" y="322"/>
                  </a:lnTo>
                  <a:cubicBezTo>
                    <a:pt x="47" y="290"/>
                    <a:pt x="111" y="132"/>
                    <a:pt x="285" y="69"/>
                  </a:cubicBezTo>
                  <a:cubicBezTo>
                    <a:pt x="319" y="59"/>
                    <a:pt x="352" y="56"/>
                    <a:pt x="382" y="56"/>
                  </a:cubicBezTo>
                  <a:cubicBezTo>
                    <a:pt x="510" y="56"/>
                    <a:pt x="605" y="120"/>
                    <a:pt x="617" y="132"/>
                  </a:cubicBezTo>
                  <a:lnTo>
                    <a:pt x="649" y="85"/>
                  </a:lnTo>
                  <a:cubicBezTo>
                    <a:pt x="625" y="61"/>
                    <a:pt x="528" y="0"/>
                    <a:pt x="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261181" y="1156509"/>
              <a:ext cx="13731" cy="12410"/>
            </a:xfrm>
            <a:custGeom>
              <a:avLst/>
              <a:gdLst/>
              <a:ahLst/>
              <a:cxnLst/>
              <a:rect l="l" t="t" r="r" b="b"/>
              <a:pathLst>
                <a:path w="239" h="216" extrusionOk="0">
                  <a:moveTo>
                    <a:pt x="121" y="0"/>
                  </a:moveTo>
                  <a:cubicBezTo>
                    <a:pt x="112" y="0"/>
                    <a:pt x="104" y="1"/>
                    <a:pt x="96" y="4"/>
                  </a:cubicBezTo>
                  <a:cubicBezTo>
                    <a:pt x="32" y="36"/>
                    <a:pt x="1" y="84"/>
                    <a:pt x="17" y="147"/>
                  </a:cubicBezTo>
                  <a:cubicBezTo>
                    <a:pt x="29" y="196"/>
                    <a:pt x="69" y="216"/>
                    <a:pt x="115" y="216"/>
                  </a:cubicBezTo>
                  <a:cubicBezTo>
                    <a:pt x="129" y="216"/>
                    <a:pt x="144" y="214"/>
                    <a:pt x="159" y="210"/>
                  </a:cubicBezTo>
                  <a:cubicBezTo>
                    <a:pt x="207" y="194"/>
                    <a:pt x="239" y="131"/>
                    <a:pt x="222" y="84"/>
                  </a:cubicBezTo>
                  <a:cubicBezTo>
                    <a:pt x="210" y="31"/>
                    <a:pt x="16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227571" y="1162140"/>
              <a:ext cx="33667" cy="69173"/>
            </a:xfrm>
            <a:custGeom>
              <a:avLst/>
              <a:gdLst/>
              <a:ahLst/>
              <a:cxnLst/>
              <a:rect l="l" t="t" r="r" b="b"/>
              <a:pathLst>
                <a:path w="586" h="1204" extrusionOk="0">
                  <a:moveTo>
                    <a:pt x="1" y="1"/>
                  </a:moveTo>
                  <a:lnTo>
                    <a:pt x="96" y="1204"/>
                  </a:lnTo>
                  <a:lnTo>
                    <a:pt x="586" y="106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121171" y="1146053"/>
              <a:ext cx="64634" cy="28267"/>
            </a:xfrm>
            <a:custGeom>
              <a:avLst/>
              <a:gdLst/>
              <a:ahLst/>
              <a:cxnLst/>
              <a:rect l="l" t="t" r="r" b="b"/>
              <a:pathLst>
                <a:path w="1125" h="492" extrusionOk="0">
                  <a:moveTo>
                    <a:pt x="1007" y="0"/>
                  </a:moveTo>
                  <a:cubicBezTo>
                    <a:pt x="993" y="0"/>
                    <a:pt x="979" y="4"/>
                    <a:pt x="967" y="12"/>
                  </a:cubicBezTo>
                  <a:lnTo>
                    <a:pt x="95" y="266"/>
                  </a:lnTo>
                  <a:cubicBezTo>
                    <a:pt x="32" y="297"/>
                    <a:pt x="0" y="361"/>
                    <a:pt x="17" y="408"/>
                  </a:cubicBezTo>
                  <a:cubicBezTo>
                    <a:pt x="30" y="460"/>
                    <a:pt x="76" y="491"/>
                    <a:pt x="127" y="491"/>
                  </a:cubicBezTo>
                  <a:cubicBezTo>
                    <a:pt x="138" y="491"/>
                    <a:pt x="148" y="490"/>
                    <a:pt x="159" y="487"/>
                  </a:cubicBezTo>
                  <a:lnTo>
                    <a:pt x="1030" y="218"/>
                  </a:lnTo>
                  <a:cubicBezTo>
                    <a:pt x="1093" y="202"/>
                    <a:pt x="1125" y="139"/>
                    <a:pt x="1108" y="76"/>
                  </a:cubicBezTo>
                  <a:cubicBezTo>
                    <a:pt x="1085" y="29"/>
                    <a:pt x="1045" y="0"/>
                    <a:pt x="1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223952" y="1115202"/>
              <a:ext cx="64577" cy="28152"/>
            </a:xfrm>
            <a:custGeom>
              <a:avLst/>
              <a:gdLst/>
              <a:ahLst/>
              <a:cxnLst/>
              <a:rect l="l" t="t" r="r" b="b"/>
              <a:pathLst>
                <a:path w="1124" h="490" extrusionOk="0">
                  <a:moveTo>
                    <a:pt x="1000" y="1"/>
                  </a:moveTo>
                  <a:cubicBezTo>
                    <a:pt x="988" y="1"/>
                    <a:pt x="976" y="4"/>
                    <a:pt x="965" y="11"/>
                  </a:cubicBezTo>
                  <a:lnTo>
                    <a:pt x="96" y="280"/>
                  </a:lnTo>
                  <a:cubicBezTo>
                    <a:pt x="32" y="296"/>
                    <a:pt x="1" y="360"/>
                    <a:pt x="16" y="423"/>
                  </a:cubicBezTo>
                  <a:cubicBezTo>
                    <a:pt x="29" y="462"/>
                    <a:pt x="75" y="490"/>
                    <a:pt x="126" y="490"/>
                  </a:cubicBezTo>
                  <a:cubicBezTo>
                    <a:pt x="137" y="490"/>
                    <a:pt x="148" y="489"/>
                    <a:pt x="159" y="486"/>
                  </a:cubicBezTo>
                  <a:lnTo>
                    <a:pt x="1029" y="216"/>
                  </a:lnTo>
                  <a:cubicBezTo>
                    <a:pt x="1092" y="201"/>
                    <a:pt x="1124" y="138"/>
                    <a:pt x="1108" y="75"/>
                  </a:cubicBezTo>
                  <a:cubicBezTo>
                    <a:pt x="1084" y="37"/>
                    <a:pt x="1041" y="1"/>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141164" y="1212640"/>
              <a:ext cx="57395" cy="48260"/>
            </a:xfrm>
            <a:custGeom>
              <a:avLst/>
              <a:gdLst/>
              <a:ahLst/>
              <a:cxnLst/>
              <a:rect l="l" t="t" r="r" b="b"/>
              <a:pathLst>
                <a:path w="999" h="840" extrusionOk="0">
                  <a:moveTo>
                    <a:pt x="527" y="1"/>
                  </a:moveTo>
                  <a:cubicBezTo>
                    <a:pt x="478" y="1"/>
                    <a:pt x="429" y="8"/>
                    <a:pt x="380" y="25"/>
                  </a:cubicBezTo>
                  <a:cubicBezTo>
                    <a:pt x="144" y="88"/>
                    <a:pt x="1" y="325"/>
                    <a:pt x="64" y="546"/>
                  </a:cubicBezTo>
                  <a:cubicBezTo>
                    <a:pt x="114" y="723"/>
                    <a:pt x="286" y="839"/>
                    <a:pt x="474" y="839"/>
                  </a:cubicBezTo>
                  <a:cubicBezTo>
                    <a:pt x="522" y="839"/>
                    <a:pt x="570" y="832"/>
                    <a:pt x="619" y="816"/>
                  </a:cubicBezTo>
                  <a:cubicBezTo>
                    <a:pt x="855" y="753"/>
                    <a:pt x="998" y="515"/>
                    <a:pt x="935" y="293"/>
                  </a:cubicBezTo>
                  <a:cubicBezTo>
                    <a:pt x="885" y="117"/>
                    <a:pt x="714"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274854" y="1181731"/>
              <a:ext cx="57338" cy="48260"/>
            </a:xfrm>
            <a:custGeom>
              <a:avLst/>
              <a:gdLst/>
              <a:ahLst/>
              <a:cxnLst/>
              <a:rect l="l" t="t" r="r" b="b"/>
              <a:pathLst>
                <a:path w="998" h="840" extrusionOk="0">
                  <a:moveTo>
                    <a:pt x="526" y="1"/>
                  </a:moveTo>
                  <a:cubicBezTo>
                    <a:pt x="478" y="1"/>
                    <a:pt x="429" y="8"/>
                    <a:pt x="381" y="25"/>
                  </a:cubicBezTo>
                  <a:cubicBezTo>
                    <a:pt x="143" y="88"/>
                    <a:pt x="1" y="325"/>
                    <a:pt x="64" y="546"/>
                  </a:cubicBezTo>
                  <a:cubicBezTo>
                    <a:pt x="115" y="723"/>
                    <a:pt x="286" y="839"/>
                    <a:pt x="473" y="839"/>
                  </a:cubicBezTo>
                  <a:cubicBezTo>
                    <a:pt x="521" y="839"/>
                    <a:pt x="570" y="832"/>
                    <a:pt x="618" y="816"/>
                  </a:cubicBezTo>
                  <a:cubicBezTo>
                    <a:pt x="856" y="753"/>
                    <a:pt x="997" y="515"/>
                    <a:pt x="934" y="293"/>
                  </a:cubicBezTo>
                  <a:cubicBezTo>
                    <a:pt x="884" y="117"/>
                    <a:pt x="713"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7142141" y="1013052"/>
              <a:ext cx="100082" cy="81870"/>
            </a:xfrm>
            <a:custGeom>
              <a:avLst/>
              <a:gdLst/>
              <a:ahLst/>
              <a:cxnLst/>
              <a:rect l="l" t="t" r="r" b="b"/>
              <a:pathLst>
                <a:path w="1742" h="1425" extrusionOk="0">
                  <a:moveTo>
                    <a:pt x="870" y="0"/>
                  </a:moveTo>
                  <a:cubicBezTo>
                    <a:pt x="395" y="0"/>
                    <a:pt x="0" y="317"/>
                    <a:pt x="0" y="713"/>
                  </a:cubicBezTo>
                  <a:cubicBezTo>
                    <a:pt x="0" y="1108"/>
                    <a:pt x="395" y="1425"/>
                    <a:pt x="870" y="1425"/>
                  </a:cubicBezTo>
                  <a:cubicBezTo>
                    <a:pt x="1345" y="1425"/>
                    <a:pt x="1741" y="1108"/>
                    <a:pt x="1741" y="713"/>
                  </a:cubicBezTo>
                  <a:cubicBezTo>
                    <a:pt x="1741" y="317"/>
                    <a:pt x="1345" y="0"/>
                    <a:pt x="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7012989" y="917625"/>
              <a:ext cx="271061" cy="200969"/>
            </a:xfrm>
            <a:custGeom>
              <a:avLst/>
              <a:gdLst/>
              <a:ahLst/>
              <a:cxnLst/>
              <a:rect l="l" t="t" r="r" b="b"/>
              <a:pathLst>
                <a:path w="4718" h="3498" extrusionOk="0">
                  <a:moveTo>
                    <a:pt x="2438" y="1"/>
                  </a:moveTo>
                  <a:cubicBezTo>
                    <a:pt x="2229" y="1"/>
                    <a:pt x="2016" y="31"/>
                    <a:pt x="1805" y="95"/>
                  </a:cubicBezTo>
                  <a:cubicBezTo>
                    <a:pt x="649" y="443"/>
                    <a:pt x="1" y="1646"/>
                    <a:pt x="349" y="2801"/>
                  </a:cubicBezTo>
                  <a:lnTo>
                    <a:pt x="554" y="3497"/>
                  </a:lnTo>
                  <a:lnTo>
                    <a:pt x="4717" y="2247"/>
                  </a:lnTo>
                  <a:lnTo>
                    <a:pt x="4511" y="1551"/>
                  </a:lnTo>
                  <a:cubicBezTo>
                    <a:pt x="4226" y="606"/>
                    <a:pt x="3371" y="1"/>
                    <a:pt x="2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7016608" y="1002137"/>
              <a:ext cx="282839" cy="116514"/>
            </a:xfrm>
            <a:custGeom>
              <a:avLst/>
              <a:gdLst/>
              <a:ahLst/>
              <a:cxnLst/>
              <a:rect l="l" t="t" r="r" b="b"/>
              <a:pathLst>
                <a:path w="4923" h="2028" extrusionOk="0">
                  <a:moveTo>
                    <a:pt x="4462" y="0"/>
                  </a:moveTo>
                  <a:cubicBezTo>
                    <a:pt x="4426" y="0"/>
                    <a:pt x="4389" y="6"/>
                    <a:pt x="4353" y="17"/>
                  </a:cubicBezTo>
                  <a:lnTo>
                    <a:pt x="333" y="1235"/>
                  </a:lnTo>
                  <a:cubicBezTo>
                    <a:pt x="127" y="1298"/>
                    <a:pt x="1" y="1520"/>
                    <a:pt x="64" y="1726"/>
                  </a:cubicBezTo>
                  <a:cubicBezTo>
                    <a:pt x="116" y="1909"/>
                    <a:pt x="277" y="2027"/>
                    <a:pt x="456" y="2027"/>
                  </a:cubicBezTo>
                  <a:cubicBezTo>
                    <a:pt x="493" y="2027"/>
                    <a:pt x="532" y="2022"/>
                    <a:pt x="571" y="2011"/>
                  </a:cubicBezTo>
                  <a:lnTo>
                    <a:pt x="4574" y="792"/>
                  </a:lnTo>
                  <a:cubicBezTo>
                    <a:pt x="4796" y="728"/>
                    <a:pt x="4923" y="507"/>
                    <a:pt x="4859" y="285"/>
                  </a:cubicBezTo>
                  <a:cubicBezTo>
                    <a:pt x="4795" y="116"/>
                    <a:pt x="4633" y="0"/>
                    <a:pt x="4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6591924" y="2237924"/>
              <a:ext cx="1252235" cy="2247944"/>
            </a:xfrm>
            <a:custGeom>
              <a:avLst/>
              <a:gdLst/>
              <a:ahLst/>
              <a:cxnLst/>
              <a:rect l="l" t="t" r="r" b="b"/>
              <a:pathLst>
                <a:path w="21796" h="39127" extrusionOk="0">
                  <a:moveTo>
                    <a:pt x="6222" y="1"/>
                  </a:moveTo>
                  <a:lnTo>
                    <a:pt x="1" y="38192"/>
                  </a:lnTo>
                  <a:lnTo>
                    <a:pt x="5730" y="39126"/>
                  </a:lnTo>
                  <a:lnTo>
                    <a:pt x="10907" y="7408"/>
                  </a:lnTo>
                  <a:lnTo>
                    <a:pt x="16066" y="39126"/>
                  </a:lnTo>
                  <a:lnTo>
                    <a:pt x="21796" y="38192"/>
                  </a:lnTo>
                  <a:lnTo>
                    <a:pt x="15575" y="1"/>
                  </a:lnTo>
                  <a:lnTo>
                    <a:pt x="10907" y="760"/>
                  </a:lnTo>
                  <a:lnTo>
                    <a:pt x="6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6941116" y="2143358"/>
              <a:ext cx="543845" cy="493804"/>
            </a:xfrm>
            <a:custGeom>
              <a:avLst/>
              <a:gdLst/>
              <a:ahLst/>
              <a:cxnLst/>
              <a:rect l="l" t="t" r="r" b="b"/>
              <a:pathLst>
                <a:path w="9466" h="8595" extrusionOk="0">
                  <a:moveTo>
                    <a:pt x="1" y="1"/>
                  </a:moveTo>
                  <a:lnTo>
                    <a:pt x="1" y="8136"/>
                  </a:lnTo>
                  <a:cubicBezTo>
                    <a:pt x="1" y="8389"/>
                    <a:pt x="207" y="8594"/>
                    <a:pt x="460" y="8594"/>
                  </a:cubicBezTo>
                  <a:lnTo>
                    <a:pt x="8991" y="8594"/>
                  </a:lnTo>
                  <a:cubicBezTo>
                    <a:pt x="9260" y="8594"/>
                    <a:pt x="9465" y="8389"/>
                    <a:pt x="9465" y="8136"/>
                  </a:cubicBezTo>
                  <a:lnTo>
                    <a:pt x="94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6321900" y="3605563"/>
              <a:ext cx="760269" cy="986632"/>
            </a:xfrm>
            <a:custGeom>
              <a:avLst/>
              <a:gdLst/>
              <a:ahLst/>
              <a:cxnLst/>
              <a:rect l="l" t="t" r="r" b="b"/>
              <a:pathLst>
                <a:path w="13233" h="17173" extrusionOk="0">
                  <a:moveTo>
                    <a:pt x="5840" y="0"/>
                  </a:moveTo>
                  <a:lnTo>
                    <a:pt x="3863" y="15527"/>
                  </a:lnTo>
                  <a:lnTo>
                    <a:pt x="1" y="17173"/>
                  </a:lnTo>
                  <a:lnTo>
                    <a:pt x="10289" y="17094"/>
                  </a:lnTo>
                  <a:lnTo>
                    <a:pt x="10289" y="16050"/>
                  </a:lnTo>
                  <a:lnTo>
                    <a:pt x="13232" y="1377"/>
                  </a:lnTo>
                  <a:lnTo>
                    <a:pt x="58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326676" y="3617341"/>
              <a:ext cx="760269" cy="986747"/>
            </a:xfrm>
            <a:custGeom>
              <a:avLst/>
              <a:gdLst/>
              <a:ahLst/>
              <a:cxnLst/>
              <a:rect l="l" t="t" r="r" b="b"/>
              <a:pathLst>
                <a:path w="13233" h="17175" extrusionOk="0">
                  <a:moveTo>
                    <a:pt x="7393" y="0"/>
                  </a:moveTo>
                  <a:lnTo>
                    <a:pt x="0" y="1378"/>
                  </a:lnTo>
                  <a:lnTo>
                    <a:pt x="2944" y="16050"/>
                  </a:lnTo>
                  <a:lnTo>
                    <a:pt x="2944" y="17111"/>
                  </a:lnTo>
                  <a:lnTo>
                    <a:pt x="13232" y="17174"/>
                  </a:lnTo>
                  <a:lnTo>
                    <a:pt x="9370" y="15528"/>
                  </a:lnTo>
                  <a:lnTo>
                    <a:pt x="7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6910207" y="1432278"/>
              <a:ext cx="575674" cy="781124"/>
            </a:xfrm>
            <a:custGeom>
              <a:avLst/>
              <a:gdLst/>
              <a:ahLst/>
              <a:cxnLst/>
              <a:rect l="l" t="t" r="r" b="b"/>
              <a:pathLst>
                <a:path w="10020" h="13596" extrusionOk="0">
                  <a:moveTo>
                    <a:pt x="0" y="0"/>
                  </a:moveTo>
                  <a:lnTo>
                    <a:pt x="0" y="13596"/>
                  </a:lnTo>
                  <a:lnTo>
                    <a:pt x="10020" y="13596"/>
                  </a:lnTo>
                  <a:lnTo>
                    <a:pt x="100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293067" y="1414066"/>
              <a:ext cx="326445" cy="968477"/>
            </a:xfrm>
            <a:custGeom>
              <a:avLst/>
              <a:gdLst/>
              <a:ahLst/>
              <a:cxnLst/>
              <a:rect l="l" t="t" r="r" b="b"/>
              <a:pathLst>
                <a:path w="5682" h="16857" extrusionOk="0">
                  <a:moveTo>
                    <a:pt x="5682" y="1"/>
                  </a:moveTo>
                  <a:lnTo>
                    <a:pt x="5682" y="1"/>
                  </a:lnTo>
                  <a:cubicBezTo>
                    <a:pt x="3783" y="64"/>
                    <a:pt x="1900" y="143"/>
                    <a:pt x="0" y="206"/>
                  </a:cubicBezTo>
                  <a:lnTo>
                    <a:pt x="0" y="16857"/>
                  </a:lnTo>
                  <a:lnTo>
                    <a:pt x="4637" y="16857"/>
                  </a:lnTo>
                  <a:cubicBezTo>
                    <a:pt x="4749" y="14957"/>
                    <a:pt x="4875" y="13058"/>
                    <a:pt x="4985" y="11175"/>
                  </a:cubicBezTo>
                  <a:cubicBezTo>
                    <a:pt x="5034" y="10542"/>
                    <a:pt x="5065" y="9909"/>
                    <a:pt x="5112" y="9276"/>
                  </a:cubicBezTo>
                  <a:cubicBezTo>
                    <a:pt x="5144" y="8563"/>
                    <a:pt x="5192" y="7866"/>
                    <a:pt x="5239" y="7170"/>
                  </a:cubicBezTo>
                  <a:cubicBezTo>
                    <a:pt x="5270" y="6537"/>
                    <a:pt x="5319" y="5904"/>
                    <a:pt x="5350" y="5271"/>
                  </a:cubicBezTo>
                  <a:lnTo>
                    <a:pt x="56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7293067" y="1716837"/>
              <a:ext cx="307428" cy="109217"/>
            </a:xfrm>
            <a:custGeom>
              <a:avLst/>
              <a:gdLst/>
              <a:ahLst/>
              <a:cxnLst/>
              <a:rect l="l" t="t" r="r" b="b"/>
              <a:pathLst>
                <a:path w="5351" h="1901" extrusionOk="0">
                  <a:moveTo>
                    <a:pt x="0" y="1"/>
                  </a:moveTo>
                  <a:lnTo>
                    <a:pt x="0" y="1900"/>
                  </a:lnTo>
                  <a:lnTo>
                    <a:pt x="5239" y="1900"/>
                  </a:lnTo>
                  <a:cubicBezTo>
                    <a:pt x="5270" y="1267"/>
                    <a:pt x="5319" y="634"/>
                    <a:pt x="5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7293067" y="1946931"/>
              <a:ext cx="293755" cy="109217"/>
            </a:xfrm>
            <a:custGeom>
              <a:avLst/>
              <a:gdLst/>
              <a:ahLst/>
              <a:cxnLst/>
              <a:rect l="l" t="t" r="r" b="b"/>
              <a:pathLst>
                <a:path w="5113" h="1901" extrusionOk="0">
                  <a:moveTo>
                    <a:pt x="0" y="1"/>
                  </a:moveTo>
                  <a:lnTo>
                    <a:pt x="0" y="1900"/>
                  </a:lnTo>
                  <a:lnTo>
                    <a:pt x="4985" y="1900"/>
                  </a:lnTo>
                  <a:cubicBezTo>
                    <a:pt x="5034" y="1267"/>
                    <a:pt x="5065" y="634"/>
                    <a:pt x="5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6832934" y="1414066"/>
              <a:ext cx="326503" cy="968477"/>
            </a:xfrm>
            <a:custGeom>
              <a:avLst/>
              <a:gdLst/>
              <a:ahLst/>
              <a:cxnLst/>
              <a:rect l="l" t="t" r="r" b="b"/>
              <a:pathLst>
                <a:path w="5683" h="16857" extrusionOk="0">
                  <a:moveTo>
                    <a:pt x="1" y="1"/>
                  </a:moveTo>
                  <a:lnTo>
                    <a:pt x="332" y="5271"/>
                  </a:lnTo>
                  <a:cubicBezTo>
                    <a:pt x="364" y="5904"/>
                    <a:pt x="412" y="6537"/>
                    <a:pt x="444" y="7170"/>
                  </a:cubicBezTo>
                  <a:cubicBezTo>
                    <a:pt x="491" y="7866"/>
                    <a:pt x="539" y="8563"/>
                    <a:pt x="570" y="9276"/>
                  </a:cubicBezTo>
                  <a:cubicBezTo>
                    <a:pt x="617" y="9909"/>
                    <a:pt x="649" y="10542"/>
                    <a:pt x="697" y="11175"/>
                  </a:cubicBezTo>
                  <a:cubicBezTo>
                    <a:pt x="807" y="13058"/>
                    <a:pt x="934" y="14957"/>
                    <a:pt x="1045" y="16857"/>
                  </a:cubicBezTo>
                  <a:lnTo>
                    <a:pt x="5682" y="16857"/>
                  </a:lnTo>
                  <a:lnTo>
                    <a:pt x="5682" y="206"/>
                  </a:lnTo>
                  <a:cubicBezTo>
                    <a:pt x="3783" y="143"/>
                    <a:pt x="1900" y="6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6852009" y="1716837"/>
              <a:ext cx="307428" cy="109217"/>
            </a:xfrm>
            <a:custGeom>
              <a:avLst/>
              <a:gdLst/>
              <a:ahLst/>
              <a:cxnLst/>
              <a:rect l="l" t="t" r="r" b="b"/>
              <a:pathLst>
                <a:path w="5351" h="1901" extrusionOk="0">
                  <a:moveTo>
                    <a:pt x="0" y="1"/>
                  </a:moveTo>
                  <a:cubicBezTo>
                    <a:pt x="32" y="634"/>
                    <a:pt x="80" y="1267"/>
                    <a:pt x="112" y="1900"/>
                  </a:cubicBezTo>
                  <a:lnTo>
                    <a:pt x="5350" y="1900"/>
                  </a:lnTo>
                  <a:lnTo>
                    <a:pt x="5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865682" y="1946931"/>
              <a:ext cx="293755" cy="109217"/>
            </a:xfrm>
            <a:custGeom>
              <a:avLst/>
              <a:gdLst/>
              <a:ahLst/>
              <a:cxnLst/>
              <a:rect l="l" t="t" r="r" b="b"/>
              <a:pathLst>
                <a:path w="5113" h="1901" extrusionOk="0">
                  <a:moveTo>
                    <a:pt x="0" y="1"/>
                  </a:moveTo>
                  <a:cubicBezTo>
                    <a:pt x="47" y="634"/>
                    <a:pt x="79" y="1267"/>
                    <a:pt x="127" y="1900"/>
                  </a:cubicBezTo>
                  <a:lnTo>
                    <a:pt x="5112" y="1900"/>
                  </a:lnTo>
                  <a:lnTo>
                    <a:pt x="51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8187822" y="1528567"/>
              <a:ext cx="130992" cy="172128"/>
            </a:xfrm>
            <a:custGeom>
              <a:avLst/>
              <a:gdLst/>
              <a:ahLst/>
              <a:cxnLst/>
              <a:rect l="l" t="t" r="r" b="b"/>
              <a:pathLst>
                <a:path w="2280" h="2996" extrusionOk="0">
                  <a:moveTo>
                    <a:pt x="1899" y="0"/>
                  </a:moveTo>
                  <a:cubicBezTo>
                    <a:pt x="1787" y="0"/>
                    <a:pt x="1677" y="57"/>
                    <a:pt x="1615" y="160"/>
                  </a:cubicBezTo>
                  <a:lnTo>
                    <a:pt x="96" y="2471"/>
                  </a:lnTo>
                  <a:cubicBezTo>
                    <a:pt x="1" y="2629"/>
                    <a:pt x="48" y="2835"/>
                    <a:pt x="206" y="2946"/>
                  </a:cubicBezTo>
                  <a:cubicBezTo>
                    <a:pt x="256" y="2980"/>
                    <a:pt x="317" y="2995"/>
                    <a:pt x="378" y="2995"/>
                  </a:cubicBezTo>
                  <a:cubicBezTo>
                    <a:pt x="490" y="2995"/>
                    <a:pt x="604" y="2943"/>
                    <a:pt x="666" y="2851"/>
                  </a:cubicBezTo>
                  <a:lnTo>
                    <a:pt x="2169" y="524"/>
                  </a:lnTo>
                  <a:cubicBezTo>
                    <a:pt x="2280" y="365"/>
                    <a:pt x="2232" y="160"/>
                    <a:pt x="2074" y="49"/>
                  </a:cubicBezTo>
                  <a:cubicBezTo>
                    <a:pt x="2019" y="16"/>
                    <a:pt x="1959" y="0"/>
                    <a:pt x="1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8152317" y="1488810"/>
              <a:ext cx="108298" cy="195741"/>
            </a:xfrm>
            <a:custGeom>
              <a:avLst/>
              <a:gdLst/>
              <a:ahLst/>
              <a:cxnLst/>
              <a:rect l="l" t="t" r="r" b="b"/>
              <a:pathLst>
                <a:path w="1885" h="3407" extrusionOk="0">
                  <a:moveTo>
                    <a:pt x="1501" y="0"/>
                  </a:moveTo>
                  <a:cubicBezTo>
                    <a:pt x="1370" y="0"/>
                    <a:pt x="1248" y="84"/>
                    <a:pt x="1189" y="203"/>
                  </a:cubicBezTo>
                  <a:lnTo>
                    <a:pt x="64" y="2942"/>
                  </a:lnTo>
                  <a:cubicBezTo>
                    <a:pt x="1" y="3115"/>
                    <a:pt x="81" y="3305"/>
                    <a:pt x="254" y="3385"/>
                  </a:cubicBezTo>
                  <a:cubicBezTo>
                    <a:pt x="294" y="3399"/>
                    <a:pt x="335" y="3406"/>
                    <a:pt x="376" y="3406"/>
                  </a:cubicBezTo>
                  <a:cubicBezTo>
                    <a:pt x="510" y="3406"/>
                    <a:pt x="637" y="3328"/>
                    <a:pt x="697" y="3195"/>
                  </a:cubicBezTo>
                  <a:lnTo>
                    <a:pt x="1822" y="472"/>
                  </a:lnTo>
                  <a:cubicBezTo>
                    <a:pt x="1885" y="298"/>
                    <a:pt x="1805" y="93"/>
                    <a:pt x="1632" y="29"/>
                  </a:cubicBezTo>
                  <a:cubicBezTo>
                    <a:pt x="1588" y="10"/>
                    <a:pt x="1544" y="0"/>
                    <a:pt x="1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8116927" y="1481629"/>
              <a:ext cx="77274" cy="189536"/>
            </a:xfrm>
            <a:custGeom>
              <a:avLst/>
              <a:gdLst/>
              <a:ahLst/>
              <a:cxnLst/>
              <a:rect l="l" t="t" r="r" b="b"/>
              <a:pathLst>
                <a:path w="1345" h="3299" extrusionOk="0">
                  <a:moveTo>
                    <a:pt x="958" y="0"/>
                  </a:moveTo>
                  <a:cubicBezTo>
                    <a:pt x="804" y="0"/>
                    <a:pt x="673" y="104"/>
                    <a:pt x="633" y="264"/>
                  </a:cubicBezTo>
                  <a:lnTo>
                    <a:pt x="32" y="2892"/>
                  </a:lnTo>
                  <a:cubicBezTo>
                    <a:pt x="0" y="3067"/>
                    <a:pt x="110" y="3257"/>
                    <a:pt x="285" y="3288"/>
                  </a:cubicBezTo>
                  <a:cubicBezTo>
                    <a:pt x="315" y="3295"/>
                    <a:pt x="344" y="3299"/>
                    <a:pt x="372" y="3299"/>
                  </a:cubicBezTo>
                  <a:cubicBezTo>
                    <a:pt x="526" y="3299"/>
                    <a:pt x="656" y="3195"/>
                    <a:pt x="697" y="3035"/>
                  </a:cubicBezTo>
                  <a:lnTo>
                    <a:pt x="1298" y="408"/>
                  </a:lnTo>
                  <a:cubicBezTo>
                    <a:pt x="1345" y="233"/>
                    <a:pt x="1218" y="59"/>
                    <a:pt x="1045" y="11"/>
                  </a:cubicBezTo>
                  <a:cubicBezTo>
                    <a:pt x="1015" y="4"/>
                    <a:pt x="986" y="0"/>
                    <a:pt x="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8098714" y="1612044"/>
              <a:ext cx="180114" cy="179539"/>
            </a:xfrm>
            <a:custGeom>
              <a:avLst/>
              <a:gdLst/>
              <a:ahLst/>
              <a:cxnLst/>
              <a:rect l="l" t="t" r="r" b="b"/>
              <a:pathLst>
                <a:path w="3135" h="3125" extrusionOk="0">
                  <a:moveTo>
                    <a:pt x="646" y="1"/>
                  </a:moveTo>
                  <a:cubicBezTo>
                    <a:pt x="617" y="1"/>
                    <a:pt x="583" y="26"/>
                    <a:pt x="570" y="52"/>
                  </a:cubicBezTo>
                  <a:lnTo>
                    <a:pt x="174" y="1065"/>
                  </a:lnTo>
                  <a:cubicBezTo>
                    <a:pt x="32" y="1413"/>
                    <a:pt x="1" y="1761"/>
                    <a:pt x="64" y="2078"/>
                  </a:cubicBezTo>
                  <a:cubicBezTo>
                    <a:pt x="159" y="2490"/>
                    <a:pt x="396" y="2823"/>
                    <a:pt x="760" y="2964"/>
                  </a:cubicBezTo>
                  <a:lnTo>
                    <a:pt x="966" y="3044"/>
                  </a:lnTo>
                  <a:cubicBezTo>
                    <a:pt x="1097" y="3099"/>
                    <a:pt x="1234" y="3124"/>
                    <a:pt x="1372" y="3124"/>
                  </a:cubicBezTo>
                  <a:cubicBezTo>
                    <a:pt x="1911" y="3124"/>
                    <a:pt x="2458" y="2725"/>
                    <a:pt x="2723" y="2094"/>
                  </a:cubicBezTo>
                  <a:lnTo>
                    <a:pt x="3118" y="1081"/>
                  </a:lnTo>
                  <a:cubicBezTo>
                    <a:pt x="3135" y="1050"/>
                    <a:pt x="3135" y="1018"/>
                    <a:pt x="3103" y="1002"/>
                  </a:cubicBezTo>
                  <a:lnTo>
                    <a:pt x="665" y="5"/>
                  </a:lnTo>
                  <a:cubicBezTo>
                    <a:pt x="659" y="2"/>
                    <a:pt x="65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8220570" y="1597739"/>
              <a:ext cx="119156" cy="117490"/>
            </a:xfrm>
            <a:custGeom>
              <a:avLst/>
              <a:gdLst/>
              <a:ahLst/>
              <a:cxnLst/>
              <a:rect l="l" t="t" r="r" b="b"/>
              <a:pathLst>
                <a:path w="2074" h="2045" extrusionOk="0">
                  <a:moveTo>
                    <a:pt x="1740" y="1"/>
                  </a:moveTo>
                  <a:cubicBezTo>
                    <a:pt x="1662" y="1"/>
                    <a:pt x="1583" y="33"/>
                    <a:pt x="1520" y="96"/>
                  </a:cubicBezTo>
                  <a:lnTo>
                    <a:pt x="111" y="1536"/>
                  </a:lnTo>
                  <a:cubicBezTo>
                    <a:pt x="1" y="1647"/>
                    <a:pt x="1" y="1837"/>
                    <a:pt x="111" y="1964"/>
                  </a:cubicBezTo>
                  <a:cubicBezTo>
                    <a:pt x="172" y="2017"/>
                    <a:pt x="244" y="2044"/>
                    <a:pt x="317" y="2044"/>
                  </a:cubicBezTo>
                  <a:cubicBezTo>
                    <a:pt x="395" y="2044"/>
                    <a:pt x="473" y="2013"/>
                    <a:pt x="539" y="1947"/>
                  </a:cubicBezTo>
                  <a:lnTo>
                    <a:pt x="1947" y="507"/>
                  </a:lnTo>
                  <a:cubicBezTo>
                    <a:pt x="2073" y="396"/>
                    <a:pt x="2073" y="206"/>
                    <a:pt x="1947" y="96"/>
                  </a:cubicBezTo>
                  <a:cubicBezTo>
                    <a:pt x="1892" y="33"/>
                    <a:pt x="1817"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8070505" y="1583721"/>
              <a:ext cx="55557" cy="131796"/>
            </a:xfrm>
            <a:custGeom>
              <a:avLst/>
              <a:gdLst/>
              <a:ahLst/>
              <a:cxnLst/>
              <a:rect l="l" t="t" r="r" b="b"/>
              <a:pathLst>
                <a:path w="967" h="2294" extrusionOk="0">
                  <a:moveTo>
                    <a:pt x="285" y="0"/>
                  </a:moveTo>
                  <a:cubicBezTo>
                    <a:pt x="264" y="0"/>
                    <a:pt x="243" y="2"/>
                    <a:pt x="222" y="7"/>
                  </a:cubicBezTo>
                  <a:cubicBezTo>
                    <a:pt x="95" y="39"/>
                    <a:pt x="0" y="165"/>
                    <a:pt x="32" y="308"/>
                  </a:cubicBezTo>
                  <a:lnTo>
                    <a:pt x="428" y="2096"/>
                  </a:lnTo>
                  <a:cubicBezTo>
                    <a:pt x="455" y="2218"/>
                    <a:pt x="551" y="2293"/>
                    <a:pt x="667" y="2293"/>
                  </a:cubicBezTo>
                  <a:cubicBezTo>
                    <a:pt x="687" y="2293"/>
                    <a:pt x="707" y="2291"/>
                    <a:pt x="728" y="2286"/>
                  </a:cubicBezTo>
                  <a:cubicBezTo>
                    <a:pt x="872" y="2254"/>
                    <a:pt x="967" y="2128"/>
                    <a:pt x="935" y="1986"/>
                  </a:cubicBezTo>
                  <a:lnTo>
                    <a:pt x="539" y="197"/>
                  </a:lnTo>
                  <a:cubicBezTo>
                    <a:pt x="512" y="76"/>
                    <a:pt x="404"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7147598" y="1704140"/>
              <a:ext cx="471915" cy="605664"/>
            </a:xfrm>
            <a:custGeom>
              <a:avLst/>
              <a:gdLst/>
              <a:ahLst/>
              <a:cxnLst/>
              <a:rect l="l" t="t" r="r" b="b"/>
              <a:pathLst>
                <a:path w="8214" h="10542" extrusionOk="0">
                  <a:moveTo>
                    <a:pt x="0" y="0"/>
                  </a:moveTo>
                  <a:lnTo>
                    <a:pt x="0" y="10541"/>
                  </a:lnTo>
                  <a:lnTo>
                    <a:pt x="8214" y="10541"/>
                  </a:lnTo>
                  <a:lnTo>
                    <a:pt x="82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6479203" y="1938026"/>
              <a:ext cx="743895" cy="328858"/>
            </a:xfrm>
            <a:custGeom>
              <a:avLst/>
              <a:gdLst/>
              <a:ahLst/>
              <a:cxnLst/>
              <a:rect l="l" t="t" r="r" b="b"/>
              <a:pathLst>
                <a:path w="12948" h="5724" extrusionOk="0">
                  <a:moveTo>
                    <a:pt x="11416" y="1"/>
                  </a:moveTo>
                  <a:cubicBezTo>
                    <a:pt x="11284" y="1"/>
                    <a:pt x="11150" y="20"/>
                    <a:pt x="11016" y="61"/>
                  </a:cubicBezTo>
                  <a:lnTo>
                    <a:pt x="1140" y="3036"/>
                  </a:lnTo>
                  <a:cubicBezTo>
                    <a:pt x="412" y="3258"/>
                    <a:pt x="0" y="4018"/>
                    <a:pt x="207" y="4746"/>
                  </a:cubicBezTo>
                  <a:cubicBezTo>
                    <a:pt x="387" y="5340"/>
                    <a:pt x="937" y="5724"/>
                    <a:pt x="1529" y="5724"/>
                  </a:cubicBezTo>
                  <a:cubicBezTo>
                    <a:pt x="1662" y="5724"/>
                    <a:pt x="1798" y="5704"/>
                    <a:pt x="1931" y="5664"/>
                  </a:cubicBezTo>
                  <a:lnTo>
                    <a:pt x="11807" y="2703"/>
                  </a:lnTo>
                  <a:cubicBezTo>
                    <a:pt x="12536" y="2482"/>
                    <a:pt x="12947" y="1707"/>
                    <a:pt x="12725" y="979"/>
                  </a:cubicBezTo>
                  <a:cubicBezTo>
                    <a:pt x="12545" y="384"/>
                    <a:pt x="12005" y="1"/>
                    <a:pt x="1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7181208" y="1996052"/>
              <a:ext cx="198269" cy="41940"/>
            </a:xfrm>
            <a:custGeom>
              <a:avLst/>
              <a:gdLst/>
              <a:ahLst/>
              <a:cxnLst/>
              <a:rect l="l" t="t" r="r" b="b"/>
              <a:pathLst>
                <a:path w="3451" h="730" extrusionOk="0">
                  <a:moveTo>
                    <a:pt x="348" y="0"/>
                  </a:moveTo>
                  <a:cubicBezTo>
                    <a:pt x="158" y="0"/>
                    <a:pt x="16" y="142"/>
                    <a:pt x="0" y="332"/>
                  </a:cubicBezTo>
                  <a:cubicBezTo>
                    <a:pt x="0" y="522"/>
                    <a:pt x="143" y="665"/>
                    <a:pt x="333" y="680"/>
                  </a:cubicBezTo>
                  <a:lnTo>
                    <a:pt x="3102" y="729"/>
                  </a:lnTo>
                  <a:cubicBezTo>
                    <a:pt x="3111" y="729"/>
                    <a:pt x="3119" y="730"/>
                    <a:pt x="3127" y="730"/>
                  </a:cubicBezTo>
                  <a:cubicBezTo>
                    <a:pt x="3306" y="730"/>
                    <a:pt x="3450" y="578"/>
                    <a:pt x="3450" y="412"/>
                  </a:cubicBezTo>
                  <a:cubicBezTo>
                    <a:pt x="3450" y="222"/>
                    <a:pt x="3309" y="64"/>
                    <a:pt x="3119" y="64"/>
                  </a:cubicBezTo>
                  <a:lnTo>
                    <a:pt x="3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7174831" y="1929351"/>
              <a:ext cx="209242" cy="67047"/>
            </a:xfrm>
            <a:custGeom>
              <a:avLst/>
              <a:gdLst/>
              <a:ahLst/>
              <a:cxnLst/>
              <a:rect l="l" t="t" r="r" b="b"/>
              <a:pathLst>
                <a:path w="3642" h="1167" extrusionOk="0">
                  <a:moveTo>
                    <a:pt x="3283" y="1"/>
                  </a:moveTo>
                  <a:cubicBezTo>
                    <a:pt x="3265" y="1"/>
                    <a:pt x="3248" y="2"/>
                    <a:pt x="3230" y="5"/>
                  </a:cubicBezTo>
                  <a:lnTo>
                    <a:pt x="317" y="497"/>
                  </a:lnTo>
                  <a:cubicBezTo>
                    <a:pt x="127" y="528"/>
                    <a:pt x="1" y="702"/>
                    <a:pt x="33" y="877"/>
                  </a:cubicBezTo>
                  <a:cubicBezTo>
                    <a:pt x="61" y="1047"/>
                    <a:pt x="203" y="1166"/>
                    <a:pt x="369" y="1166"/>
                  </a:cubicBezTo>
                  <a:cubicBezTo>
                    <a:pt x="389" y="1166"/>
                    <a:pt x="408" y="1165"/>
                    <a:pt x="428" y="1161"/>
                  </a:cubicBezTo>
                  <a:lnTo>
                    <a:pt x="3340" y="670"/>
                  </a:lnTo>
                  <a:cubicBezTo>
                    <a:pt x="3515" y="639"/>
                    <a:pt x="3641" y="465"/>
                    <a:pt x="3610" y="290"/>
                  </a:cubicBezTo>
                  <a:cubicBezTo>
                    <a:pt x="3581" y="120"/>
                    <a:pt x="3438"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7166615" y="1869428"/>
              <a:ext cx="190168" cy="88649"/>
            </a:xfrm>
            <a:custGeom>
              <a:avLst/>
              <a:gdLst/>
              <a:ahLst/>
              <a:cxnLst/>
              <a:rect l="l" t="t" r="r" b="b"/>
              <a:pathLst>
                <a:path w="3310" h="1543" extrusionOk="0">
                  <a:moveTo>
                    <a:pt x="2930" y="1"/>
                  </a:moveTo>
                  <a:cubicBezTo>
                    <a:pt x="2893" y="1"/>
                    <a:pt x="2855" y="7"/>
                    <a:pt x="2818" y="20"/>
                  </a:cubicBezTo>
                  <a:lnTo>
                    <a:pt x="270" y="890"/>
                  </a:lnTo>
                  <a:cubicBezTo>
                    <a:pt x="81" y="953"/>
                    <a:pt x="1" y="1143"/>
                    <a:pt x="49" y="1318"/>
                  </a:cubicBezTo>
                  <a:cubicBezTo>
                    <a:pt x="99" y="1455"/>
                    <a:pt x="228" y="1543"/>
                    <a:pt x="365" y="1543"/>
                  </a:cubicBezTo>
                  <a:cubicBezTo>
                    <a:pt x="402" y="1543"/>
                    <a:pt x="439" y="1537"/>
                    <a:pt x="476" y="1523"/>
                  </a:cubicBezTo>
                  <a:lnTo>
                    <a:pt x="3024" y="653"/>
                  </a:lnTo>
                  <a:cubicBezTo>
                    <a:pt x="3214" y="605"/>
                    <a:pt x="3309" y="400"/>
                    <a:pt x="3246" y="225"/>
                  </a:cubicBezTo>
                  <a:cubicBezTo>
                    <a:pt x="3196" y="89"/>
                    <a:pt x="3067" y="1"/>
                    <a:pt x="2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7075726" y="1914183"/>
              <a:ext cx="170979" cy="167991"/>
            </a:xfrm>
            <a:custGeom>
              <a:avLst/>
              <a:gdLst/>
              <a:ahLst/>
              <a:cxnLst/>
              <a:rect l="l" t="t" r="r" b="b"/>
              <a:pathLst>
                <a:path w="2976" h="2924" extrusionOk="0">
                  <a:moveTo>
                    <a:pt x="2454" y="1"/>
                  </a:moveTo>
                  <a:lnTo>
                    <a:pt x="1378" y="191"/>
                  </a:lnTo>
                  <a:cubicBezTo>
                    <a:pt x="998" y="254"/>
                    <a:pt x="681" y="412"/>
                    <a:pt x="443" y="634"/>
                  </a:cubicBezTo>
                  <a:cubicBezTo>
                    <a:pt x="158" y="919"/>
                    <a:pt x="0" y="1299"/>
                    <a:pt x="63" y="1679"/>
                  </a:cubicBezTo>
                  <a:lnTo>
                    <a:pt x="111" y="1915"/>
                  </a:lnTo>
                  <a:cubicBezTo>
                    <a:pt x="208" y="2510"/>
                    <a:pt x="812" y="2924"/>
                    <a:pt x="1521" y="2924"/>
                  </a:cubicBezTo>
                  <a:cubicBezTo>
                    <a:pt x="1624" y="2924"/>
                    <a:pt x="1730" y="2915"/>
                    <a:pt x="1836" y="2897"/>
                  </a:cubicBezTo>
                  <a:lnTo>
                    <a:pt x="2912" y="2723"/>
                  </a:lnTo>
                  <a:cubicBezTo>
                    <a:pt x="2944" y="2707"/>
                    <a:pt x="2976" y="2675"/>
                    <a:pt x="2976" y="2644"/>
                  </a:cubicBezTo>
                  <a:lnTo>
                    <a:pt x="2532" y="48"/>
                  </a:lnTo>
                  <a:cubicBezTo>
                    <a:pt x="2517" y="16"/>
                    <a:pt x="2486" y="1"/>
                    <a:pt x="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7182989" y="2032074"/>
              <a:ext cx="151043" cy="59808"/>
            </a:xfrm>
            <a:custGeom>
              <a:avLst/>
              <a:gdLst/>
              <a:ahLst/>
              <a:cxnLst/>
              <a:rect l="l" t="t" r="r" b="b"/>
              <a:pathLst>
                <a:path w="2629" h="1041" extrusionOk="0">
                  <a:moveTo>
                    <a:pt x="336" y="0"/>
                  </a:moveTo>
                  <a:cubicBezTo>
                    <a:pt x="200" y="0"/>
                    <a:pt x="76" y="90"/>
                    <a:pt x="49" y="228"/>
                  </a:cubicBezTo>
                  <a:cubicBezTo>
                    <a:pt x="1" y="386"/>
                    <a:pt x="112" y="545"/>
                    <a:pt x="270" y="592"/>
                  </a:cubicBezTo>
                  <a:lnTo>
                    <a:pt x="2248" y="1035"/>
                  </a:lnTo>
                  <a:cubicBezTo>
                    <a:pt x="2269" y="1039"/>
                    <a:pt x="2289" y="1041"/>
                    <a:pt x="2309" y="1041"/>
                  </a:cubicBezTo>
                  <a:cubicBezTo>
                    <a:pt x="2445" y="1041"/>
                    <a:pt x="2569" y="951"/>
                    <a:pt x="2596" y="813"/>
                  </a:cubicBezTo>
                  <a:cubicBezTo>
                    <a:pt x="2628" y="640"/>
                    <a:pt x="2533" y="481"/>
                    <a:pt x="2375" y="450"/>
                  </a:cubicBezTo>
                  <a:lnTo>
                    <a:pt x="397" y="7"/>
                  </a:lnTo>
                  <a:cubicBezTo>
                    <a:pt x="377" y="2"/>
                    <a:pt x="356" y="0"/>
                    <a:pt x="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rot="1550292">
              <a:off x="7494968" y="2557114"/>
              <a:ext cx="1321158" cy="1321158"/>
            </a:xfrm>
            <a:prstGeom prst="lightningBol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7" name="CuadroTexto 6">
            <a:extLst>
              <a:ext uri="{FF2B5EF4-FFF2-40B4-BE49-F238E27FC236}">
                <a16:creationId xmlns:a16="http://schemas.microsoft.com/office/drawing/2014/main" id="{5B99FD71-A6AE-5BA0-7062-4735B3D3797C}"/>
              </a:ext>
            </a:extLst>
          </p:cNvPr>
          <p:cNvSpPr txBox="1"/>
          <p:nvPr/>
        </p:nvSpPr>
        <p:spPr>
          <a:xfrm>
            <a:off x="1079607" y="360070"/>
            <a:ext cx="6984786" cy="5232202"/>
          </a:xfrm>
          <a:prstGeom prst="rect">
            <a:avLst/>
          </a:prstGeom>
          <a:noFill/>
        </p:spPr>
        <p:txBody>
          <a:bodyPr wrap="square">
            <a:spAutoFit/>
          </a:bodyPr>
          <a:lstStyle/>
          <a:p>
            <a:r>
              <a:rPr lang="es-UY" sz="2400" b="1" dirty="0">
                <a:effectLst/>
                <a:latin typeface="Times New Roman" panose="02020603050405020304" pitchFamily="18" charset="0"/>
                <a:ea typeface="Times New Roman" panose="02020603050405020304" pitchFamily="18" charset="0"/>
              </a:rPr>
              <a:t>Evaluación estadística de la incertidumbre tipo B </a:t>
            </a:r>
          </a:p>
          <a:p>
            <a:endParaRPr lang="es-UY" sz="2400" b="1" dirty="0">
              <a:latin typeface="Times New Roman" panose="02020603050405020304" pitchFamily="18" charset="0"/>
            </a:endParaRPr>
          </a:p>
          <a:p>
            <a:endParaRPr lang="es-UY" sz="2400" b="1" dirty="0">
              <a:latin typeface="Times New Roman" panose="02020603050405020304" pitchFamily="18" charset="0"/>
            </a:endParaRPr>
          </a:p>
          <a:p>
            <a:r>
              <a:rPr lang="es-UY" sz="2400" dirty="0">
                <a:effectLst/>
                <a:latin typeface="Times New Roman" panose="02020603050405020304" pitchFamily="18" charset="0"/>
                <a:ea typeface="Times New Roman" panose="02020603050405020304" pitchFamily="18" charset="0"/>
              </a:rPr>
              <a:t>No se dispone de un conjunto de datos numéricos, por lo que debe asumirse que la magnitud varía según una determinada distribución de probabilidad. En este curso consideraremos el caso de la distribución de densidad </a:t>
            </a:r>
            <a:r>
              <a:rPr lang="es-UY" sz="2400" i="1" dirty="0">
                <a:effectLst/>
                <a:latin typeface="Times New Roman" panose="02020603050405020304" pitchFamily="18" charset="0"/>
                <a:ea typeface="Times New Roman" panose="02020603050405020304" pitchFamily="18" charset="0"/>
              </a:rPr>
              <a:t>uniforme</a:t>
            </a:r>
            <a:r>
              <a:rPr lang="es-UY" sz="2400" dirty="0">
                <a:effectLst/>
                <a:latin typeface="Times New Roman" panose="02020603050405020304" pitchFamily="18" charset="0"/>
                <a:ea typeface="Times New Roman" panose="02020603050405020304" pitchFamily="18" charset="0"/>
              </a:rPr>
              <a:t>. </a:t>
            </a:r>
            <a:endParaRPr lang="en-GB" sz="2400" dirty="0">
              <a:effectLst/>
              <a:latin typeface="Calibri" panose="020F0502020204030204" pitchFamily="34" charset="0"/>
              <a:ea typeface="Calibri" panose="020F0502020204030204" pitchFamily="34" charset="0"/>
            </a:endParaRPr>
          </a:p>
          <a:p>
            <a:endParaRPr lang="es-UY" sz="18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br>
              <a:rPr lang="es-MX" sz="2800" dirty="0"/>
            </a:br>
            <a:endParaRPr lang="es-MX" sz="1200" b="0" i="0" u="none" strike="noStrike" dirty="0">
              <a:solidFill>
                <a:srgbClr val="000000"/>
              </a:solidFill>
              <a:effectLst/>
              <a:latin typeface="Noto Sans Symbols"/>
            </a:endParaRPr>
          </a:p>
        </p:txBody>
      </p:sp>
    </p:spTree>
    <p:extLst>
      <p:ext uri="{BB962C8B-B14F-4D97-AF65-F5344CB8AC3E}">
        <p14:creationId xmlns:p14="http://schemas.microsoft.com/office/powerpoint/2010/main" val="412494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7" name="CuadroTexto 6">
            <a:extLst>
              <a:ext uri="{FF2B5EF4-FFF2-40B4-BE49-F238E27FC236}">
                <a16:creationId xmlns:a16="http://schemas.microsoft.com/office/drawing/2014/main" id="{5B99FD71-A6AE-5BA0-7062-4735B3D3797C}"/>
              </a:ext>
            </a:extLst>
          </p:cNvPr>
          <p:cNvSpPr txBox="1"/>
          <p:nvPr/>
        </p:nvSpPr>
        <p:spPr>
          <a:xfrm>
            <a:off x="1079607" y="360070"/>
            <a:ext cx="6984786" cy="3108543"/>
          </a:xfrm>
          <a:prstGeom prst="rect">
            <a:avLst/>
          </a:prstGeom>
          <a:noFill/>
        </p:spPr>
        <p:txBody>
          <a:bodyPr wrap="square">
            <a:spAutoFit/>
          </a:bodyPr>
          <a:lstStyle/>
          <a:p>
            <a:r>
              <a:rPr lang="es-UY" sz="2400" b="1" dirty="0">
                <a:effectLst/>
                <a:latin typeface="Times New Roman" panose="02020603050405020304" pitchFamily="18" charset="0"/>
                <a:ea typeface="Times New Roman" panose="02020603050405020304" pitchFamily="18" charset="0"/>
              </a:rPr>
              <a:t>Distribución de probabilidad uniforme</a:t>
            </a:r>
          </a:p>
          <a:p>
            <a:endParaRPr lang="es-UY" sz="2400" b="1" dirty="0">
              <a:latin typeface="Times New Roman" panose="02020603050405020304" pitchFamily="18" charset="0"/>
            </a:endParaRPr>
          </a:p>
          <a:p>
            <a:endParaRPr lang="es-UY" sz="24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br>
              <a:rPr lang="es-MX" sz="2800" dirty="0"/>
            </a:br>
            <a:endParaRPr lang="es-MX" sz="1200" b="0" i="0" u="none" strike="noStrike" dirty="0">
              <a:solidFill>
                <a:srgbClr val="000000"/>
              </a:solidFill>
              <a:effectLst/>
              <a:latin typeface="Noto Sans Symbols"/>
            </a:endParaRPr>
          </a:p>
        </p:txBody>
      </p:sp>
      <p:pic>
        <p:nvPicPr>
          <p:cNvPr id="2" name="image5.png">
            <a:extLst>
              <a:ext uri="{FF2B5EF4-FFF2-40B4-BE49-F238E27FC236}">
                <a16:creationId xmlns:a16="http://schemas.microsoft.com/office/drawing/2014/main" id="{CEC98949-2CC8-63C3-3E8D-5E07ACE68858}"/>
              </a:ext>
            </a:extLst>
          </p:cNvPr>
          <p:cNvPicPr/>
          <p:nvPr/>
        </p:nvPicPr>
        <p:blipFill>
          <a:blip r:embed="rId3"/>
          <a:srcRect/>
          <a:stretch>
            <a:fillRect/>
          </a:stretch>
        </p:blipFill>
        <p:spPr>
          <a:xfrm>
            <a:off x="1885369" y="963174"/>
            <a:ext cx="4192702" cy="2402432"/>
          </a:xfrm>
          <a:prstGeom prst="rect">
            <a:avLst/>
          </a:prstGeom>
          <a:ln w="38160">
            <a:solidFill>
              <a:srgbClr val="000000"/>
            </a:solidFill>
            <a:prstDash val="solid"/>
          </a:ln>
        </p:spPr>
      </p:pic>
      <p:pic>
        <p:nvPicPr>
          <p:cNvPr id="3" name="image15.png" descr="{&quot;backgroundColorModified&quot;:null,&quot;type&quot;:&quot;$$&quot;,&quot;id&quot;:&quot;2&quot;,&quot;font&quot;:{&quot;color&quot;:&quot;#000000&quot;,&quot;size&quot;:12,&quot;family&quot;:&quot;Times New Roman&quot;},&quot;backgroundColor&quot;:&quot;#ffffff&quot;,&quot;aid&quot;:null,&quot;code&quot;:&quot;$$\\sigma=\\frac{b-a}{2{\\sqrt[]{3}}}$$&quot;,&quot;ts&quot;:1647377798295,&quot;cs&quot;:&quot;o7c5a1Fh8l8OChvXnKcwbw==&quot;,&quot;size&quot;:{&quot;width&quot;:69,&quot;height&quot;:37}}">
            <a:extLst>
              <a:ext uri="{FF2B5EF4-FFF2-40B4-BE49-F238E27FC236}">
                <a16:creationId xmlns:a16="http://schemas.microsoft.com/office/drawing/2014/main" id="{7C8BD629-CD9A-B3FB-8FF7-890482374EAF}"/>
              </a:ext>
            </a:extLst>
          </p:cNvPr>
          <p:cNvPicPr/>
          <p:nvPr/>
        </p:nvPicPr>
        <p:blipFill>
          <a:blip r:embed="rId4"/>
          <a:srcRect/>
          <a:stretch>
            <a:fillRect/>
          </a:stretch>
        </p:blipFill>
        <p:spPr>
          <a:xfrm>
            <a:off x="3534655" y="3725936"/>
            <a:ext cx="1175657" cy="691562"/>
          </a:xfrm>
          <a:prstGeom prst="rect">
            <a:avLst/>
          </a:prstGeom>
          <a:ln/>
        </p:spPr>
      </p:pic>
    </p:spTree>
    <p:extLst>
      <p:ext uri="{BB962C8B-B14F-4D97-AF65-F5344CB8AC3E}">
        <p14:creationId xmlns:p14="http://schemas.microsoft.com/office/powerpoint/2010/main" val="65222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5B99FD71-A6AE-5BA0-7062-4735B3D3797C}"/>
                  </a:ext>
                </a:extLst>
              </p:cNvPr>
              <p:cNvSpPr txBox="1"/>
              <p:nvPr/>
            </p:nvSpPr>
            <p:spPr>
              <a:xfrm>
                <a:off x="695405" y="0"/>
                <a:ext cx="6984786" cy="4878387"/>
              </a:xfrm>
              <a:prstGeom prst="rect">
                <a:avLst/>
              </a:prstGeom>
              <a:noFill/>
            </p:spPr>
            <p:txBody>
              <a:bodyPr wrap="square">
                <a:spAutoFit/>
              </a:bodyPr>
              <a:lstStyle/>
              <a:p>
                <a:r>
                  <a:rPr lang="es-UY" sz="2400" b="1" dirty="0">
                    <a:effectLst/>
                    <a:latin typeface="Times New Roman" panose="02020603050405020304" pitchFamily="18" charset="0"/>
                    <a:ea typeface="Times New Roman" panose="02020603050405020304" pitchFamily="18" charset="0"/>
                  </a:rPr>
                  <a:t>Aplicación práctica</a:t>
                </a:r>
              </a:p>
              <a:p>
                <a:endParaRPr lang="es-UY" sz="2400" b="1" dirty="0">
                  <a:latin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lang="en-GB"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𝑠</m:t>
                          </m:r>
                        </m:e>
                        <m:sub>
                          <m:r>
                            <a:rPr lang="es-UY" sz="2400" i="1">
                              <a:effectLst/>
                              <a:latin typeface="Cambria Math" panose="02040503050406030204" pitchFamily="18" charset="0"/>
                              <a:ea typeface="Times New Roman" panose="02020603050405020304" pitchFamily="18" charset="0"/>
                            </a:rPr>
                            <m:t>𝐴</m:t>
                          </m:r>
                        </m:sub>
                      </m:sSub>
                      <m:r>
                        <a:rPr lang="es-UY" sz="2400" i="1">
                          <a:effectLst/>
                          <a:latin typeface="Cambria Math" panose="02040503050406030204" pitchFamily="18" charset="0"/>
                          <a:ea typeface="Times New Roman" panose="02020603050405020304" pitchFamily="18" charset="0"/>
                        </a:rPr>
                        <m:t>=</m:t>
                      </m:r>
                      <m:f>
                        <m:f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𝑠</m:t>
                              </m:r>
                            </m:e>
                            <m:sub>
                              <m:r>
                                <a:rPr lang="es-UY" sz="2400" i="1">
                                  <a:effectLst/>
                                  <a:latin typeface="Cambria Math" panose="02040503050406030204" pitchFamily="18" charset="0"/>
                                  <a:ea typeface="Times New Roman" panose="02020603050405020304" pitchFamily="18" charset="0"/>
                                </a:rPr>
                                <m:t>𝑜𝑟𝑖</m:t>
                              </m:r>
                            </m:sub>
                          </m:sSub>
                        </m:num>
                        <m:den>
                          <m:rad>
                            <m:radPr>
                              <m:degHide m:val="on"/>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s-UY" sz="2400" i="1">
                                  <a:effectLst/>
                                  <a:latin typeface="Cambria Math" panose="02040503050406030204" pitchFamily="18" charset="0"/>
                                  <a:ea typeface="Times New Roman" panose="02020603050405020304" pitchFamily="18" charset="0"/>
                                </a:rPr>
                                <m:t>𝑛</m:t>
                              </m:r>
                            </m:e>
                          </m:rad>
                        </m:den>
                      </m:f>
                    </m:oMath>
                  </m:oMathPara>
                </a14:m>
                <a:endParaRPr lang="es-UY" sz="2400" b="1" dirty="0">
                  <a:latin typeface="Times New Roman" panose="02020603050405020304" pitchFamily="18" charset="0"/>
                </a:endParaRPr>
              </a:p>
              <a:p>
                <a:endParaRPr lang="es-UY" sz="2800" b="1" dirty="0">
                  <a:latin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lang="en-GB"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𝑠</m:t>
                          </m:r>
                        </m:e>
                        <m:sub>
                          <m:r>
                            <a:rPr lang="es-UY" sz="2400" i="1">
                              <a:effectLst/>
                              <a:latin typeface="Cambria Math" panose="02040503050406030204" pitchFamily="18" charset="0"/>
                              <a:ea typeface="Times New Roman" panose="02020603050405020304" pitchFamily="18" charset="0"/>
                            </a:rPr>
                            <m:t>𝑎𝑝</m:t>
                          </m:r>
                        </m:sub>
                      </m:sSub>
                      <m:r>
                        <a:rPr lang="es-UY" sz="2400" i="1">
                          <a:effectLst/>
                          <a:latin typeface="Cambria Math" panose="02040503050406030204" pitchFamily="18" charset="0"/>
                          <a:ea typeface="Times New Roman" panose="02020603050405020304" pitchFamily="18" charset="0"/>
                        </a:rPr>
                        <m:t>=</m:t>
                      </m:r>
                      <m:f>
                        <m:f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UY" sz="2400" i="1">
                              <a:effectLst/>
                              <a:latin typeface="Cambria Math" panose="02040503050406030204" pitchFamily="18" charset="0"/>
                              <a:ea typeface="Times New Roman" panose="02020603050405020304" pitchFamily="18" charset="0"/>
                            </a:rPr>
                            <m:t>𝑎𝑝𝑟</m:t>
                          </m:r>
                        </m:num>
                        <m:den>
                          <m:rad>
                            <m:radPr>
                              <m:degHide m:val="on"/>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s-UY" sz="2400" i="1">
                                  <a:effectLst/>
                                  <a:latin typeface="Cambria Math" panose="02040503050406030204" pitchFamily="18" charset="0"/>
                                  <a:ea typeface="Times New Roman" panose="02020603050405020304" pitchFamily="18" charset="0"/>
                                </a:rPr>
                                <m:t>12</m:t>
                              </m:r>
                            </m:e>
                          </m:rad>
                        </m:den>
                      </m:f>
                    </m:oMath>
                  </m:oMathPara>
                </a14:m>
                <a:endParaRPr lang="es-UY" sz="2400" b="1" dirty="0">
                  <a:latin typeface="Times New Roman" panose="02020603050405020304" pitchFamily="18" charset="0"/>
                </a:endParaRPr>
              </a:p>
              <a:p>
                <a:endParaRPr lang="es-UY" sz="2800" b="1"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GB"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Calibri" panose="020F0502020204030204" pitchFamily="34" charset="0"/>
                              <a:cs typeface="Calibri" panose="020F0502020204030204" pitchFamily="34" charset="0"/>
                            </a:rPr>
                            <m:t>𝜎</m:t>
                          </m:r>
                        </m:e>
                        <m:sub>
                          <m:r>
                            <a:rPr lang="es-UY" sz="2800" i="1">
                              <a:effectLst/>
                              <a:latin typeface="Cambria Math" panose="02040503050406030204" pitchFamily="18" charset="0"/>
                              <a:ea typeface="Times New Roman" panose="02020603050405020304" pitchFamily="18" charset="0"/>
                            </a:rPr>
                            <m:t>𝑚𝑒𝑑</m:t>
                          </m:r>
                        </m:sub>
                      </m:sSub>
                      <m:r>
                        <a:rPr lang="es-UY" sz="2800" i="1">
                          <a:effectLst/>
                          <a:latin typeface="Cambria Math" panose="02040503050406030204" pitchFamily="18" charset="0"/>
                          <a:ea typeface="Times New Roman" panose="02020603050405020304" pitchFamily="18" charset="0"/>
                        </a:rPr>
                        <m:t>=</m:t>
                      </m:r>
                      <m:f>
                        <m:fPr>
                          <m:ctrlPr>
                            <a:rPr lang="en-GB"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UY" sz="2800" i="1">
                              <a:effectLst/>
                              <a:latin typeface="Cambria Math" panose="02040503050406030204" pitchFamily="18" charset="0"/>
                              <a:ea typeface="Times New Roman" panose="02020603050405020304" pitchFamily="18" charset="0"/>
                            </a:rPr>
                            <m:t>∆</m:t>
                          </m:r>
                        </m:num>
                        <m:den>
                          <m:rad>
                            <m:radPr>
                              <m:degHide m:val="on"/>
                              <m:ctrlPr>
                                <a:rPr lang="en-GB"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s-UY" sz="2800" i="1">
                                  <a:effectLst/>
                                  <a:latin typeface="Cambria Math" panose="02040503050406030204" pitchFamily="18" charset="0"/>
                                  <a:ea typeface="Times New Roman" panose="02020603050405020304" pitchFamily="18" charset="0"/>
                                </a:rPr>
                                <m:t>3</m:t>
                              </m:r>
                            </m:e>
                          </m:rad>
                        </m:den>
                      </m:f>
                      <m:r>
                        <a:rPr lang="es-UY" sz="2800" i="1">
                          <a:effectLst/>
                          <a:latin typeface="Cambria Math" panose="02040503050406030204" pitchFamily="18" charset="0"/>
                          <a:ea typeface="Times New Roman" panose="02020603050405020304" pitchFamily="18" charset="0"/>
                        </a:rPr>
                        <m:t>.</m:t>
                      </m:r>
                    </m:oMath>
                  </m:oMathPara>
                </a14:m>
                <a:endParaRPr lang="es-UY" sz="2800" dirty="0">
                  <a:effectLst/>
                  <a:latin typeface="Times New Roman" panose="02020603050405020304" pitchFamily="18" charset="0"/>
                  <a:ea typeface="Times New Roman" panose="02020603050405020304" pitchFamily="18" charset="0"/>
                </a:endParaRPr>
              </a:p>
              <a:p>
                <a:pPr algn="ctr"/>
                <a:r>
                  <a:rPr lang="es-UY" sz="2800" dirty="0">
                    <a:effectLst/>
                    <a:latin typeface="Times New Roman" panose="02020603050405020304" pitchFamily="18" charset="0"/>
                    <a:ea typeface="Times New Roman" panose="02020603050405020304" pitchFamily="18" charset="0"/>
                  </a:rPr>
                  <a:t> </a:t>
                </a:r>
                <a:br>
                  <a:rPr lang="es-MX" sz="2800" dirty="0"/>
                </a:br>
                <a:r>
                  <a:rPr lang="es-UY" sz="1800" b="1" dirty="0"/>
                  <a:t>Donde ∆ se obtiene de la información de fabricante.</a:t>
                </a:r>
                <a:endParaRPr lang="es-MX" sz="1800" b="1" dirty="0"/>
              </a:p>
              <a:p>
                <a:pPr algn="ctr"/>
                <a:endParaRPr lang="es-MX" sz="1200" b="0" i="0" u="none" strike="noStrike" dirty="0">
                  <a:solidFill>
                    <a:srgbClr val="000000"/>
                  </a:solidFill>
                  <a:effectLst/>
                  <a:latin typeface="Noto Sans Symbols"/>
                </a:endParaRPr>
              </a:p>
            </p:txBody>
          </p:sp>
        </mc:Choice>
        <mc:Fallback>
          <p:sp>
            <p:nvSpPr>
              <p:cNvPr id="7" name="CuadroTexto 6">
                <a:extLst>
                  <a:ext uri="{FF2B5EF4-FFF2-40B4-BE49-F238E27FC236}">
                    <a16:creationId xmlns:a16="http://schemas.microsoft.com/office/drawing/2014/main" id="{5B99FD71-A6AE-5BA0-7062-4735B3D3797C}"/>
                  </a:ext>
                </a:extLst>
              </p:cNvPr>
              <p:cNvSpPr txBox="1">
                <a:spLocks noRot="1" noChangeAspect="1" noMove="1" noResize="1" noEditPoints="1" noAdjustHandles="1" noChangeArrowheads="1" noChangeShapeType="1" noTextEdit="1"/>
              </p:cNvSpPr>
              <p:nvPr/>
            </p:nvSpPr>
            <p:spPr>
              <a:xfrm>
                <a:off x="695405" y="0"/>
                <a:ext cx="6984786" cy="4878387"/>
              </a:xfrm>
              <a:prstGeom prst="rect">
                <a:avLst/>
              </a:prstGeom>
              <a:blipFill>
                <a:blip r:embed="rId3"/>
                <a:stretch>
                  <a:fillRect l="-1309" t="-1000"/>
                </a:stretch>
              </a:blipFill>
            </p:spPr>
            <p:txBody>
              <a:bodyPr/>
              <a:lstStyle/>
              <a:p>
                <a:r>
                  <a:rPr lang="en-GB">
                    <a:noFill/>
                  </a:rPr>
                  <a:t> </a:t>
                </a:r>
              </a:p>
            </p:txBody>
          </p:sp>
        </mc:Fallback>
      </mc:AlternateContent>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723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5B99FD71-A6AE-5BA0-7062-4735B3D3797C}"/>
                  </a:ext>
                </a:extLst>
              </p:cNvPr>
              <p:cNvSpPr txBox="1"/>
              <p:nvPr/>
            </p:nvSpPr>
            <p:spPr>
              <a:xfrm>
                <a:off x="595513" y="1275549"/>
                <a:ext cx="6984786" cy="83304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s-UY" sz="2000" i="1" smtClean="0">
                          <a:effectLst/>
                          <a:latin typeface="Cambria Math" panose="02040503050406030204" pitchFamily="18" charset="0"/>
                          <a:ea typeface="Calibri" panose="020F0502020204030204" pitchFamily="34" charset="0"/>
                          <a:cs typeface="Calibri" panose="020F0502020204030204" pitchFamily="34" charset="0"/>
                        </a:rPr>
                        <m:t>𝜎</m:t>
                      </m:r>
                      <m:r>
                        <a:rPr lang="es-UY" sz="2400" i="1">
                          <a:effectLst/>
                          <a:latin typeface="Cambria Math" panose="02040503050406030204" pitchFamily="18" charset="0"/>
                          <a:ea typeface="Times New Roman" panose="02020603050405020304" pitchFamily="18" charset="0"/>
                        </a:rPr>
                        <m:t>=</m:t>
                      </m:r>
                      <m:rad>
                        <m:radPr>
                          <m:degHide m:val="on"/>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UY" sz="2400" i="1">
                                  <a:effectLst/>
                                  <a:latin typeface="Cambria Math" panose="02040503050406030204" pitchFamily="18" charset="0"/>
                                  <a:ea typeface="Times New Roman" panose="02020603050405020304" pitchFamily="18" charset="0"/>
                                </a:rPr>
                                <m:t>𝜎</m:t>
                              </m:r>
                            </m:e>
                            <m:sub>
                              <m:r>
                                <a:rPr lang="es-UY" sz="2400" i="1">
                                  <a:effectLst/>
                                  <a:latin typeface="Cambria Math" panose="02040503050406030204" pitchFamily="18" charset="0"/>
                                  <a:ea typeface="Times New Roman" panose="02020603050405020304" pitchFamily="18" charset="0"/>
                                </a:rPr>
                                <m:t>𝑚𝑒𝑑</m:t>
                              </m:r>
                            </m:sub>
                            <m:sup>
                              <m:r>
                                <a:rPr lang="es-UY" sz="2400" i="1">
                                  <a:effectLst/>
                                  <a:latin typeface="Cambria Math" panose="02040503050406030204" pitchFamily="18" charset="0"/>
                                  <a:ea typeface="Times New Roman" panose="02020603050405020304" pitchFamily="18" charset="0"/>
                                </a:rPr>
                                <m:t>2</m:t>
                              </m:r>
                            </m:sup>
                          </m:sSubSup>
                          <m:r>
                            <a:rPr lang="es-UY" sz="2400" i="1">
                              <a:effectLst/>
                              <a:latin typeface="Cambria Math" panose="02040503050406030204" pitchFamily="18" charset="0"/>
                              <a:ea typeface="Times New Roman" panose="02020603050405020304" pitchFamily="18" charset="0"/>
                            </a:rPr>
                            <m:t>+</m:t>
                          </m:r>
                          <m:sSubSup>
                            <m:sSub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UY" sz="2400" i="1">
                                  <a:effectLst/>
                                  <a:latin typeface="Cambria Math" panose="02040503050406030204" pitchFamily="18" charset="0"/>
                                  <a:ea typeface="Times New Roman" panose="02020603050405020304" pitchFamily="18" charset="0"/>
                                </a:rPr>
                                <m:t>𝜎</m:t>
                              </m:r>
                            </m:e>
                            <m:sub>
                              <m:r>
                                <a:rPr lang="es-UY" sz="2400" i="1">
                                  <a:effectLst/>
                                  <a:latin typeface="Cambria Math" panose="02040503050406030204" pitchFamily="18" charset="0"/>
                                  <a:ea typeface="Times New Roman" panose="02020603050405020304" pitchFamily="18" charset="0"/>
                                </a:rPr>
                                <m:t>𝑎𝑝𝑟</m:t>
                              </m:r>
                            </m:sub>
                            <m:sup>
                              <m:r>
                                <a:rPr lang="es-UY" sz="2400" i="1">
                                  <a:effectLst/>
                                  <a:latin typeface="Cambria Math" panose="02040503050406030204" pitchFamily="18" charset="0"/>
                                  <a:ea typeface="Times New Roman" panose="02020603050405020304" pitchFamily="18" charset="0"/>
                                </a:rPr>
                                <m:t>2</m:t>
                              </m:r>
                            </m:sup>
                          </m:sSubSup>
                          <m:r>
                            <a:rPr lang="es-UY" sz="2400" i="1">
                              <a:effectLst/>
                              <a:latin typeface="Cambria Math" panose="02040503050406030204" pitchFamily="18" charset="0"/>
                              <a:ea typeface="Times New Roman" panose="02020603050405020304" pitchFamily="18" charset="0"/>
                            </a:rPr>
                            <m:t>+</m:t>
                          </m:r>
                          <m:sSubSup>
                            <m:sSub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UY" sz="2400" i="1">
                                  <a:effectLst/>
                                  <a:latin typeface="Cambria Math" panose="02040503050406030204" pitchFamily="18" charset="0"/>
                                  <a:ea typeface="Times New Roman" panose="02020603050405020304" pitchFamily="18" charset="0"/>
                                </a:rPr>
                                <m:t>𝜎</m:t>
                              </m:r>
                            </m:e>
                            <m:sub>
                              <m:r>
                                <a:rPr lang="es-UY" sz="2400" i="1">
                                  <a:effectLst/>
                                  <a:latin typeface="Cambria Math" panose="02040503050406030204" pitchFamily="18" charset="0"/>
                                  <a:ea typeface="Times New Roman" panose="02020603050405020304" pitchFamily="18" charset="0"/>
                                </a:rPr>
                                <m:t>𝐴</m:t>
                              </m:r>
                            </m:sub>
                            <m:sup>
                              <m:r>
                                <a:rPr lang="es-UY" sz="2400" i="1">
                                  <a:effectLst/>
                                  <a:latin typeface="Cambria Math" panose="02040503050406030204" pitchFamily="18" charset="0"/>
                                  <a:ea typeface="Times New Roman" panose="02020603050405020304" pitchFamily="18" charset="0"/>
                                </a:rPr>
                                <m:t>2</m:t>
                              </m:r>
                            </m:sup>
                          </m:sSubSup>
                        </m:e>
                      </m:rad>
                    </m:oMath>
                  </m:oMathPara>
                </a14:m>
                <a:endParaRPr lang="es-UY" sz="2400" b="1" dirty="0">
                  <a:latin typeface="Times New Roman" panose="02020603050405020304" pitchFamily="18" charset="0"/>
                </a:endParaRPr>
              </a:p>
            </p:txBody>
          </p:sp>
        </mc:Choice>
        <mc:Fallback>
          <p:sp>
            <p:nvSpPr>
              <p:cNvPr id="7" name="CuadroTexto 6">
                <a:extLst>
                  <a:ext uri="{FF2B5EF4-FFF2-40B4-BE49-F238E27FC236}">
                    <a16:creationId xmlns:a16="http://schemas.microsoft.com/office/drawing/2014/main" id="{5B99FD71-A6AE-5BA0-7062-4735B3D3797C}"/>
                  </a:ext>
                </a:extLst>
              </p:cNvPr>
              <p:cNvSpPr txBox="1">
                <a:spLocks noRot="1" noChangeAspect="1" noMove="1" noResize="1" noEditPoints="1" noAdjustHandles="1" noChangeArrowheads="1" noChangeShapeType="1" noTextEdit="1"/>
              </p:cNvSpPr>
              <p:nvPr/>
            </p:nvSpPr>
            <p:spPr>
              <a:xfrm>
                <a:off x="595513" y="1275549"/>
                <a:ext cx="6984786" cy="833049"/>
              </a:xfrm>
              <a:prstGeom prst="rect">
                <a:avLst/>
              </a:prstGeom>
              <a:blipFill>
                <a:blip r:embed="rId3"/>
                <a:stretch>
                  <a:fillRect/>
                </a:stretch>
              </a:blipFill>
            </p:spPr>
            <p:txBody>
              <a:bodyPr/>
              <a:lstStyle/>
              <a:p>
                <a:r>
                  <a:rPr lang="en-GB">
                    <a:noFill/>
                  </a:rPr>
                  <a:t> </a:t>
                </a:r>
              </a:p>
            </p:txBody>
          </p:sp>
        </mc:Fallback>
      </mc:AlternateContent>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912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21876D39-EE00-453F-2B88-E10F7D4F10F4}"/>
              </a:ext>
            </a:extLst>
          </p:cNvPr>
          <p:cNvSpPr txBox="1"/>
          <p:nvPr/>
        </p:nvSpPr>
        <p:spPr>
          <a:xfrm>
            <a:off x="1056555" y="219203"/>
            <a:ext cx="7030890" cy="3650102"/>
          </a:xfrm>
          <a:prstGeom prst="rect">
            <a:avLst/>
          </a:prstGeom>
          <a:noFill/>
        </p:spPr>
        <p:txBody>
          <a:bodyPr wrap="square">
            <a:spAutoFit/>
          </a:bodyPr>
          <a:lstStyle/>
          <a:p>
            <a:pPr>
              <a:lnSpc>
                <a:spcPct val="115000"/>
              </a:lnSpc>
              <a:spcAft>
                <a:spcPts val="1000"/>
              </a:spcAft>
            </a:pPr>
            <a:r>
              <a:rPr lang="es-UY" sz="2400" b="1" dirty="0">
                <a:effectLst/>
                <a:latin typeface="Times New Roman" panose="02020603050405020304" pitchFamily="18" charset="0"/>
                <a:ea typeface="Times New Roman" panose="02020603050405020304" pitchFamily="18" charset="0"/>
              </a:rPr>
              <a:t>Cálculo de la incertidumbre e incertidumbre expandida</a:t>
            </a:r>
          </a:p>
          <a:p>
            <a:pPr>
              <a:lnSpc>
                <a:spcPct val="115000"/>
              </a:lnSpc>
              <a:spcAft>
                <a:spcPts val="1000"/>
              </a:spcAft>
            </a:pPr>
            <a:endParaRPr lang="es-UY" sz="2400" b="1" dirty="0">
              <a:latin typeface="Times New Roman" panose="02020603050405020304" pitchFamily="18" charset="0"/>
              <a:ea typeface="Calibri" panose="020F0502020204030204" pitchFamily="34" charset="0"/>
            </a:endParaRPr>
          </a:p>
          <a:p>
            <a:pPr>
              <a:lnSpc>
                <a:spcPct val="115000"/>
              </a:lnSpc>
              <a:spcAft>
                <a:spcPts val="1000"/>
              </a:spcAft>
            </a:pPr>
            <a:r>
              <a:rPr lang="es-UY" sz="2400" dirty="0">
                <a:effectLst/>
                <a:latin typeface="Times New Roman" panose="02020603050405020304" pitchFamily="18" charset="0"/>
                <a:ea typeface="Times New Roman" panose="02020603050405020304" pitchFamily="18" charset="0"/>
              </a:rPr>
              <a:t>Cuando se da un resultado, se toma un factor de cobertura para dar seguridad de que la medida está dentro del intervalo seleccionado. Este </a:t>
            </a:r>
            <a:r>
              <a:rPr lang="es-UY" sz="2400" b="1" dirty="0">
                <a:effectLst/>
                <a:latin typeface="Times New Roman" panose="02020603050405020304" pitchFamily="18" charset="0"/>
                <a:ea typeface="Times New Roman" panose="02020603050405020304" pitchFamily="18" charset="0"/>
              </a:rPr>
              <a:t>factor de cobertura</a:t>
            </a:r>
            <a:r>
              <a:rPr lang="es-UY" sz="2400" dirty="0">
                <a:effectLst/>
                <a:latin typeface="Times New Roman" panose="02020603050405020304" pitchFamily="18" charset="0"/>
                <a:ea typeface="Times New Roman" panose="02020603050405020304" pitchFamily="18" charset="0"/>
              </a:rPr>
              <a:t> </a:t>
            </a:r>
            <a:r>
              <a:rPr lang="es-UY" sz="2400" i="1" dirty="0">
                <a:effectLst/>
                <a:latin typeface="Times New Roman" panose="02020603050405020304" pitchFamily="18" charset="0"/>
                <a:ea typeface="Times New Roman" panose="02020603050405020304" pitchFamily="18" charset="0"/>
              </a:rPr>
              <a:t>k</a:t>
            </a:r>
            <a:r>
              <a:rPr lang="es-UY" sz="2400" dirty="0">
                <a:effectLst/>
                <a:latin typeface="Times New Roman" panose="02020603050405020304" pitchFamily="18" charset="0"/>
                <a:ea typeface="Times New Roman" panose="02020603050405020304" pitchFamily="18" charset="0"/>
              </a:rPr>
              <a:t> depende de la estadística utilizada.</a:t>
            </a:r>
            <a:endParaRPr lang="en-GB" sz="2400" dirty="0">
              <a:effectLst/>
              <a:latin typeface="Calibri" panose="020F0502020204030204" pitchFamily="34" charset="0"/>
              <a:ea typeface="Calibri" panose="020F0502020204030204" pitchFamily="34"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4036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21876D39-EE00-453F-2B88-E10F7D4F10F4}"/>
              </a:ext>
            </a:extLst>
          </p:cNvPr>
          <p:cNvSpPr txBox="1"/>
          <p:nvPr/>
        </p:nvSpPr>
        <p:spPr>
          <a:xfrm>
            <a:off x="1056555" y="219203"/>
            <a:ext cx="7030890" cy="1398203"/>
          </a:xfrm>
          <a:prstGeom prst="rect">
            <a:avLst/>
          </a:prstGeom>
          <a:noFill/>
        </p:spPr>
        <p:txBody>
          <a:bodyPr wrap="square">
            <a:spAutoFit/>
          </a:bodyPr>
          <a:lstStyle/>
          <a:p>
            <a:pPr>
              <a:lnSpc>
                <a:spcPct val="115000"/>
              </a:lnSpc>
              <a:spcAft>
                <a:spcPts val="1000"/>
              </a:spcAft>
            </a:pPr>
            <a:r>
              <a:rPr lang="es-UY" sz="2400" b="1" dirty="0">
                <a:effectLst/>
                <a:latin typeface="Times New Roman" panose="02020603050405020304" pitchFamily="18" charset="0"/>
                <a:ea typeface="Times New Roman" panose="02020603050405020304" pitchFamily="18" charset="0"/>
              </a:rPr>
              <a:t>Factor de cobertura, distribución </a:t>
            </a:r>
            <a:r>
              <a:rPr lang="es-UY" sz="2400" b="1" dirty="0" err="1">
                <a:effectLst/>
                <a:latin typeface="Times New Roman" panose="02020603050405020304" pitchFamily="18" charset="0"/>
                <a:ea typeface="Times New Roman" panose="02020603050405020304" pitchFamily="18" charset="0"/>
              </a:rPr>
              <a:t>gausiana</a:t>
            </a:r>
            <a:endParaRPr lang="es-UY" sz="2400" b="1"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s-UY" sz="2400" b="1" dirty="0">
              <a:latin typeface="Times New Roman" panose="02020603050405020304" pitchFamily="18" charset="0"/>
              <a:ea typeface="Calibri" panose="020F0502020204030204" pitchFamily="34"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endParaRPr>
          </a:p>
        </p:txBody>
      </p:sp>
      <p:graphicFrame>
        <p:nvGraphicFramePr>
          <p:cNvPr id="2" name="Tabla 1">
            <a:extLst>
              <a:ext uri="{FF2B5EF4-FFF2-40B4-BE49-F238E27FC236}">
                <a16:creationId xmlns:a16="http://schemas.microsoft.com/office/drawing/2014/main" id="{25AACCAB-4972-BB27-3CFB-69994CF02837}"/>
              </a:ext>
            </a:extLst>
          </p:cNvPr>
          <p:cNvGraphicFramePr>
            <a:graphicFrameLocks noGrp="1"/>
          </p:cNvGraphicFramePr>
          <p:nvPr>
            <p:extLst>
              <p:ext uri="{D42A27DB-BD31-4B8C-83A1-F6EECF244321}">
                <p14:modId xmlns:p14="http://schemas.microsoft.com/office/powerpoint/2010/main" val="2968635628"/>
              </p:ext>
            </p:extLst>
          </p:nvPr>
        </p:nvGraphicFramePr>
        <p:xfrm>
          <a:off x="1928191" y="1537010"/>
          <a:ext cx="5287617" cy="2646366"/>
        </p:xfrm>
        <a:graphic>
          <a:graphicData uri="http://schemas.openxmlformats.org/drawingml/2006/table">
            <a:tbl>
              <a:tblPr bandRow="1">
                <a:tableStyleId>{DBAE456D-D3F1-4C6D-B088-894B8FCEE053}</a:tableStyleId>
              </a:tblPr>
              <a:tblGrid>
                <a:gridCol w="2816176">
                  <a:extLst>
                    <a:ext uri="{9D8B030D-6E8A-4147-A177-3AD203B41FA5}">
                      <a16:colId xmlns:a16="http://schemas.microsoft.com/office/drawing/2014/main" val="2471039861"/>
                    </a:ext>
                  </a:extLst>
                </a:gridCol>
                <a:gridCol w="2471441">
                  <a:extLst>
                    <a:ext uri="{9D8B030D-6E8A-4147-A177-3AD203B41FA5}">
                      <a16:colId xmlns:a16="http://schemas.microsoft.com/office/drawing/2014/main" val="3993507983"/>
                    </a:ext>
                  </a:extLst>
                </a:gridCol>
              </a:tblGrid>
              <a:tr h="0">
                <a:tc>
                  <a:txBody>
                    <a:bodyPr/>
                    <a:lstStyle/>
                    <a:p>
                      <a:pPr algn="ctr">
                        <a:lnSpc>
                          <a:spcPct val="115000"/>
                        </a:lnSpc>
                        <a:spcAft>
                          <a:spcPts val="1000"/>
                        </a:spcAft>
                      </a:pPr>
                      <a:r>
                        <a:rPr lang="es-UY" sz="2000">
                          <a:effectLst/>
                        </a:rPr>
                        <a:t>Intervalo de confianza [%]</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Factor de cobertura (k)</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5612528"/>
                  </a:ext>
                </a:extLst>
              </a:tr>
              <a:tr h="0">
                <a:tc>
                  <a:txBody>
                    <a:bodyPr/>
                    <a:lstStyle/>
                    <a:p>
                      <a:pPr algn="ctr">
                        <a:lnSpc>
                          <a:spcPct val="115000"/>
                        </a:lnSpc>
                        <a:spcAft>
                          <a:spcPts val="1000"/>
                        </a:spcAft>
                      </a:pPr>
                      <a:r>
                        <a:rPr lang="es-UY" sz="2000">
                          <a:effectLst/>
                        </a:rPr>
                        <a:t>68.27</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27295956"/>
                  </a:ext>
                </a:extLst>
              </a:tr>
              <a:tr h="0">
                <a:tc>
                  <a:txBody>
                    <a:bodyPr/>
                    <a:lstStyle/>
                    <a:p>
                      <a:pPr algn="ctr">
                        <a:lnSpc>
                          <a:spcPct val="115000"/>
                        </a:lnSpc>
                        <a:spcAft>
                          <a:spcPts val="1000"/>
                        </a:spcAft>
                      </a:pPr>
                      <a:r>
                        <a:rPr lang="es-UY" sz="2000">
                          <a:effectLst/>
                        </a:rPr>
                        <a:t>90</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1.645</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84085783"/>
                  </a:ext>
                </a:extLst>
              </a:tr>
              <a:tr h="0">
                <a:tc>
                  <a:txBody>
                    <a:bodyPr/>
                    <a:lstStyle/>
                    <a:p>
                      <a:pPr algn="ctr">
                        <a:lnSpc>
                          <a:spcPct val="115000"/>
                        </a:lnSpc>
                        <a:spcAft>
                          <a:spcPts val="1000"/>
                        </a:spcAft>
                      </a:pPr>
                      <a:r>
                        <a:rPr lang="es-UY" sz="2000">
                          <a:effectLst/>
                        </a:rPr>
                        <a:t>95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1.960</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22620403"/>
                  </a:ext>
                </a:extLst>
              </a:tr>
              <a:tr h="0">
                <a:tc>
                  <a:txBody>
                    <a:bodyPr/>
                    <a:lstStyle/>
                    <a:p>
                      <a:pPr algn="ctr">
                        <a:lnSpc>
                          <a:spcPct val="115000"/>
                        </a:lnSpc>
                        <a:spcAft>
                          <a:spcPts val="1000"/>
                        </a:spcAft>
                      </a:pPr>
                      <a:r>
                        <a:rPr lang="es-UY" sz="2000">
                          <a:effectLst/>
                        </a:rPr>
                        <a:t>95.45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2</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23237701"/>
                  </a:ext>
                </a:extLst>
              </a:tr>
              <a:tr h="0">
                <a:tc>
                  <a:txBody>
                    <a:bodyPr/>
                    <a:lstStyle/>
                    <a:p>
                      <a:pPr algn="ctr">
                        <a:lnSpc>
                          <a:spcPct val="115000"/>
                        </a:lnSpc>
                        <a:spcAft>
                          <a:spcPts val="1000"/>
                        </a:spcAft>
                      </a:pPr>
                      <a:r>
                        <a:rPr lang="es-UY" sz="2000">
                          <a:effectLst/>
                        </a:rPr>
                        <a:t>99</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2.576</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12589947"/>
                  </a:ext>
                </a:extLst>
              </a:tr>
              <a:tr h="0">
                <a:tc>
                  <a:txBody>
                    <a:bodyPr/>
                    <a:lstStyle/>
                    <a:p>
                      <a:pPr algn="ctr">
                        <a:lnSpc>
                          <a:spcPct val="115000"/>
                        </a:lnSpc>
                        <a:spcAft>
                          <a:spcPts val="1000"/>
                        </a:spcAft>
                      </a:pPr>
                      <a:r>
                        <a:rPr lang="es-UY" sz="2000">
                          <a:effectLst/>
                        </a:rPr>
                        <a:t>99.73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dirty="0">
                          <a:effectLst/>
                        </a:rPr>
                        <a:t>3</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30182785"/>
                  </a:ext>
                </a:extLst>
              </a:tr>
            </a:tbl>
          </a:graphicData>
        </a:graphic>
      </p:graphicFrame>
      <p:sp>
        <p:nvSpPr>
          <p:cNvPr id="5" name="Rectangle 1">
            <a:extLst>
              <a:ext uri="{FF2B5EF4-FFF2-40B4-BE49-F238E27FC236}">
                <a16:creationId xmlns:a16="http://schemas.microsoft.com/office/drawing/2014/main" id="{D6C7B6D8-FDA1-37D3-AA6E-08A055385215}"/>
              </a:ext>
            </a:extLst>
          </p:cNvPr>
          <p:cNvSpPr>
            <a:spLocks noChangeArrowheads="1"/>
          </p:cNvSpPr>
          <p:nvPr/>
        </p:nvSpPr>
        <p:spPr bwMode="auto">
          <a:xfrm>
            <a:off x="3457575"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2043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21876D39-EE00-453F-2B88-E10F7D4F10F4}"/>
              </a:ext>
            </a:extLst>
          </p:cNvPr>
          <p:cNvSpPr txBox="1"/>
          <p:nvPr/>
        </p:nvSpPr>
        <p:spPr>
          <a:xfrm>
            <a:off x="1056555" y="219203"/>
            <a:ext cx="7030890" cy="1398203"/>
          </a:xfrm>
          <a:prstGeom prst="rect">
            <a:avLst/>
          </a:prstGeom>
          <a:noFill/>
        </p:spPr>
        <p:txBody>
          <a:bodyPr wrap="square">
            <a:spAutoFit/>
          </a:bodyPr>
          <a:lstStyle/>
          <a:p>
            <a:pPr>
              <a:lnSpc>
                <a:spcPct val="115000"/>
              </a:lnSpc>
              <a:spcAft>
                <a:spcPts val="1000"/>
              </a:spcAft>
            </a:pPr>
            <a:r>
              <a:rPr lang="es-UY" sz="2400" b="1" dirty="0">
                <a:effectLst/>
                <a:latin typeface="Times New Roman" panose="02020603050405020304" pitchFamily="18" charset="0"/>
                <a:ea typeface="Times New Roman" panose="02020603050405020304" pitchFamily="18" charset="0"/>
              </a:rPr>
              <a:t>Factor de cobertura, distribución rectangular</a:t>
            </a:r>
          </a:p>
          <a:p>
            <a:pPr>
              <a:lnSpc>
                <a:spcPct val="115000"/>
              </a:lnSpc>
              <a:spcAft>
                <a:spcPts val="1000"/>
              </a:spcAft>
            </a:pPr>
            <a:endParaRPr lang="es-UY" sz="2400" b="1" dirty="0">
              <a:latin typeface="Times New Roman" panose="02020603050405020304" pitchFamily="18" charset="0"/>
              <a:ea typeface="Calibri" panose="020F0502020204030204" pitchFamily="34"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endParaRPr>
          </a:p>
        </p:txBody>
      </p:sp>
      <p:sp>
        <p:nvSpPr>
          <p:cNvPr id="5" name="Rectangle 1">
            <a:extLst>
              <a:ext uri="{FF2B5EF4-FFF2-40B4-BE49-F238E27FC236}">
                <a16:creationId xmlns:a16="http://schemas.microsoft.com/office/drawing/2014/main" id="{D6C7B6D8-FDA1-37D3-AA6E-08A055385215}"/>
              </a:ext>
            </a:extLst>
          </p:cNvPr>
          <p:cNvSpPr>
            <a:spLocks noChangeArrowheads="1"/>
          </p:cNvSpPr>
          <p:nvPr/>
        </p:nvSpPr>
        <p:spPr bwMode="auto">
          <a:xfrm>
            <a:off x="3457575"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mc:Choice xmlns:a14="http://schemas.microsoft.com/office/drawing/2010/main" Requires="a14">
          <p:graphicFrame>
            <p:nvGraphicFramePr>
              <p:cNvPr id="6" name="Tabla 5">
                <a:extLst>
                  <a:ext uri="{FF2B5EF4-FFF2-40B4-BE49-F238E27FC236}">
                    <a16:creationId xmlns:a16="http://schemas.microsoft.com/office/drawing/2014/main" id="{E696E520-4EF7-4591-C025-0265E35F5C39}"/>
                  </a:ext>
                </a:extLst>
              </p:cNvPr>
              <p:cNvGraphicFramePr>
                <a:graphicFrameLocks noGrp="1"/>
              </p:cNvGraphicFramePr>
              <p:nvPr>
                <p:extLst>
                  <p:ext uri="{D42A27DB-BD31-4B8C-83A1-F6EECF244321}">
                    <p14:modId xmlns:p14="http://schemas.microsoft.com/office/powerpoint/2010/main" val="2408731280"/>
                  </p:ext>
                </p:extLst>
              </p:nvPr>
            </p:nvGraphicFramePr>
            <p:xfrm>
              <a:off x="1652903" y="1511047"/>
              <a:ext cx="5288586" cy="2015048"/>
            </p:xfrm>
            <a:graphic>
              <a:graphicData uri="http://schemas.openxmlformats.org/drawingml/2006/table">
                <a:tbl>
                  <a:tblPr bandRow="1">
                    <a:tableStyleId>{DBAE456D-D3F1-4C6D-B088-894B8FCEE053}</a:tableStyleId>
                  </a:tblPr>
                  <a:tblGrid>
                    <a:gridCol w="2816692">
                      <a:extLst>
                        <a:ext uri="{9D8B030D-6E8A-4147-A177-3AD203B41FA5}">
                          <a16:colId xmlns:a16="http://schemas.microsoft.com/office/drawing/2014/main" val="1705002621"/>
                        </a:ext>
                      </a:extLst>
                    </a:gridCol>
                    <a:gridCol w="2471894">
                      <a:extLst>
                        <a:ext uri="{9D8B030D-6E8A-4147-A177-3AD203B41FA5}">
                          <a16:colId xmlns:a16="http://schemas.microsoft.com/office/drawing/2014/main" val="1432065060"/>
                        </a:ext>
                      </a:extLst>
                    </a:gridCol>
                  </a:tblGrid>
                  <a:tr h="0">
                    <a:tc>
                      <a:txBody>
                        <a:bodyPr/>
                        <a:lstStyle/>
                        <a:p>
                          <a:pPr algn="ctr">
                            <a:lnSpc>
                              <a:spcPct val="115000"/>
                            </a:lnSpc>
                            <a:spcAft>
                              <a:spcPts val="1000"/>
                            </a:spcAft>
                          </a:pPr>
                          <a:r>
                            <a:rPr lang="es-UY" sz="2000">
                              <a:effectLst/>
                            </a:rPr>
                            <a:t>Intervalo de confianza [%]</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Factor de cobertura (k)</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90967386"/>
                      </a:ext>
                    </a:extLst>
                  </a:tr>
                  <a:tr h="0">
                    <a:tc>
                      <a:txBody>
                        <a:bodyPr/>
                        <a:lstStyle/>
                        <a:p>
                          <a:pPr algn="ctr">
                            <a:lnSpc>
                              <a:spcPct val="115000"/>
                            </a:lnSpc>
                            <a:spcAft>
                              <a:spcPts val="1000"/>
                            </a:spcAft>
                          </a:pPr>
                          <a:r>
                            <a:rPr lang="es-UY" sz="2000">
                              <a:effectLst/>
                            </a:rPr>
                            <a:t>57.74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3270079"/>
                      </a:ext>
                    </a:extLst>
                  </a:tr>
                  <a:tr h="0">
                    <a:tc>
                      <a:txBody>
                        <a:bodyPr/>
                        <a:lstStyle/>
                        <a:p>
                          <a:pPr algn="ctr">
                            <a:lnSpc>
                              <a:spcPct val="115000"/>
                            </a:lnSpc>
                            <a:spcAft>
                              <a:spcPts val="1000"/>
                            </a:spcAft>
                          </a:pPr>
                          <a:r>
                            <a:rPr lang="es-UY" sz="2000">
                              <a:effectLst/>
                            </a:rPr>
                            <a:t>95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1.645</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87142052"/>
                      </a:ext>
                    </a:extLst>
                  </a:tr>
                  <a:tr h="0">
                    <a:tc>
                      <a:txBody>
                        <a:bodyPr/>
                        <a:lstStyle/>
                        <a:p>
                          <a:pPr algn="ctr">
                            <a:lnSpc>
                              <a:spcPct val="115000"/>
                            </a:lnSpc>
                            <a:spcAft>
                              <a:spcPts val="1000"/>
                            </a:spcAft>
                          </a:pPr>
                          <a:r>
                            <a:rPr lang="es-UY" sz="2000">
                              <a:effectLst/>
                            </a:rPr>
                            <a:t>99</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1.71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23057461"/>
                      </a:ext>
                    </a:extLst>
                  </a:tr>
                  <a:tr h="0">
                    <a:tc>
                      <a:txBody>
                        <a:bodyPr/>
                        <a:lstStyle/>
                        <a:p>
                          <a:pPr algn="ctr">
                            <a:lnSpc>
                              <a:spcPct val="115000"/>
                            </a:lnSpc>
                            <a:spcAft>
                              <a:spcPts val="1000"/>
                            </a:spcAft>
                          </a:pPr>
                          <a:r>
                            <a:rPr lang="es-UY" sz="2000">
                              <a:effectLst/>
                            </a:rPr>
                            <a:t>100</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dirty="0">
                              <a:effectLst/>
                            </a:rPr>
                            <a:t>1.73 (=</a:t>
                          </a:r>
                          <a14:m>
                            <m:oMath xmlns:m="http://schemas.openxmlformats.org/officeDocument/2006/math">
                              <m:rad>
                                <m:radPr>
                                  <m:degHide m:val="on"/>
                                  <m:ctrlPr>
                                    <a:rPr lang="en-GB" sz="2000">
                                      <a:effectLst/>
                                    </a:rPr>
                                  </m:ctrlPr>
                                </m:radPr>
                                <m:deg/>
                                <m:e>
                                  <m:r>
                                    <a:rPr lang="es-UY" sz="2000">
                                      <a:effectLst/>
                                    </a:rPr>
                                    <m:t>3</m:t>
                                  </m:r>
                                </m:e>
                              </m:rad>
                            </m:oMath>
                          </a14:m>
                          <a:r>
                            <a:rPr lang="es-UY" sz="2000" dirty="0">
                              <a:effectLst/>
                            </a:rPr>
                            <a:t>)</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96954936"/>
                      </a:ext>
                    </a:extLst>
                  </a:tr>
                </a:tbl>
              </a:graphicData>
            </a:graphic>
          </p:graphicFrame>
        </mc:Choice>
        <mc:Fallback>
          <p:graphicFrame>
            <p:nvGraphicFramePr>
              <p:cNvPr id="6" name="Tabla 5">
                <a:extLst>
                  <a:ext uri="{FF2B5EF4-FFF2-40B4-BE49-F238E27FC236}">
                    <a16:creationId xmlns:a16="http://schemas.microsoft.com/office/drawing/2014/main" id="{E696E520-4EF7-4591-C025-0265E35F5C39}"/>
                  </a:ext>
                </a:extLst>
              </p:cNvPr>
              <p:cNvGraphicFramePr>
                <a:graphicFrameLocks noGrp="1"/>
              </p:cNvGraphicFramePr>
              <p:nvPr>
                <p:extLst>
                  <p:ext uri="{D42A27DB-BD31-4B8C-83A1-F6EECF244321}">
                    <p14:modId xmlns:p14="http://schemas.microsoft.com/office/powerpoint/2010/main" val="2408731280"/>
                  </p:ext>
                </p:extLst>
              </p:nvPr>
            </p:nvGraphicFramePr>
            <p:xfrm>
              <a:off x="1652903" y="1511047"/>
              <a:ext cx="5288586" cy="2015048"/>
            </p:xfrm>
            <a:graphic>
              <a:graphicData uri="http://schemas.openxmlformats.org/drawingml/2006/table">
                <a:tbl>
                  <a:tblPr bandRow="1">
                    <a:tableStyleId>{DBAE456D-D3F1-4C6D-B088-894B8FCEE053}</a:tableStyleId>
                  </a:tblPr>
                  <a:tblGrid>
                    <a:gridCol w="2816692">
                      <a:extLst>
                        <a:ext uri="{9D8B030D-6E8A-4147-A177-3AD203B41FA5}">
                          <a16:colId xmlns:a16="http://schemas.microsoft.com/office/drawing/2014/main" val="1705002621"/>
                        </a:ext>
                      </a:extLst>
                    </a:gridCol>
                    <a:gridCol w="2471894">
                      <a:extLst>
                        <a:ext uri="{9D8B030D-6E8A-4147-A177-3AD203B41FA5}">
                          <a16:colId xmlns:a16="http://schemas.microsoft.com/office/drawing/2014/main" val="1432065060"/>
                        </a:ext>
                      </a:extLst>
                    </a:gridCol>
                  </a:tblGrid>
                  <a:tr h="678498">
                    <a:tc>
                      <a:txBody>
                        <a:bodyPr/>
                        <a:lstStyle/>
                        <a:p>
                          <a:pPr algn="ctr">
                            <a:lnSpc>
                              <a:spcPct val="115000"/>
                            </a:lnSpc>
                            <a:spcAft>
                              <a:spcPts val="1000"/>
                            </a:spcAft>
                          </a:pPr>
                          <a:r>
                            <a:rPr lang="es-UY" sz="2000">
                              <a:effectLst/>
                            </a:rPr>
                            <a:t>Intervalo de confianza [%]</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Factor de cobertura (k)</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90967386"/>
                      </a:ext>
                    </a:extLst>
                  </a:tr>
                  <a:tr h="327978">
                    <a:tc>
                      <a:txBody>
                        <a:bodyPr/>
                        <a:lstStyle/>
                        <a:p>
                          <a:pPr algn="ctr">
                            <a:lnSpc>
                              <a:spcPct val="115000"/>
                            </a:lnSpc>
                            <a:spcAft>
                              <a:spcPts val="1000"/>
                            </a:spcAft>
                          </a:pPr>
                          <a:r>
                            <a:rPr lang="es-UY" sz="2000">
                              <a:effectLst/>
                            </a:rPr>
                            <a:t>57.74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3270079"/>
                      </a:ext>
                    </a:extLst>
                  </a:tr>
                  <a:tr h="327978">
                    <a:tc>
                      <a:txBody>
                        <a:bodyPr/>
                        <a:lstStyle/>
                        <a:p>
                          <a:pPr algn="ctr">
                            <a:lnSpc>
                              <a:spcPct val="115000"/>
                            </a:lnSpc>
                            <a:spcAft>
                              <a:spcPts val="1000"/>
                            </a:spcAft>
                          </a:pPr>
                          <a:r>
                            <a:rPr lang="es-UY" sz="2000">
                              <a:effectLst/>
                            </a:rPr>
                            <a:t>95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1.645</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87142052"/>
                      </a:ext>
                    </a:extLst>
                  </a:tr>
                  <a:tr h="327978">
                    <a:tc>
                      <a:txBody>
                        <a:bodyPr/>
                        <a:lstStyle/>
                        <a:p>
                          <a:pPr algn="ctr">
                            <a:lnSpc>
                              <a:spcPct val="115000"/>
                            </a:lnSpc>
                            <a:spcAft>
                              <a:spcPts val="1000"/>
                            </a:spcAft>
                          </a:pPr>
                          <a:r>
                            <a:rPr lang="es-UY" sz="2000">
                              <a:effectLst/>
                            </a:rPr>
                            <a:t>99</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s-UY" sz="2000">
                              <a:effectLst/>
                            </a:rPr>
                            <a:t>1.71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23057461"/>
                      </a:ext>
                    </a:extLst>
                  </a:tr>
                  <a:tr h="352616">
                    <a:tc>
                      <a:txBody>
                        <a:bodyPr/>
                        <a:lstStyle/>
                        <a:p>
                          <a:pPr algn="ctr">
                            <a:lnSpc>
                              <a:spcPct val="115000"/>
                            </a:lnSpc>
                            <a:spcAft>
                              <a:spcPts val="1000"/>
                            </a:spcAft>
                          </a:pPr>
                          <a:r>
                            <a:rPr lang="es-UY" sz="2000">
                              <a:effectLst/>
                            </a:rPr>
                            <a:t>100</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endParaRPr lang="en-US"/>
                        </a:p>
                      </a:txBody>
                      <a:tcPr marL="68580" marR="68580" marT="0" marB="0">
                        <a:blipFill>
                          <a:blip r:embed="rId3"/>
                          <a:stretch>
                            <a:fillRect l="-114039" t="-487931" r="-493" b="-41379"/>
                          </a:stretch>
                        </a:blipFill>
                      </a:tcPr>
                    </a:tc>
                    <a:extLst>
                      <a:ext uri="{0D108BD9-81ED-4DB2-BD59-A6C34878D82A}">
                        <a16:rowId xmlns:a16="http://schemas.microsoft.com/office/drawing/2014/main" val="4196954936"/>
                      </a:ext>
                    </a:extLst>
                  </a:tr>
                </a:tbl>
              </a:graphicData>
            </a:graphic>
          </p:graphicFrame>
        </mc:Fallback>
      </mc:AlternateContent>
      <p:sp>
        <p:nvSpPr>
          <p:cNvPr id="7" name="Rectangle 1">
            <a:extLst>
              <a:ext uri="{FF2B5EF4-FFF2-40B4-BE49-F238E27FC236}">
                <a16:creationId xmlns:a16="http://schemas.microsoft.com/office/drawing/2014/main" id="{AC4557BB-341D-B88F-5D91-26054BFE8ADC}"/>
              </a:ext>
            </a:extLst>
          </p:cNvPr>
          <p:cNvSpPr>
            <a:spLocks noChangeArrowheads="1"/>
          </p:cNvSpPr>
          <p:nvPr/>
        </p:nvSpPr>
        <p:spPr bwMode="auto">
          <a:xfrm>
            <a:off x="3457575" y="231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07563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21876D39-EE00-453F-2B88-E10F7D4F10F4}"/>
              </a:ext>
            </a:extLst>
          </p:cNvPr>
          <p:cNvSpPr txBox="1"/>
          <p:nvPr/>
        </p:nvSpPr>
        <p:spPr>
          <a:xfrm>
            <a:off x="1255337" y="37646"/>
            <a:ext cx="7030890" cy="1964512"/>
          </a:xfrm>
          <a:prstGeom prst="rect">
            <a:avLst/>
          </a:prstGeom>
          <a:noFill/>
        </p:spPr>
        <p:txBody>
          <a:bodyPr wrap="square">
            <a:spAutoFit/>
          </a:bodyPr>
          <a:lstStyle/>
          <a:p>
            <a:pPr indent="180340" algn="just">
              <a:lnSpc>
                <a:spcPct val="115000"/>
              </a:lnSpc>
              <a:spcAft>
                <a:spcPts val="1000"/>
              </a:spcAft>
            </a:pPr>
            <a:r>
              <a:rPr lang="es-UY" sz="2800" b="1" dirty="0">
                <a:effectLst/>
                <a:latin typeface="Times New Roman" panose="02020603050405020304" pitchFamily="18" charset="0"/>
                <a:ea typeface="Times New Roman" panose="02020603050405020304" pitchFamily="18" charset="0"/>
              </a:rPr>
              <a:t>Propagación de incertidumbre en un cálculo</a:t>
            </a:r>
            <a:endParaRPr lang="en-GB" sz="2800" dirty="0">
              <a:effectLst/>
              <a:latin typeface="Calibri" panose="020F0502020204030204" pitchFamily="34" charset="0"/>
              <a:ea typeface="Calibri" panose="020F0502020204030204" pitchFamily="34" charset="0"/>
            </a:endParaRPr>
          </a:p>
          <a:p>
            <a:pPr>
              <a:lnSpc>
                <a:spcPct val="115000"/>
              </a:lnSpc>
              <a:spcAft>
                <a:spcPts val="1000"/>
              </a:spcAft>
            </a:pPr>
            <a:endParaRPr lang="es-UY" sz="2400" b="1" dirty="0">
              <a:latin typeface="Times New Roman" panose="02020603050405020304" pitchFamily="18" charset="0"/>
              <a:ea typeface="Calibri" panose="020F0502020204030204" pitchFamily="34"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endParaRPr>
          </a:p>
        </p:txBody>
      </p:sp>
      <p:sp>
        <p:nvSpPr>
          <p:cNvPr id="5" name="Rectangle 1">
            <a:extLst>
              <a:ext uri="{FF2B5EF4-FFF2-40B4-BE49-F238E27FC236}">
                <a16:creationId xmlns:a16="http://schemas.microsoft.com/office/drawing/2014/main" id="{D6C7B6D8-FDA1-37D3-AA6E-08A055385215}"/>
              </a:ext>
            </a:extLst>
          </p:cNvPr>
          <p:cNvSpPr>
            <a:spLocks noChangeArrowheads="1"/>
          </p:cNvSpPr>
          <p:nvPr/>
        </p:nvSpPr>
        <p:spPr bwMode="auto">
          <a:xfrm>
            <a:off x="3457575"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a:extLst>
              <a:ext uri="{FF2B5EF4-FFF2-40B4-BE49-F238E27FC236}">
                <a16:creationId xmlns:a16="http://schemas.microsoft.com/office/drawing/2014/main" id="{AC4557BB-341D-B88F-5D91-26054BFE8ADC}"/>
              </a:ext>
            </a:extLst>
          </p:cNvPr>
          <p:cNvSpPr>
            <a:spLocks noChangeArrowheads="1"/>
          </p:cNvSpPr>
          <p:nvPr/>
        </p:nvSpPr>
        <p:spPr bwMode="auto">
          <a:xfrm>
            <a:off x="3457575" y="231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CuadroTexto 10">
            <a:extLst>
              <a:ext uri="{FF2B5EF4-FFF2-40B4-BE49-F238E27FC236}">
                <a16:creationId xmlns:a16="http://schemas.microsoft.com/office/drawing/2014/main" id="{DCD6F6B5-FEF3-2EC4-121E-0324D195AF44}"/>
              </a:ext>
            </a:extLst>
          </p:cNvPr>
          <p:cNvSpPr txBox="1"/>
          <p:nvPr/>
        </p:nvSpPr>
        <p:spPr>
          <a:xfrm>
            <a:off x="1411357" y="1153249"/>
            <a:ext cx="6321286" cy="1485663"/>
          </a:xfrm>
          <a:prstGeom prst="rect">
            <a:avLst/>
          </a:prstGeom>
          <a:noFill/>
        </p:spPr>
        <p:txBody>
          <a:bodyPr wrap="square">
            <a:spAutoFit/>
          </a:bodyPr>
          <a:lstStyle/>
          <a:p>
            <a:pPr indent="180340" algn="just">
              <a:lnSpc>
                <a:spcPct val="115000"/>
              </a:lnSpc>
              <a:spcAft>
                <a:spcPts val="1000"/>
              </a:spcAft>
            </a:pPr>
            <a:r>
              <a:rPr lang="es-UY" sz="2000" dirty="0">
                <a:effectLst/>
                <a:latin typeface="Times New Roman" panose="02020603050405020304" pitchFamily="18" charset="0"/>
                <a:ea typeface="Times New Roman" panose="02020603050405020304" pitchFamily="18" charset="0"/>
              </a:rPr>
              <a:t>En muchos casos, las magnitudes se expresan a partir de una fórmula de cálculo, donde se miden algunas variables y se obtienen otras de tablas o datos de fabricantes. Esto es, la magnitud </a:t>
            </a:r>
            <a:endParaRPr lang="en-GB" sz="2000" dirty="0">
              <a:effectLst/>
              <a:latin typeface="Calibri" panose="020F0502020204030204" pitchFamily="34"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FE1983B7-CE20-102D-BC43-DA99F8CF6142}"/>
                  </a:ext>
                </a:extLst>
              </p:cNvPr>
              <p:cNvSpPr txBox="1"/>
              <p:nvPr/>
            </p:nvSpPr>
            <p:spPr>
              <a:xfrm>
                <a:off x="1708289" y="2860528"/>
                <a:ext cx="6321286" cy="509178"/>
              </a:xfrm>
              <a:prstGeom prst="rect">
                <a:avLst/>
              </a:prstGeom>
              <a:noFill/>
            </p:spPr>
            <p:txBody>
              <a:bodyPr wrap="square">
                <a:spAutoFit/>
              </a:bodyPr>
              <a:lstStyle/>
              <a:p>
                <a14:m>
                  <m:oMath xmlns:m="http://schemas.openxmlformats.org/officeDocument/2006/math">
                    <m:r>
                      <a:rPr lang="es-UY" sz="2400" i="1" smtClean="0">
                        <a:effectLst/>
                        <a:latin typeface="Cambria Math" panose="02040503050406030204" pitchFamily="18" charset="0"/>
                        <a:ea typeface="Times New Roman" panose="02020603050405020304" pitchFamily="18" charset="0"/>
                      </a:rPr>
                      <m:t>𝑦</m:t>
                    </m:r>
                    <m:r>
                      <a:rPr lang="es-UY" sz="2400" i="1" smtClean="0">
                        <a:effectLst/>
                        <a:latin typeface="Cambria Math" panose="02040503050406030204" pitchFamily="18" charset="0"/>
                        <a:ea typeface="Times New Roman" panose="02020603050405020304" pitchFamily="18" charset="0"/>
                      </a:rPr>
                      <m:t>=</m:t>
                    </m:r>
                    <m:r>
                      <a:rPr lang="es-UY" sz="2400" i="1" smtClean="0">
                        <a:effectLst/>
                        <a:latin typeface="Cambria Math" panose="02040503050406030204" pitchFamily="18" charset="0"/>
                        <a:ea typeface="Times New Roman" panose="02020603050405020304" pitchFamily="18" charset="0"/>
                      </a:rPr>
                      <m:t>𝑓</m:t>
                    </m:r>
                    <m:d>
                      <m:d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1</m:t>
                            </m:r>
                          </m:sub>
                        </m:sSub>
                        <m:r>
                          <a:rPr lang="es-UY" sz="2400" i="1">
                            <a:effectLst/>
                            <a:latin typeface="Cambria Math" panose="02040503050406030204" pitchFamily="18" charset="0"/>
                            <a:ea typeface="Times New Roman" panose="02020603050405020304" pitchFamily="18" charset="0"/>
                          </a:rPr>
                          <m:t>,</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2</m:t>
                            </m:r>
                          </m:sub>
                        </m:sSub>
                        <m:r>
                          <a:rPr lang="es-UY" sz="2400" i="1">
                            <a:effectLst/>
                            <a:latin typeface="Cambria Math" panose="02040503050406030204" pitchFamily="18" charset="0"/>
                            <a:ea typeface="Times New Roman" panose="02020603050405020304" pitchFamily="18" charset="0"/>
                          </a:rPr>
                          <m:t>,…,</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𝑖</m:t>
                            </m:r>
                            <m:r>
                              <a:rPr lang="es-UY" sz="2400" i="1">
                                <a:effectLst/>
                                <a:latin typeface="Cambria Math" panose="02040503050406030204" pitchFamily="18" charset="0"/>
                                <a:ea typeface="Times New Roman" panose="02020603050405020304" pitchFamily="18" charset="0"/>
                              </a:rPr>
                              <m:t>,</m:t>
                            </m:r>
                          </m:sub>
                        </m:sSub>
                        <m:r>
                          <a:rPr lang="es-UY" sz="2400" i="1">
                            <a:effectLst/>
                            <a:latin typeface="Cambria Math" panose="02040503050406030204" pitchFamily="18" charset="0"/>
                            <a:ea typeface="Times New Roman" panose="02020603050405020304" pitchFamily="18" charset="0"/>
                          </a:rPr>
                          <m:t>,…</m:t>
                        </m:r>
                      </m:e>
                    </m:d>
                  </m:oMath>
                </a14:m>
                <a:r>
                  <a:rPr lang="es-UY" sz="2400" dirty="0">
                    <a:effectLst/>
                    <a:latin typeface="Times New Roman" panose="02020603050405020304" pitchFamily="18" charset="0"/>
                    <a:ea typeface="Times New Roman" panose="02020603050405020304" pitchFamily="18" charset="0"/>
                  </a:rPr>
                  <a:t> </a:t>
                </a:r>
                <a:endParaRPr lang="en-GB" sz="2400" dirty="0"/>
              </a:p>
            </p:txBody>
          </p:sp>
        </mc:Choice>
        <mc:Fallback>
          <p:sp>
            <p:nvSpPr>
              <p:cNvPr id="13" name="CuadroTexto 12">
                <a:extLst>
                  <a:ext uri="{FF2B5EF4-FFF2-40B4-BE49-F238E27FC236}">
                    <a16:creationId xmlns:a16="http://schemas.microsoft.com/office/drawing/2014/main" id="{FE1983B7-CE20-102D-BC43-DA99F8CF6142}"/>
                  </a:ext>
                </a:extLst>
              </p:cNvPr>
              <p:cNvSpPr txBox="1">
                <a:spLocks noRot="1" noChangeAspect="1" noMove="1" noResize="1" noEditPoints="1" noAdjustHandles="1" noChangeArrowheads="1" noChangeShapeType="1" noTextEdit="1"/>
              </p:cNvSpPr>
              <p:nvPr/>
            </p:nvSpPr>
            <p:spPr>
              <a:xfrm>
                <a:off x="1708289" y="2860528"/>
                <a:ext cx="6321286" cy="50917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57484BF6-4C55-E607-90EC-7CEB2E0056CC}"/>
                  </a:ext>
                </a:extLst>
              </p:cNvPr>
              <p:cNvSpPr txBox="1"/>
              <p:nvPr/>
            </p:nvSpPr>
            <p:spPr>
              <a:xfrm>
                <a:off x="1708289" y="3524996"/>
                <a:ext cx="6321286" cy="1183529"/>
              </a:xfrm>
              <a:prstGeom prst="rect">
                <a:avLst/>
              </a:prstGeom>
              <a:noFill/>
            </p:spPr>
            <p:txBody>
              <a:bodyPr wrap="square">
                <a:spAutoFit/>
              </a:bodyPr>
              <a:lstStyle/>
              <a:p>
                <a14:m>
                  <m:oMath xmlns:m="http://schemas.openxmlformats.org/officeDocument/2006/math">
                    <m:sSub>
                      <m:sSubPr>
                        <m:ctrlPr>
                          <a:rPr lang="en-GB"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Calibri" panose="020F0502020204030204" pitchFamily="34" charset="0"/>
                            <a:cs typeface="Calibri" panose="020F0502020204030204" pitchFamily="34" charset="0"/>
                          </a:rPr>
                          <m:t>𝜎</m:t>
                        </m:r>
                      </m:e>
                      <m:sub>
                        <m:r>
                          <a:rPr lang="es-UY" sz="2400" i="1">
                            <a:effectLst/>
                            <a:latin typeface="Cambria Math" panose="02040503050406030204" pitchFamily="18" charset="0"/>
                            <a:ea typeface="Times New Roman" panose="02020603050405020304" pitchFamily="18" charset="0"/>
                          </a:rPr>
                          <m:t>𝑦</m:t>
                        </m:r>
                      </m:sub>
                    </m:sSub>
                    <m:r>
                      <a:rPr lang="es-UY" sz="2400" i="1">
                        <a:effectLst/>
                        <a:latin typeface="Cambria Math" panose="02040503050406030204" pitchFamily="18" charset="0"/>
                        <a:ea typeface="Times New Roman" panose="02020603050405020304" pitchFamily="18" charset="0"/>
                      </a:rPr>
                      <m:t>=</m:t>
                    </m:r>
                    <m:rad>
                      <m:radPr>
                        <m:degHide m:val="on"/>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nary>
                          <m:naryPr>
                            <m:chr m:val="∑"/>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nary>
                        <m:sSup>
                          <m:s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UY" sz="2400" i="1">
                                        <a:effectLst/>
                                        <a:latin typeface="Cambria Math" panose="02040503050406030204" pitchFamily="18" charset="0"/>
                                        <a:ea typeface="Times New Roman" panose="02020603050405020304" pitchFamily="18" charset="0"/>
                                      </a:rPr>
                                      <m:t>𝜕</m:t>
                                    </m:r>
                                    <m:r>
                                      <a:rPr lang="es-UY" sz="2400" i="1">
                                        <a:effectLst/>
                                        <a:latin typeface="Cambria Math" panose="02040503050406030204" pitchFamily="18" charset="0"/>
                                        <a:ea typeface="Times New Roman" panose="02020603050405020304" pitchFamily="18" charset="0"/>
                                      </a:rPr>
                                      <m:t>𝑓</m:t>
                                    </m:r>
                                  </m:num>
                                  <m:den>
                                    <m:r>
                                      <a:rPr lang="es-UY" sz="2400" i="1">
                                        <a:effectLst/>
                                        <a:latin typeface="Cambria Math" panose="02040503050406030204" pitchFamily="18" charset="0"/>
                                        <a:ea typeface="Times New Roman" panose="02020603050405020304" pitchFamily="18" charset="0"/>
                                      </a:rPr>
                                      <m:t>𝜕</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𝑖</m:t>
                                        </m:r>
                                      </m:sub>
                                    </m:sSub>
                                  </m:den>
                                </m:f>
                              </m:e>
                            </m:d>
                          </m:e>
                          <m:sup>
                            <m:r>
                              <a:rPr lang="es-UY" sz="2400" i="1">
                                <a:effectLst/>
                                <a:latin typeface="Cambria Math" panose="02040503050406030204" pitchFamily="18" charset="0"/>
                                <a:ea typeface="Times New Roman" panose="02020603050405020304" pitchFamily="18" charset="0"/>
                              </a:rPr>
                              <m:t>2</m:t>
                            </m:r>
                          </m:sup>
                        </m:sSup>
                        <m:sSubSup>
                          <m:sSub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UY" sz="2400" i="1">
                                <a:effectLst/>
                                <a:latin typeface="Cambria Math" panose="02040503050406030204" pitchFamily="18" charset="0"/>
                                <a:ea typeface="Times New Roman" panose="02020603050405020304" pitchFamily="18" charset="0"/>
                              </a:rPr>
                              <m:t>𝜎</m:t>
                            </m:r>
                          </m:e>
                          <m:sub>
                            <m:r>
                              <a:rPr lang="es-UY" sz="2400" i="1">
                                <a:effectLst/>
                                <a:latin typeface="Cambria Math" panose="02040503050406030204" pitchFamily="18" charset="0"/>
                                <a:ea typeface="Times New Roman" panose="02020603050405020304" pitchFamily="18" charset="0"/>
                              </a:rPr>
                              <m:t>𝑖</m:t>
                            </m:r>
                          </m:sub>
                          <m:sup>
                            <m:r>
                              <a:rPr lang="es-UY" sz="2400" i="1">
                                <a:effectLst/>
                                <a:latin typeface="Cambria Math" panose="02040503050406030204" pitchFamily="18" charset="0"/>
                                <a:ea typeface="Times New Roman" panose="02020603050405020304" pitchFamily="18" charset="0"/>
                              </a:rPr>
                              <m:t>2</m:t>
                            </m:r>
                          </m:sup>
                        </m:sSubSup>
                      </m:e>
                    </m:rad>
                    <m:r>
                      <a:rPr lang="es-UY" sz="2400" i="1">
                        <a:effectLst/>
                        <a:latin typeface="Cambria Math" panose="02040503050406030204" pitchFamily="18" charset="0"/>
                        <a:ea typeface="Times New Roman" panose="02020603050405020304" pitchFamily="18" charset="0"/>
                      </a:rPr>
                      <m:t>.</m:t>
                    </m:r>
                  </m:oMath>
                </a14:m>
                <a:r>
                  <a:rPr lang="es-UY" sz="2400" dirty="0">
                    <a:effectLst/>
                    <a:latin typeface="Times New Roman" panose="02020603050405020304" pitchFamily="18" charset="0"/>
                    <a:ea typeface="Times New Roman" panose="02020603050405020304" pitchFamily="18" charset="0"/>
                  </a:rPr>
                  <a:t> </a:t>
                </a:r>
                <a:endParaRPr lang="en-GB" sz="2400" dirty="0"/>
              </a:p>
            </p:txBody>
          </p:sp>
        </mc:Choice>
        <mc:Fallback>
          <p:sp>
            <p:nvSpPr>
              <p:cNvPr id="15" name="CuadroTexto 14">
                <a:extLst>
                  <a:ext uri="{FF2B5EF4-FFF2-40B4-BE49-F238E27FC236}">
                    <a16:creationId xmlns:a16="http://schemas.microsoft.com/office/drawing/2014/main" id="{57484BF6-4C55-E607-90EC-7CEB2E0056CC}"/>
                  </a:ext>
                </a:extLst>
              </p:cNvPr>
              <p:cNvSpPr txBox="1">
                <a:spLocks noRot="1" noChangeAspect="1" noMove="1" noResize="1" noEditPoints="1" noAdjustHandles="1" noChangeArrowheads="1" noChangeShapeType="1" noTextEdit="1"/>
              </p:cNvSpPr>
              <p:nvPr/>
            </p:nvSpPr>
            <p:spPr>
              <a:xfrm>
                <a:off x="1708289" y="3524996"/>
                <a:ext cx="6321286" cy="118352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374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4" name="Rectangle 1">
            <a:extLst>
              <a:ext uri="{FF2B5EF4-FFF2-40B4-BE49-F238E27FC236}">
                <a16:creationId xmlns:a16="http://schemas.microsoft.com/office/drawing/2014/main" id="{9344E779-3433-DCBD-849C-A902504994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sap=apr12</a:t>
            </a:r>
            <a:r>
              <a:rPr kumimoji="0" lang="en-GB" altLang="en-US" sz="6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21876D39-EE00-453F-2B88-E10F7D4F10F4}"/>
              </a:ext>
            </a:extLst>
          </p:cNvPr>
          <p:cNvSpPr txBox="1"/>
          <p:nvPr/>
        </p:nvSpPr>
        <p:spPr>
          <a:xfrm>
            <a:off x="1255337" y="37646"/>
            <a:ext cx="7030890" cy="1964512"/>
          </a:xfrm>
          <a:prstGeom prst="rect">
            <a:avLst/>
          </a:prstGeom>
          <a:noFill/>
        </p:spPr>
        <p:txBody>
          <a:bodyPr wrap="square">
            <a:spAutoFit/>
          </a:bodyPr>
          <a:lstStyle/>
          <a:p>
            <a:pPr indent="180340" algn="just">
              <a:lnSpc>
                <a:spcPct val="115000"/>
              </a:lnSpc>
              <a:spcAft>
                <a:spcPts val="1000"/>
              </a:spcAft>
            </a:pPr>
            <a:r>
              <a:rPr lang="es-UY" sz="2800" b="1" dirty="0">
                <a:effectLst/>
                <a:latin typeface="Times New Roman" panose="02020603050405020304" pitchFamily="18" charset="0"/>
                <a:ea typeface="Times New Roman" panose="02020603050405020304" pitchFamily="18" charset="0"/>
              </a:rPr>
              <a:t>Propagación de incertidumbre en un cálculo</a:t>
            </a:r>
            <a:endParaRPr lang="en-GB" sz="2800" dirty="0">
              <a:effectLst/>
              <a:latin typeface="Calibri" panose="020F0502020204030204" pitchFamily="34" charset="0"/>
              <a:ea typeface="Calibri" panose="020F0502020204030204" pitchFamily="34" charset="0"/>
            </a:endParaRPr>
          </a:p>
          <a:p>
            <a:pPr>
              <a:lnSpc>
                <a:spcPct val="115000"/>
              </a:lnSpc>
              <a:spcAft>
                <a:spcPts val="1000"/>
              </a:spcAft>
            </a:pPr>
            <a:endParaRPr lang="es-UY" sz="2400" b="1" dirty="0">
              <a:latin typeface="Times New Roman" panose="02020603050405020304" pitchFamily="18" charset="0"/>
              <a:ea typeface="Calibri" panose="020F0502020204030204" pitchFamily="34"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endParaRPr>
          </a:p>
        </p:txBody>
      </p:sp>
      <p:sp>
        <p:nvSpPr>
          <p:cNvPr id="5" name="Rectangle 1">
            <a:extLst>
              <a:ext uri="{FF2B5EF4-FFF2-40B4-BE49-F238E27FC236}">
                <a16:creationId xmlns:a16="http://schemas.microsoft.com/office/drawing/2014/main" id="{D6C7B6D8-FDA1-37D3-AA6E-08A055385215}"/>
              </a:ext>
            </a:extLst>
          </p:cNvPr>
          <p:cNvSpPr>
            <a:spLocks noChangeArrowheads="1"/>
          </p:cNvSpPr>
          <p:nvPr/>
        </p:nvSpPr>
        <p:spPr bwMode="auto">
          <a:xfrm>
            <a:off x="3457575"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FE1983B7-CE20-102D-BC43-DA99F8CF6142}"/>
                  </a:ext>
                </a:extLst>
              </p:cNvPr>
              <p:cNvSpPr txBox="1"/>
              <p:nvPr/>
            </p:nvSpPr>
            <p:spPr>
              <a:xfrm>
                <a:off x="2898251" y="3390898"/>
                <a:ext cx="6321286" cy="509178"/>
              </a:xfrm>
              <a:prstGeom prst="rect">
                <a:avLst/>
              </a:prstGeom>
              <a:noFill/>
            </p:spPr>
            <p:txBody>
              <a:bodyPr wrap="square">
                <a:spAutoFit/>
              </a:bodyPr>
              <a:lstStyle/>
              <a:p>
                <a14:m>
                  <m:oMath xmlns:m="http://schemas.openxmlformats.org/officeDocument/2006/math">
                    <m:r>
                      <a:rPr lang="es-UY" sz="2400" i="1" smtClean="0">
                        <a:effectLst/>
                        <a:latin typeface="Cambria Math" panose="02040503050406030204" pitchFamily="18" charset="0"/>
                        <a:ea typeface="Times New Roman" panose="02020603050405020304" pitchFamily="18" charset="0"/>
                      </a:rPr>
                      <m:t>𝑦</m:t>
                    </m:r>
                    <m:r>
                      <a:rPr lang="es-UY" sz="2400" i="1" smtClean="0">
                        <a:effectLst/>
                        <a:latin typeface="Cambria Math" panose="02040503050406030204" pitchFamily="18" charset="0"/>
                        <a:ea typeface="Times New Roman" panose="02020603050405020304" pitchFamily="18" charset="0"/>
                      </a:rPr>
                      <m:t>=</m:t>
                    </m:r>
                    <m:r>
                      <a:rPr lang="es-UY" sz="2400" i="1" smtClean="0">
                        <a:effectLst/>
                        <a:latin typeface="Cambria Math" panose="02040503050406030204" pitchFamily="18" charset="0"/>
                        <a:ea typeface="Times New Roman" panose="02020603050405020304" pitchFamily="18" charset="0"/>
                      </a:rPr>
                      <m:t>𝑓</m:t>
                    </m:r>
                    <m:d>
                      <m:d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1</m:t>
                            </m:r>
                          </m:sub>
                        </m:sSub>
                        <m:r>
                          <a:rPr lang="es-UY" sz="2400" i="1">
                            <a:effectLst/>
                            <a:latin typeface="Cambria Math" panose="02040503050406030204" pitchFamily="18" charset="0"/>
                            <a:ea typeface="Times New Roman" panose="02020603050405020304" pitchFamily="18" charset="0"/>
                          </a:rPr>
                          <m:t>,</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2</m:t>
                            </m:r>
                          </m:sub>
                        </m:sSub>
                        <m:r>
                          <a:rPr lang="es-UY" sz="2400" i="1">
                            <a:effectLst/>
                            <a:latin typeface="Cambria Math" panose="02040503050406030204" pitchFamily="18" charset="0"/>
                            <a:ea typeface="Times New Roman" panose="02020603050405020304" pitchFamily="18" charset="0"/>
                          </a:rPr>
                          <m:t>,…,</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UY" sz="2400" i="1">
                                <a:effectLst/>
                                <a:latin typeface="Cambria Math" panose="02040503050406030204" pitchFamily="18" charset="0"/>
                                <a:ea typeface="Times New Roman" panose="02020603050405020304" pitchFamily="18" charset="0"/>
                              </a:rPr>
                              <m:t>𝑥</m:t>
                            </m:r>
                          </m:e>
                          <m:sub>
                            <m:r>
                              <a:rPr lang="es-UY" sz="2400" i="1">
                                <a:effectLst/>
                                <a:latin typeface="Cambria Math" panose="02040503050406030204" pitchFamily="18" charset="0"/>
                                <a:ea typeface="Times New Roman" panose="02020603050405020304" pitchFamily="18" charset="0"/>
                              </a:rPr>
                              <m:t>𝑖</m:t>
                            </m:r>
                            <m:r>
                              <a:rPr lang="es-UY" sz="2400" i="1">
                                <a:effectLst/>
                                <a:latin typeface="Cambria Math" panose="02040503050406030204" pitchFamily="18" charset="0"/>
                                <a:ea typeface="Times New Roman" panose="02020603050405020304" pitchFamily="18" charset="0"/>
                              </a:rPr>
                              <m:t>,</m:t>
                            </m:r>
                          </m:sub>
                        </m:sSub>
                        <m:r>
                          <a:rPr lang="es-UY" sz="2400" i="1">
                            <a:effectLst/>
                            <a:latin typeface="Cambria Math" panose="02040503050406030204" pitchFamily="18" charset="0"/>
                            <a:ea typeface="Times New Roman" panose="02020603050405020304" pitchFamily="18" charset="0"/>
                          </a:rPr>
                          <m:t>,…</m:t>
                        </m:r>
                      </m:e>
                    </m:d>
                  </m:oMath>
                </a14:m>
                <a:r>
                  <a:rPr lang="es-UY" sz="2400" dirty="0">
                    <a:effectLst/>
                    <a:latin typeface="Times New Roman" panose="02020603050405020304" pitchFamily="18" charset="0"/>
                    <a:ea typeface="Times New Roman" panose="02020603050405020304" pitchFamily="18" charset="0"/>
                  </a:rPr>
                  <a:t> </a:t>
                </a:r>
                <a:endParaRPr lang="en-GB" sz="2400" dirty="0"/>
              </a:p>
            </p:txBody>
          </p:sp>
        </mc:Choice>
        <mc:Fallback>
          <p:sp>
            <p:nvSpPr>
              <p:cNvPr id="13" name="CuadroTexto 12">
                <a:extLst>
                  <a:ext uri="{FF2B5EF4-FFF2-40B4-BE49-F238E27FC236}">
                    <a16:creationId xmlns:a16="http://schemas.microsoft.com/office/drawing/2014/main" id="{FE1983B7-CE20-102D-BC43-DA99F8CF6142}"/>
                  </a:ext>
                </a:extLst>
              </p:cNvPr>
              <p:cNvSpPr txBox="1">
                <a:spLocks noRot="1" noChangeAspect="1" noMove="1" noResize="1" noEditPoints="1" noAdjustHandles="1" noChangeArrowheads="1" noChangeShapeType="1" noTextEdit="1"/>
              </p:cNvSpPr>
              <p:nvPr/>
            </p:nvSpPr>
            <p:spPr>
              <a:xfrm>
                <a:off x="2898251" y="3390898"/>
                <a:ext cx="6321286" cy="50917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5072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42"/>
          <p:cNvSpPr txBox="1">
            <a:spLocks noGrp="1"/>
          </p:cNvSpPr>
          <p:nvPr>
            <p:ph type="title"/>
          </p:nvPr>
        </p:nvSpPr>
        <p:spPr>
          <a:xfrm>
            <a:off x="684276" y="880409"/>
            <a:ext cx="3925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Laboratorio 1</a:t>
            </a:r>
            <a:endParaRPr dirty="0"/>
          </a:p>
        </p:txBody>
      </p:sp>
      <p:sp>
        <p:nvSpPr>
          <p:cNvPr id="1079" name="Google Shape;1079;p42"/>
          <p:cNvSpPr txBox="1">
            <a:spLocks noGrp="1"/>
          </p:cNvSpPr>
          <p:nvPr>
            <p:ph type="subTitle" idx="1"/>
          </p:nvPr>
        </p:nvSpPr>
        <p:spPr>
          <a:xfrm>
            <a:off x="245889" y="1641021"/>
            <a:ext cx="4403911" cy="276193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a:t>Objetivo 1)</a:t>
            </a:r>
            <a:r>
              <a:rPr lang="en" dirty="0"/>
              <a:t> Aprender a programar una fuente de tensión contínua y medir tensión y corrente entregada.</a:t>
            </a:r>
          </a:p>
          <a:p>
            <a:pPr marL="0" lvl="0" indent="0" algn="l" rtl="0">
              <a:spcBef>
                <a:spcPts val="0"/>
              </a:spcBef>
              <a:spcAft>
                <a:spcPts val="1600"/>
              </a:spcAft>
              <a:buNone/>
            </a:pPr>
            <a:r>
              <a:rPr lang="en" sz="1600" b="1" dirty="0"/>
              <a:t>Objetivo 2) </a:t>
            </a:r>
            <a:r>
              <a:rPr lang="en" dirty="0"/>
              <a:t>Determinar el modelo real de una batería.</a:t>
            </a:r>
          </a:p>
          <a:p>
            <a:pPr marL="0" lvl="0" indent="0" algn="l" rtl="0">
              <a:spcBef>
                <a:spcPts val="0"/>
              </a:spcBef>
              <a:spcAft>
                <a:spcPts val="1600"/>
              </a:spcAft>
              <a:buNone/>
            </a:pPr>
            <a:r>
              <a:rPr lang="en" sz="1600" b="1" dirty="0"/>
              <a:t>Objetivo 3) </a:t>
            </a:r>
            <a:r>
              <a:rPr lang="en" dirty="0"/>
              <a:t>Analizar la incertidumbre en la medida de tensión de la batería utilizando instrumentos digitales.</a:t>
            </a:r>
          </a:p>
          <a:p>
            <a:pPr marL="0" lvl="0" indent="0" algn="l" rtl="0">
              <a:spcBef>
                <a:spcPts val="0"/>
              </a:spcBef>
              <a:spcAft>
                <a:spcPts val="1600"/>
              </a:spcAft>
              <a:buNone/>
            </a:pPr>
            <a:endParaRPr lang="en" dirty="0"/>
          </a:p>
          <a:p>
            <a:pPr marL="0" lvl="0" indent="0" algn="l" rtl="0">
              <a:spcBef>
                <a:spcPts val="0"/>
              </a:spcBef>
              <a:spcAft>
                <a:spcPts val="1600"/>
              </a:spcAft>
              <a:buNone/>
            </a:pPr>
            <a:endParaRPr lang="en" dirty="0"/>
          </a:p>
          <a:p>
            <a:pPr marL="0" lvl="0" indent="0" algn="l" rtl="0">
              <a:spcBef>
                <a:spcPts val="0"/>
              </a:spcBef>
              <a:spcAft>
                <a:spcPts val="1600"/>
              </a:spcAft>
              <a:buNone/>
            </a:pPr>
            <a:endParaRPr dirty="0"/>
          </a:p>
        </p:txBody>
      </p:sp>
      <p:grpSp>
        <p:nvGrpSpPr>
          <p:cNvPr id="1080" name="Google Shape;1080;p42"/>
          <p:cNvGrpSpPr/>
          <p:nvPr/>
        </p:nvGrpSpPr>
        <p:grpSpPr>
          <a:xfrm>
            <a:off x="6394100" y="833875"/>
            <a:ext cx="1617900" cy="3475825"/>
            <a:chOff x="6394100" y="833875"/>
            <a:chExt cx="1617900" cy="3475825"/>
          </a:xfrm>
        </p:grpSpPr>
        <p:sp>
          <p:nvSpPr>
            <p:cNvPr id="1081" name="Google Shape;1081;p42"/>
            <p:cNvSpPr/>
            <p:nvPr/>
          </p:nvSpPr>
          <p:spPr>
            <a:xfrm>
              <a:off x="6394100" y="1148000"/>
              <a:ext cx="1617900" cy="316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6750952" y="833875"/>
              <a:ext cx="904200" cy="92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42"/>
            <p:cNvGrpSpPr/>
            <p:nvPr/>
          </p:nvGrpSpPr>
          <p:grpSpPr>
            <a:xfrm>
              <a:off x="6534933" y="1265199"/>
              <a:ext cx="1332697" cy="2929240"/>
              <a:chOff x="6534933" y="1265199"/>
              <a:chExt cx="1332697" cy="2929240"/>
            </a:xfrm>
          </p:grpSpPr>
          <p:sp>
            <p:nvSpPr>
              <p:cNvPr id="1084" name="Google Shape;1084;p42"/>
              <p:cNvSpPr/>
              <p:nvPr/>
            </p:nvSpPr>
            <p:spPr>
              <a:xfrm>
                <a:off x="6534933" y="1265199"/>
                <a:ext cx="1332697" cy="375821"/>
              </a:xfrm>
              <a:custGeom>
                <a:avLst/>
                <a:gdLst/>
                <a:ahLst/>
                <a:cxnLst/>
                <a:rect l="l" t="t" r="r" b="b"/>
                <a:pathLst>
                  <a:path w="11540" h="4496" extrusionOk="0">
                    <a:moveTo>
                      <a:pt x="1" y="0"/>
                    </a:moveTo>
                    <a:lnTo>
                      <a:pt x="1" y="4495"/>
                    </a:lnTo>
                    <a:lnTo>
                      <a:pt x="11539" y="4495"/>
                    </a:lnTo>
                    <a:lnTo>
                      <a:pt x="11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6534933" y="1777270"/>
                <a:ext cx="1332697" cy="374400"/>
              </a:xfrm>
              <a:custGeom>
                <a:avLst/>
                <a:gdLst/>
                <a:ahLst/>
                <a:cxnLst/>
                <a:rect l="l" t="t" r="r" b="b"/>
                <a:pathLst>
                  <a:path w="11540" h="4479" extrusionOk="0">
                    <a:moveTo>
                      <a:pt x="1" y="0"/>
                    </a:moveTo>
                    <a:lnTo>
                      <a:pt x="1" y="4479"/>
                    </a:lnTo>
                    <a:lnTo>
                      <a:pt x="11539" y="4479"/>
                    </a:lnTo>
                    <a:lnTo>
                      <a:pt x="11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6534933" y="2287921"/>
                <a:ext cx="1332697" cy="374483"/>
              </a:xfrm>
              <a:custGeom>
                <a:avLst/>
                <a:gdLst/>
                <a:ahLst/>
                <a:cxnLst/>
                <a:rect l="l" t="t" r="r" b="b"/>
                <a:pathLst>
                  <a:path w="11540" h="4480" extrusionOk="0">
                    <a:moveTo>
                      <a:pt x="1" y="1"/>
                    </a:moveTo>
                    <a:lnTo>
                      <a:pt x="1" y="4479"/>
                    </a:lnTo>
                    <a:lnTo>
                      <a:pt x="11539" y="4479"/>
                    </a:lnTo>
                    <a:lnTo>
                      <a:pt x="11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6534933" y="2798655"/>
                <a:ext cx="1332697" cy="374400"/>
              </a:xfrm>
              <a:custGeom>
                <a:avLst/>
                <a:gdLst/>
                <a:ahLst/>
                <a:cxnLst/>
                <a:rect l="l" t="t" r="r" b="b"/>
                <a:pathLst>
                  <a:path w="11540" h="4479" extrusionOk="0">
                    <a:moveTo>
                      <a:pt x="1" y="0"/>
                    </a:moveTo>
                    <a:lnTo>
                      <a:pt x="1" y="4479"/>
                    </a:lnTo>
                    <a:lnTo>
                      <a:pt x="11539" y="4479"/>
                    </a:lnTo>
                    <a:lnTo>
                      <a:pt x="11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6534933" y="3309305"/>
                <a:ext cx="1332697" cy="374483"/>
              </a:xfrm>
              <a:custGeom>
                <a:avLst/>
                <a:gdLst/>
                <a:ahLst/>
                <a:cxnLst/>
                <a:rect l="l" t="t" r="r" b="b"/>
                <a:pathLst>
                  <a:path w="11540" h="4480" extrusionOk="0">
                    <a:moveTo>
                      <a:pt x="1" y="1"/>
                    </a:moveTo>
                    <a:lnTo>
                      <a:pt x="1" y="4479"/>
                    </a:lnTo>
                    <a:lnTo>
                      <a:pt x="11539" y="4479"/>
                    </a:lnTo>
                    <a:lnTo>
                      <a:pt x="115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6534933" y="3820039"/>
                <a:ext cx="1332697" cy="374400"/>
              </a:xfrm>
              <a:custGeom>
                <a:avLst/>
                <a:gdLst/>
                <a:ahLst/>
                <a:cxnLst/>
                <a:rect l="l" t="t" r="r" b="b"/>
                <a:pathLst>
                  <a:path w="11540" h="4479" extrusionOk="0">
                    <a:moveTo>
                      <a:pt x="1" y="0"/>
                    </a:moveTo>
                    <a:lnTo>
                      <a:pt x="1" y="4479"/>
                    </a:lnTo>
                    <a:lnTo>
                      <a:pt x="11539" y="4479"/>
                    </a:lnTo>
                    <a:lnTo>
                      <a:pt x="11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0" name="Google Shape;1090;p42"/>
          <p:cNvSpPr/>
          <p:nvPr/>
        </p:nvSpPr>
        <p:spPr>
          <a:xfrm>
            <a:off x="4495725" y="906229"/>
            <a:ext cx="635436" cy="635436"/>
          </a:xfrm>
          <a:custGeom>
            <a:avLst/>
            <a:gdLst/>
            <a:ahLst/>
            <a:cxnLst/>
            <a:rect l="l" t="t" r="r" b="b"/>
            <a:pathLst>
              <a:path w="13757" h="13757" extrusionOk="0">
                <a:moveTo>
                  <a:pt x="5141" y="0"/>
                </a:moveTo>
                <a:lnTo>
                  <a:pt x="5141" y="5159"/>
                </a:lnTo>
                <a:lnTo>
                  <a:pt x="1" y="5159"/>
                </a:lnTo>
                <a:lnTo>
                  <a:pt x="1" y="8616"/>
                </a:lnTo>
                <a:lnTo>
                  <a:pt x="5141" y="8616"/>
                </a:lnTo>
                <a:lnTo>
                  <a:pt x="5141" y="13756"/>
                </a:lnTo>
                <a:lnTo>
                  <a:pt x="8598" y="13756"/>
                </a:lnTo>
                <a:lnTo>
                  <a:pt x="8598" y="8616"/>
                </a:lnTo>
                <a:lnTo>
                  <a:pt x="13757" y="8616"/>
                </a:lnTo>
                <a:lnTo>
                  <a:pt x="13757" y="5159"/>
                </a:lnTo>
                <a:lnTo>
                  <a:pt x="8598" y="5159"/>
                </a:lnTo>
                <a:lnTo>
                  <a:pt x="8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2"/>
          <p:cNvSpPr/>
          <p:nvPr/>
        </p:nvSpPr>
        <p:spPr>
          <a:xfrm>
            <a:off x="8784535" y="2350838"/>
            <a:ext cx="924300" cy="4419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37"/>
          <p:cNvSpPr txBox="1">
            <a:spLocks noGrp="1"/>
          </p:cNvSpPr>
          <p:nvPr>
            <p:ph type="title"/>
          </p:nvPr>
        </p:nvSpPr>
        <p:spPr>
          <a:xfrm>
            <a:off x="720000" y="4632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3200" b="1" i="0" u="none" strike="noStrike" dirty="0">
                <a:solidFill>
                  <a:srgbClr val="000000"/>
                </a:solidFill>
                <a:effectLst/>
                <a:latin typeface="Times New Roman" panose="02020603050405020304" pitchFamily="18" charset="0"/>
              </a:rPr>
              <a:t>Determinación de incertidumbre de medida</a:t>
            </a:r>
            <a:endParaRPr sz="3200" dirty="0"/>
          </a:p>
        </p:txBody>
      </p:sp>
      <p:sp>
        <p:nvSpPr>
          <p:cNvPr id="916" name="Google Shape;916;p37"/>
          <p:cNvSpPr txBox="1">
            <a:spLocks noGrp="1"/>
          </p:cNvSpPr>
          <p:nvPr>
            <p:ph type="subTitle" idx="1"/>
          </p:nvPr>
        </p:nvSpPr>
        <p:spPr>
          <a:xfrm>
            <a:off x="384302" y="2831695"/>
            <a:ext cx="7099947" cy="372548"/>
          </a:xfrm>
          <a:prstGeom prst="rect">
            <a:avLst/>
          </a:prstGeom>
        </p:spPr>
        <p:txBody>
          <a:bodyPr spcFirstLastPara="1" wrap="square" lIns="91425" tIns="91425" rIns="91425" bIns="91425" anchor="ctr" anchorCtr="0">
            <a:noAutofit/>
          </a:bodyPr>
          <a:lstStyle/>
          <a:p>
            <a:pPr indent="180340" algn="just" rtl="0">
              <a:spcBef>
                <a:spcPts val="0"/>
              </a:spcBef>
              <a:spcAft>
                <a:spcPts val="0"/>
              </a:spcAft>
            </a:pPr>
            <a:r>
              <a:rPr lang="es-MX" sz="2400" b="0" i="0" u="none" strike="noStrike" dirty="0">
                <a:solidFill>
                  <a:srgbClr val="000000"/>
                </a:solidFill>
                <a:effectLst/>
                <a:latin typeface="Times New Roman" panose="02020603050405020304" pitchFamily="18" charset="0"/>
              </a:rPr>
              <a:t>Toda medida y proceso de medición tiene asociado un margen de incertidumbre, esto es la medida tiene un valor más probable y un rango de posibles valores donde el resultado puede variar. Típicamente se expresa de la forma </a:t>
            </a:r>
            <a:endParaRPr lang="es-MX" sz="2400" b="0" dirty="0">
              <a:effectLst/>
            </a:endParaRPr>
          </a:p>
          <a:p>
            <a:br>
              <a:rPr lang="es-MX" sz="2400" b="0" dirty="0">
                <a:effectLst/>
              </a:rPr>
            </a:br>
            <a:r>
              <a:rPr lang="es-MX" sz="2400" b="0" i="0" u="none" strike="noStrike" dirty="0">
                <a:solidFill>
                  <a:srgbClr val="000000"/>
                </a:solidFill>
                <a:effectLst/>
                <a:latin typeface="Times New Roman" panose="02020603050405020304" pitchFamily="18" charset="0"/>
              </a:rPr>
              <a:t> Resultado = M ± ΔM   Unidades</a:t>
            </a:r>
            <a:endParaRPr lang="en-GB" sz="2400" kern="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031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7" name="CuadroTexto 6">
            <a:extLst>
              <a:ext uri="{FF2B5EF4-FFF2-40B4-BE49-F238E27FC236}">
                <a16:creationId xmlns:a16="http://schemas.microsoft.com/office/drawing/2014/main" id="{5B99FD71-A6AE-5BA0-7062-4735B3D3797C}"/>
              </a:ext>
            </a:extLst>
          </p:cNvPr>
          <p:cNvSpPr txBox="1"/>
          <p:nvPr/>
        </p:nvSpPr>
        <p:spPr>
          <a:xfrm>
            <a:off x="1137237" y="982477"/>
            <a:ext cx="6984786" cy="3046988"/>
          </a:xfrm>
          <a:prstGeom prst="rect">
            <a:avLst/>
          </a:prstGeom>
          <a:noFill/>
        </p:spPr>
        <p:txBody>
          <a:bodyPr wrap="square">
            <a:spAutoFit/>
          </a:bodyPr>
          <a:lstStyle/>
          <a:p>
            <a:pPr algn="just" rtl="0" fontAlgn="base">
              <a:spcBef>
                <a:spcPts val="0"/>
              </a:spcBef>
              <a:spcAft>
                <a:spcPts val="0"/>
              </a:spcAft>
            </a:pPr>
            <a:r>
              <a:rPr lang="es-MX" sz="2400" b="0" i="0" u="none" strike="noStrike" dirty="0">
                <a:solidFill>
                  <a:srgbClr val="000000"/>
                </a:solidFill>
                <a:effectLst/>
                <a:latin typeface="Times New Roman" panose="02020603050405020304" pitchFamily="18" charset="0"/>
              </a:rPr>
              <a:t>Incertidumbre </a:t>
            </a:r>
            <a:r>
              <a:rPr lang="es-MX" sz="2400" b="1" i="0" u="none" strike="noStrike" dirty="0">
                <a:solidFill>
                  <a:srgbClr val="000000"/>
                </a:solidFill>
                <a:effectLst/>
                <a:latin typeface="Times New Roman" panose="02020603050405020304" pitchFamily="18" charset="0"/>
              </a:rPr>
              <a:t>tipo A</a:t>
            </a:r>
            <a:r>
              <a:rPr lang="es-MX" sz="2400" b="0" i="0" u="none" strike="noStrike" dirty="0">
                <a:solidFill>
                  <a:srgbClr val="000000"/>
                </a:solidFill>
                <a:effectLst/>
                <a:latin typeface="Times New Roman" panose="02020603050405020304" pitchFamily="18" charset="0"/>
              </a:rPr>
              <a:t>: La incertidumbre tipo A proviene de fluctuaciones en la magnitud a medir. Puede ser evaluada por métodos estadísticos mediante la repetición de una serie de medidas. Se considera cuando la apreciación es menor que la fluctuación aleatoria del valor a medir. Se toman</a:t>
            </a:r>
            <a:r>
              <a:rPr lang="es-MX" sz="2400" b="0" i="1" u="none" strike="noStrike" dirty="0">
                <a:solidFill>
                  <a:srgbClr val="000000"/>
                </a:solidFill>
                <a:effectLst/>
                <a:latin typeface="Times New Roman" panose="02020603050405020304" pitchFamily="18" charset="0"/>
              </a:rPr>
              <a:t> n</a:t>
            </a:r>
            <a:r>
              <a:rPr lang="es-MX" sz="2400" b="0" i="0" u="none" strike="noStrike" dirty="0">
                <a:solidFill>
                  <a:srgbClr val="000000"/>
                </a:solidFill>
                <a:effectLst/>
                <a:latin typeface="Times New Roman" panose="02020603050405020304" pitchFamily="18" charset="0"/>
              </a:rPr>
              <a:t> valores experimentales para estimar el valor más probable y su desviación estándar.</a:t>
            </a:r>
            <a:endParaRPr lang="es-MX" sz="2400" b="0" i="0" u="none" strike="noStrike" dirty="0">
              <a:solidFill>
                <a:srgbClr val="000000"/>
              </a:solidFill>
              <a:effectLst/>
              <a:latin typeface="Noto Sans Symbols"/>
            </a:endParaRPr>
          </a:p>
        </p:txBody>
      </p:sp>
    </p:spTree>
    <p:extLst>
      <p:ext uri="{BB962C8B-B14F-4D97-AF65-F5344CB8AC3E}">
        <p14:creationId xmlns:p14="http://schemas.microsoft.com/office/powerpoint/2010/main" val="313043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7" name="CuadroTexto 6">
            <a:extLst>
              <a:ext uri="{FF2B5EF4-FFF2-40B4-BE49-F238E27FC236}">
                <a16:creationId xmlns:a16="http://schemas.microsoft.com/office/drawing/2014/main" id="{5B99FD71-A6AE-5BA0-7062-4735B3D3797C}"/>
              </a:ext>
            </a:extLst>
          </p:cNvPr>
          <p:cNvSpPr txBox="1"/>
          <p:nvPr/>
        </p:nvSpPr>
        <p:spPr>
          <a:xfrm>
            <a:off x="1137237" y="982477"/>
            <a:ext cx="6984786" cy="3662541"/>
          </a:xfrm>
          <a:prstGeom prst="rect">
            <a:avLst/>
          </a:prstGeom>
          <a:noFill/>
        </p:spPr>
        <p:txBody>
          <a:bodyPr wrap="square">
            <a:spAutoFit/>
          </a:bodyPr>
          <a:lstStyle/>
          <a:p>
            <a:pPr algn="just" rtl="0" fontAlgn="base">
              <a:spcBef>
                <a:spcPts val="0"/>
              </a:spcBef>
              <a:spcAft>
                <a:spcPts val="0"/>
              </a:spcAft>
            </a:pPr>
            <a:r>
              <a:rPr lang="es-MX" sz="2400" b="0" i="0" u="none" strike="noStrike" dirty="0">
                <a:solidFill>
                  <a:srgbClr val="000000"/>
                </a:solidFill>
                <a:effectLst/>
                <a:latin typeface="Times New Roman" panose="02020603050405020304" pitchFamily="18" charset="0"/>
              </a:rPr>
              <a:t>Incertidumbre </a:t>
            </a:r>
            <a:r>
              <a:rPr lang="es-MX" sz="2400" b="1" i="0" u="none" strike="noStrike" dirty="0">
                <a:solidFill>
                  <a:srgbClr val="000000"/>
                </a:solidFill>
                <a:effectLst/>
                <a:latin typeface="Times New Roman" panose="02020603050405020304" pitchFamily="18" charset="0"/>
              </a:rPr>
              <a:t>tipo B</a:t>
            </a:r>
            <a:r>
              <a:rPr lang="es-MX" sz="2400" b="0" i="0" u="none" strike="noStrike" dirty="0">
                <a:solidFill>
                  <a:srgbClr val="000000"/>
                </a:solidFill>
                <a:effectLst/>
                <a:latin typeface="Times New Roman" panose="02020603050405020304" pitchFamily="18" charset="0"/>
              </a:rPr>
              <a:t>: Todas las que no son A: Aquí entran las que dependen del instrumento, el operador y el procedimiento de medida. </a:t>
            </a:r>
            <a:endParaRPr lang="es-MX" sz="2400" b="0" i="0" u="none" strike="noStrike" dirty="0">
              <a:solidFill>
                <a:srgbClr val="000000"/>
              </a:solidFill>
              <a:effectLst/>
              <a:latin typeface="Noto Sans Symbols"/>
            </a:endParaRPr>
          </a:p>
          <a:p>
            <a:pPr indent="180340" algn="just" rtl="0">
              <a:spcBef>
                <a:spcPts val="0"/>
              </a:spcBef>
              <a:spcAft>
                <a:spcPts val="0"/>
              </a:spcAft>
            </a:pPr>
            <a:br>
              <a:rPr lang="es-MX" sz="2400" b="0" dirty="0">
                <a:effectLst/>
              </a:rPr>
            </a:br>
            <a:r>
              <a:rPr lang="es-MX" sz="2400" b="0" i="0" u="none" strike="noStrike" dirty="0">
                <a:solidFill>
                  <a:srgbClr val="000000"/>
                </a:solidFill>
                <a:effectLst/>
                <a:latin typeface="Times New Roman" panose="02020603050405020304" pitchFamily="18" charset="0"/>
              </a:rPr>
              <a:t>En la incertidumbre </a:t>
            </a:r>
            <a:r>
              <a:rPr lang="es-MX" sz="2400" b="1" i="0" u="none" strike="noStrike" dirty="0">
                <a:solidFill>
                  <a:srgbClr val="000000"/>
                </a:solidFill>
                <a:effectLst/>
                <a:latin typeface="Times New Roman" panose="02020603050405020304" pitchFamily="18" charset="0"/>
              </a:rPr>
              <a:t>tipo B</a:t>
            </a:r>
            <a:r>
              <a:rPr lang="es-MX" sz="2400" b="0" i="0" u="none" strike="noStrike" dirty="0">
                <a:solidFill>
                  <a:srgbClr val="000000"/>
                </a:solidFill>
                <a:effectLst/>
                <a:latin typeface="Times New Roman" panose="02020603050405020304" pitchFamily="18" charset="0"/>
              </a:rPr>
              <a:t> también hay un valor más probable y una estadística, solo que se obtienen de forma indirecta a partir del conocimiento de la fuente de incertidumbre y la experiencia del observador.</a:t>
            </a:r>
            <a:endParaRPr lang="es-MX" sz="2400" b="0" dirty="0">
              <a:effectLst/>
            </a:endParaRPr>
          </a:p>
          <a:p>
            <a:br>
              <a:rPr lang="es-MX" sz="2800" dirty="0"/>
            </a:br>
            <a:endParaRPr lang="es-MX" sz="1200" b="0" i="0" u="none" strike="noStrike" dirty="0">
              <a:solidFill>
                <a:srgbClr val="000000"/>
              </a:solidFill>
              <a:effectLst/>
              <a:latin typeface="Noto Sans Symbols"/>
            </a:endParaRPr>
          </a:p>
        </p:txBody>
      </p:sp>
    </p:spTree>
    <p:extLst>
      <p:ext uri="{BB962C8B-B14F-4D97-AF65-F5344CB8AC3E}">
        <p14:creationId xmlns:p14="http://schemas.microsoft.com/office/powerpoint/2010/main" val="157064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6" name="Google Shape;916;p37"/>
          <p:cNvSpPr txBox="1">
            <a:spLocks noGrp="1"/>
          </p:cNvSpPr>
          <p:nvPr>
            <p:ph type="subTitle" idx="1"/>
          </p:nvPr>
        </p:nvSpPr>
        <p:spPr>
          <a:xfrm>
            <a:off x="292094" y="2063292"/>
            <a:ext cx="7099947" cy="372548"/>
          </a:xfrm>
          <a:prstGeom prst="rect">
            <a:avLst/>
          </a:prstGeom>
        </p:spPr>
        <p:txBody>
          <a:bodyPr spcFirstLastPara="1" wrap="square" lIns="91425" tIns="91425" rIns="91425" bIns="91425" anchor="ctr" anchorCtr="0">
            <a:noAutofit/>
          </a:bodyPr>
          <a:lstStyle/>
          <a:p>
            <a:pPr indent="180340" algn="just" rtl="0">
              <a:spcBef>
                <a:spcPts val="0"/>
              </a:spcBef>
              <a:spcAft>
                <a:spcPts val="0"/>
              </a:spcAft>
            </a:pPr>
            <a:r>
              <a:rPr lang="es-MX" sz="2400" b="0" i="0" u="none" strike="noStrike" dirty="0">
                <a:solidFill>
                  <a:srgbClr val="000000"/>
                </a:solidFill>
                <a:effectLst/>
                <a:latin typeface="Times New Roman" panose="02020603050405020304" pitchFamily="18" charset="0"/>
              </a:rPr>
              <a:t>En este curso utilizaremos tres fuentes de incertidumbre </a:t>
            </a:r>
            <a:r>
              <a:rPr lang="es-MX" sz="2400" b="1" i="0" u="none" strike="noStrike" dirty="0">
                <a:solidFill>
                  <a:srgbClr val="000000"/>
                </a:solidFill>
                <a:effectLst/>
                <a:latin typeface="Times New Roman" panose="02020603050405020304" pitchFamily="18" charset="0"/>
              </a:rPr>
              <a:t>tipo B</a:t>
            </a:r>
            <a:r>
              <a:rPr lang="es-MX" sz="2400" b="0" i="0" u="none" strike="noStrike" dirty="0">
                <a:solidFill>
                  <a:srgbClr val="000000"/>
                </a:solidFill>
                <a:effectLst/>
                <a:latin typeface="Times New Roman" panose="02020603050405020304" pitchFamily="18" charset="0"/>
              </a:rPr>
              <a:t>:</a:t>
            </a:r>
          </a:p>
          <a:p>
            <a:pPr indent="180340" algn="just" rtl="0">
              <a:spcBef>
                <a:spcPts val="0"/>
              </a:spcBef>
              <a:spcAft>
                <a:spcPts val="0"/>
              </a:spcAft>
            </a:pPr>
            <a:endParaRPr lang="es-MX" sz="2400" b="0" dirty="0">
              <a:effectLst/>
            </a:endParaRPr>
          </a:p>
          <a:p>
            <a:pPr algn="just" rtl="0" fontAlgn="base">
              <a:spcBef>
                <a:spcPts val="0"/>
              </a:spcBef>
              <a:spcAft>
                <a:spcPts val="0"/>
              </a:spcAft>
              <a:buFont typeface="Arial" panose="020B0604020202020204" pitchFamily="34" charset="0"/>
              <a:buChar char="•"/>
            </a:pPr>
            <a:r>
              <a:rPr lang="es-MX" sz="2400" b="0" i="0" u="none" strike="noStrike" dirty="0">
                <a:solidFill>
                  <a:srgbClr val="000000"/>
                </a:solidFill>
                <a:effectLst/>
                <a:latin typeface="Times New Roman" panose="02020603050405020304" pitchFamily="18" charset="0"/>
              </a:rPr>
              <a:t>la apreciación finita del instrumento</a:t>
            </a:r>
          </a:p>
          <a:p>
            <a:pPr algn="just" rtl="0" fontAlgn="base">
              <a:spcBef>
                <a:spcPts val="0"/>
              </a:spcBef>
              <a:spcAft>
                <a:spcPts val="0"/>
              </a:spcAft>
              <a:buFont typeface="Arial" panose="020B0604020202020204" pitchFamily="34" charset="0"/>
              <a:buChar char="•"/>
            </a:pPr>
            <a:r>
              <a:rPr lang="es-MX" sz="2400" b="0" i="0" u="none" strike="noStrike" dirty="0">
                <a:solidFill>
                  <a:srgbClr val="000000"/>
                </a:solidFill>
                <a:effectLst/>
                <a:latin typeface="Times New Roman" panose="02020603050405020304" pitchFamily="18" charset="0"/>
              </a:rPr>
              <a:t>La incertidumbre de calibración del instrumento dada por el fabricante en las hojas de datos</a:t>
            </a:r>
          </a:p>
          <a:p>
            <a:pPr algn="just" rtl="0" fontAlgn="base">
              <a:spcBef>
                <a:spcPts val="0"/>
              </a:spcBef>
              <a:spcAft>
                <a:spcPts val="0"/>
              </a:spcAft>
              <a:buFont typeface="Arial" panose="020B0604020202020204" pitchFamily="34" charset="0"/>
              <a:buChar char="•"/>
            </a:pPr>
            <a:r>
              <a:rPr lang="es-MX" sz="2400" b="0" i="0" u="none" strike="noStrike" dirty="0">
                <a:solidFill>
                  <a:srgbClr val="000000"/>
                </a:solidFill>
                <a:effectLst/>
                <a:latin typeface="Times New Roman" panose="02020603050405020304" pitchFamily="18" charset="0"/>
              </a:rPr>
              <a:t>Constantes o parámetros  utilizados para el cálculo del resultado</a:t>
            </a:r>
            <a:endParaRPr lang="en-GB" sz="2400" kern="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10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6" name="Google Shape;916;p37"/>
          <p:cNvSpPr txBox="1">
            <a:spLocks noGrp="1"/>
          </p:cNvSpPr>
          <p:nvPr>
            <p:ph type="subTitle" idx="1"/>
          </p:nvPr>
        </p:nvSpPr>
        <p:spPr>
          <a:xfrm>
            <a:off x="292094" y="2063292"/>
            <a:ext cx="7099947" cy="372548"/>
          </a:xfrm>
          <a:prstGeom prst="rect">
            <a:avLst/>
          </a:prstGeom>
        </p:spPr>
        <p:txBody>
          <a:bodyPr spcFirstLastPara="1" wrap="square" lIns="91425" tIns="91425" rIns="91425" bIns="91425" anchor="ctr" anchorCtr="0">
            <a:noAutofit/>
          </a:bodyPr>
          <a:lstStyle/>
          <a:p>
            <a:pPr algn="just" rtl="0">
              <a:spcBef>
                <a:spcPts val="0"/>
              </a:spcBef>
              <a:spcAft>
                <a:spcPts val="0"/>
              </a:spcAft>
            </a:pPr>
            <a:r>
              <a:rPr lang="es-MX" sz="1800" b="0" i="0" u="none" strike="noStrike" dirty="0">
                <a:solidFill>
                  <a:srgbClr val="000000"/>
                </a:solidFill>
                <a:effectLst/>
                <a:latin typeface="Times New Roman" panose="02020603050405020304" pitchFamily="18" charset="0"/>
              </a:rPr>
              <a:t>El primer punto a tratar es la determinación del valor más probable. </a:t>
            </a:r>
          </a:p>
          <a:p>
            <a:pPr algn="just" rtl="0">
              <a:spcBef>
                <a:spcPts val="0"/>
              </a:spcBef>
              <a:spcAft>
                <a:spcPts val="0"/>
              </a:spcAft>
            </a:pPr>
            <a:endParaRPr lang="es-MX" sz="3200" b="0" dirty="0">
              <a:effectLst/>
            </a:endParaRPr>
          </a:p>
          <a:p>
            <a:pPr marL="139700" indent="0" algn="just" rtl="0" fontAlgn="base">
              <a:spcBef>
                <a:spcPts val="0"/>
              </a:spcBef>
              <a:spcAft>
                <a:spcPts val="0"/>
              </a:spcAft>
            </a:pPr>
            <a:r>
              <a:rPr lang="es-MX" sz="1800" dirty="0">
                <a:solidFill>
                  <a:srgbClr val="000000"/>
                </a:solidFill>
                <a:latin typeface="Times New Roman" panose="02020603050405020304" pitchFamily="18" charset="0"/>
              </a:rPr>
              <a:t>¿</a:t>
            </a:r>
            <a:r>
              <a:rPr lang="es-MX" sz="1800" b="0" i="0" u="none" strike="noStrike" dirty="0">
                <a:solidFill>
                  <a:srgbClr val="000000"/>
                </a:solidFill>
                <a:effectLst/>
                <a:latin typeface="Times New Roman" panose="02020603050405020304" pitchFamily="18" charset="0"/>
              </a:rPr>
              <a:t>Este es el resultado de tomar</a:t>
            </a:r>
            <a:r>
              <a:rPr lang="es-MX" sz="1800" b="1" i="0" u="none" strike="noStrike" dirty="0">
                <a:solidFill>
                  <a:srgbClr val="000000"/>
                </a:solidFill>
                <a:effectLst/>
                <a:latin typeface="Times New Roman" panose="02020603050405020304" pitchFamily="18" charset="0"/>
              </a:rPr>
              <a:t> UNA</a:t>
            </a:r>
            <a:r>
              <a:rPr lang="es-MX" sz="1800" b="0" i="0" u="none" strike="noStrike" dirty="0">
                <a:solidFill>
                  <a:srgbClr val="000000"/>
                </a:solidFill>
                <a:effectLst/>
                <a:latin typeface="Times New Roman" panose="02020603050405020304" pitchFamily="18" charset="0"/>
              </a:rPr>
              <a:t> muestra de la magnitud a medir?</a:t>
            </a:r>
          </a:p>
          <a:p>
            <a:pPr marL="457200" algn="just" rtl="0" fontAlgn="base">
              <a:spcBef>
                <a:spcPts val="0"/>
              </a:spcBef>
              <a:spcAft>
                <a:spcPts val="0"/>
              </a:spcAft>
              <a:buFont typeface="Arial" panose="020B0604020202020204" pitchFamily="34" charset="0"/>
              <a:buChar char="•"/>
            </a:pPr>
            <a:endParaRPr lang="es-MX" sz="1800" b="0" i="0" u="none" strike="noStrike" dirty="0">
              <a:solidFill>
                <a:srgbClr val="000000"/>
              </a:solidFill>
              <a:effectLst/>
              <a:latin typeface="Times New Roman" panose="02020603050405020304" pitchFamily="18" charset="0"/>
            </a:endParaRPr>
          </a:p>
          <a:p>
            <a:pPr marL="139700" indent="0" algn="just" rtl="0" fontAlgn="base">
              <a:spcBef>
                <a:spcPts val="0"/>
              </a:spcBef>
              <a:spcAft>
                <a:spcPts val="0"/>
              </a:spcAft>
            </a:pPr>
            <a:r>
              <a:rPr lang="es-MX" sz="1800" b="0" i="0" u="none" strike="noStrike" dirty="0">
                <a:solidFill>
                  <a:srgbClr val="000000"/>
                </a:solidFill>
                <a:effectLst/>
                <a:latin typeface="Times New Roman" panose="02020603050405020304" pitchFamily="18" charset="0"/>
              </a:rPr>
              <a:t>¿Este es el resultado de tomar un</a:t>
            </a:r>
            <a:r>
              <a:rPr lang="es-MX" sz="1800" b="1" i="0" u="none" strike="noStrike" dirty="0">
                <a:solidFill>
                  <a:srgbClr val="000000"/>
                </a:solidFill>
                <a:effectLst/>
                <a:latin typeface="Times New Roman" panose="02020603050405020304" pitchFamily="18" charset="0"/>
              </a:rPr>
              <a:t> conjunto de N muestras</a:t>
            </a:r>
            <a:r>
              <a:rPr lang="es-MX" sz="1800" b="0" i="0" u="none" strike="noStrike" dirty="0">
                <a:solidFill>
                  <a:srgbClr val="000000"/>
                </a:solidFill>
                <a:effectLst/>
                <a:latin typeface="Times New Roman" panose="02020603050405020304" pitchFamily="18" charset="0"/>
              </a:rPr>
              <a:t> de la magnitud a medir? </a:t>
            </a:r>
          </a:p>
          <a:p>
            <a:endParaRPr lang="es-MX" sz="1800" b="0" i="0" u="none" strike="noStrike" dirty="0">
              <a:solidFill>
                <a:srgbClr val="000000"/>
              </a:solidFill>
              <a:effectLst/>
              <a:latin typeface="Times New Roman" panose="02020603050405020304" pitchFamily="18" charset="0"/>
            </a:endParaRPr>
          </a:p>
          <a:p>
            <a:r>
              <a:rPr lang="es-MX" sz="1800" b="0" i="0" u="none" strike="noStrike" dirty="0">
                <a:solidFill>
                  <a:srgbClr val="000000"/>
                </a:solidFill>
                <a:effectLst/>
                <a:latin typeface="Times New Roman" panose="02020603050405020304" pitchFamily="18" charset="0"/>
              </a:rPr>
              <a:t>¿Es el </a:t>
            </a:r>
            <a:r>
              <a:rPr lang="es-MX" sz="1800" b="1" i="0" u="none" strike="noStrike" dirty="0">
                <a:solidFill>
                  <a:srgbClr val="000000"/>
                </a:solidFill>
                <a:effectLst/>
                <a:latin typeface="Times New Roman" panose="02020603050405020304" pitchFamily="18" charset="0"/>
              </a:rPr>
              <a:t>valor medio de todas las posibles medidas</a:t>
            </a:r>
            <a:r>
              <a:rPr lang="es-MX" sz="1800" b="0" i="0" u="none" strike="noStrike" dirty="0">
                <a:solidFill>
                  <a:srgbClr val="000000"/>
                </a:solidFill>
                <a:effectLst/>
                <a:latin typeface="Times New Roman" panose="02020603050405020304" pitchFamily="18" charset="0"/>
              </a:rPr>
              <a:t> de la magnitud?</a:t>
            </a:r>
          </a:p>
        </p:txBody>
      </p:sp>
    </p:spTree>
    <p:extLst>
      <p:ext uri="{BB962C8B-B14F-4D97-AF65-F5344CB8AC3E}">
        <p14:creationId xmlns:p14="http://schemas.microsoft.com/office/powerpoint/2010/main" val="161108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16" name="Google Shape;916;p37"/>
              <p:cNvSpPr txBox="1">
                <a:spLocks noGrp="1"/>
              </p:cNvSpPr>
              <p:nvPr>
                <p:ph type="subTitle" idx="1"/>
              </p:nvPr>
            </p:nvSpPr>
            <p:spPr>
              <a:xfrm>
                <a:off x="292094" y="2063291"/>
                <a:ext cx="7099947" cy="1263895"/>
              </a:xfrm>
              <a:prstGeom prst="rect">
                <a:avLst/>
              </a:prstGeom>
            </p:spPr>
            <p:txBody>
              <a:bodyPr spcFirstLastPara="1" wrap="square" lIns="91425" tIns="91425" rIns="91425" bIns="91425" anchor="ctr" anchorCtr="0">
                <a:noAutofit/>
              </a:bodyPr>
              <a:lstStyle/>
              <a:p>
                <a:pPr algn="just" rtl="0">
                  <a:spcBef>
                    <a:spcPts val="0"/>
                  </a:spcBef>
                  <a:spcAft>
                    <a:spcPts val="0"/>
                  </a:spcAft>
                </a:pPr>
                <a:r>
                  <a:rPr lang="es-MX" sz="2400" b="0" i="0" u="none" strike="noStrike" dirty="0">
                    <a:solidFill>
                      <a:srgbClr val="000000"/>
                    </a:solidFill>
                    <a:effectLst/>
                    <a:latin typeface="Times New Roman" panose="02020603050405020304" pitchFamily="18" charset="0"/>
                  </a:rPr>
                  <a:t>Numéricamente, calculo el promedio </a:t>
                </a:r>
                <a:r>
                  <a:rPr lang="es-MX" sz="2400" b="0" i="0" u="none" strike="noStrike" dirty="0">
                    <a:solidFill>
                      <a:srgbClr val="000000"/>
                    </a:solidFill>
                    <a:effectLst/>
                    <a:latin typeface="Calibri" panose="020F0502020204030204" pitchFamily="34" charset="0"/>
                  </a:rPr>
                  <a:t>⟨</a:t>
                </a:r>
                <a:r>
                  <a:rPr lang="es-MX" sz="2400" b="0" i="0" u="none" strike="noStrike" dirty="0">
                    <a:solidFill>
                      <a:srgbClr val="000000"/>
                    </a:solidFill>
                    <a:effectLst/>
                    <a:latin typeface="Cambria Math" panose="02040503050406030204" pitchFamily="18" charset="0"/>
                  </a:rPr>
                  <a:t>x</a:t>
                </a:r>
                <a:r>
                  <a:rPr lang="es-MX" sz="2400" b="0" i="0" u="none" strike="noStrike" dirty="0">
                    <a:solidFill>
                      <a:srgbClr val="000000"/>
                    </a:solidFill>
                    <a:effectLst/>
                    <a:latin typeface="Calibri" panose="020F0502020204030204" pitchFamily="34" charset="0"/>
                  </a:rPr>
                  <a:t>⟩</a:t>
                </a:r>
                <a:r>
                  <a:rPr lang="es-MX" sz="2400" b="0" i="0" u="none" strike="noStrike" dirty="0">
                    <a:solidFill>
                      <a:srgbClr val="000000"/>
                    </a:solidFill>
                    <a:effectLst/>
                    <a:latin typeface="Cambria Math" panose="02040503050406030204" pitchFamily="18" charset="0"/>
                  </a:rPr>
                  <a:t> como el valor más representativo del v</a:t>
                </a:r>
                <a:r>
                  <a:rPr lang="es-MX" sz="2400" b="0" i="0" u="none" strike="noStrike" dirty="0">
                    <a:solidFill>
                      <a:srgbClr val="000000"/>
                    </a:solidFill>
                    <a:effectLst/>
                    <a:latin typeface="Times New Roman" panose="02020603050405020304" pitchFamily="18" charset="0"/>
                  </a:rPr>
                  <a:t>alor medio:</a:t>
                </a:r>
              </a:p>
              <a:p>
                <a:pPr algn="just" rtl="0">
                  <a:spcBef>
                    <a:spcPts val="0"/>
                  </a:spcBef>
                  <a:spcAft>
                    <a:spcPts val="0"/>
                  </a:spcAft>
                </a:pPr>
                <a:endParaRPr lang="es-MX" sz="24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algn="just" rtl="0">
                  <a:spcBef>
                    <a:spcPts val="0"/>
                  </a:spcBef>
                  <a:spcAft>
                    <a:spcPts val="0"/>
                  </a:spcAft>
                </a:pPr>
                <a:endParaRPr lang="es-MX" sz="24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algn="just" rtl="0">
                  <a:spcBef>
                    <a:spcPts val="0"/>
                  </a:spcBef>
                  <a:spcAft>
                    <a:spcPts val="0"/>
                  </a:spcAft>
                </a:pPr>
                <a14:m>
                  <m:oMath xmlns:m="http://schemas.openxmlformats.org/officeDocument/2006/math">
                    <m:r>
                      <a:rPr lang="es-UY" sz="3200" i="1" smtClean="0">
                        <a:effectLst/>
                        <a:latin typeface="Cambria Math" panose="02040503050406030204" pitchFamily="18" charset="0"/>
                        <a:ea typeface="Calibri" panose="020F0502020204030204" pitchFamily="34" charset="0"/>
                        <a:cs typeface="Calibri" panose="020F0502020204030204" pitchFamily="34" charset="0"/>
                      </a:rPr>
                      <m:t>⟨</m:t>
                    </m:r>
                    <m:r>
                      <a:rPr lang="es-UY" sz="3200" i="1">
                        <a:effectLst/>
                        <a:latin typeface="Cambria Math" panose="02040503050406030204" pitchFamily="18" charset="0"/>
                        <a:ea typeface="Cambria Math" panose="02040503050406030204" pitchFamily="18" charset="0"/>
                        <a:cs typeface="Cambria Math" panose="02040503050406030204" pitchFamily="18" charset="0"/>
                      </a:rPr>
                      <m:t>𝑥</m:t>
                    </m:r>
                    <m:r>
                      <a:rPr lang="es-UY" sz="3200" i="1">
                        <a:effectLst/>
                        <a:latin typeface="Cambria Math" panose="02040503050406030204" pitchFamily="18" charset="0"/>
                        <a:ea typeface="Calibri" panose="020F0502020204030204" pitchFamily="34" charset="0"/>
                        <a:cs typeface="Calibri" panose="020F0502020204030204" pitchFamily="34" charset="0"/>
                      </a:rPr>
                      <m:t>⟩</m:t>
                    </m:r>
                    <m:r>
                      <a:rPr lang="es-UY" sz="32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GB" sz="3200" i="1">
                            <a:effectLst/>
                            <a:latin typeface="Cambria Math" panose="02040503050406030204" pitchFamily="18" charset="0"/>
                            <a:ea typeface="Cambria Math" panose="02040503050406030204" pitchFamily="18" charset="0"/>
                            <a:cs typeface="Cambria Math" panose="02040503050406030204" pitchFamily="18" charset="0"/>
                          </a:rPr>
                        </m:ctrlPr>
                      </m:fPr>
                      <m:num>
                        <m:nary>
                          <m:naryPr>
                            <m:chr m:val="∑"/>
                            <m:ctrlPr>
                              <a:rPr lang="en-GB" sz="3200" i="1">
                                <a:effectLst/>
                                <a:latin typeface="Cambria Math" panose="02040503050406030204" pitchFamily="18" charset="0"/>
                                <a:ea typeface="Cambria Math" panose="02040503050406030204" pitchFamily="18" charset="0"/>
                                <a:cs typeface="Cambria Math" panose="02040503050406030204" pitchFamily="18" charset="0"/>
                              </a:rPr>
                            </m:ctrlPr>
                          </m:naryPr>
                          <m:sub>
                            <m:r>
                              <a:rPr lang="es-UY" sz="3200" i="1">
                                <a:effectLst/>
                                <a:latin typeface="Cambria Math" panose="02040503050406030204" pitchFamily="18" charset="0"/>
                                <a:ea typeface="Cambria Math" panose="02040503050406030204" pitchFamily="18" charset="0"/>
                                <a:cs typeface="Cambria Math" panose="02040503050406030204" pitchFamily="18" charset="0"/>
                              </a:rPr>
                              <m:t>𝑖</m:t>
                            </m:r>
                            <m:r>
                              <a:rPr lang="es-UY" sz="3200" i="1">
                                <a:effectLst/>
                                <a:latin typeface="Cambria Math" panose="02040503050406030204" pitchFamily="18" charset="0"/>
                                <a:ea typeface="Cambria Math" panose="02040503050406030204" pitchFamily="18" charset="0"/>
                                <a:cs typeface="Cambria Math" panose="02040503050406030204" pitchFamily="18" charset="0"/>
                              </a:rPr>
                              <m:t>=1</m:t>
                            </m:r>
                          </m:sub>
                          <m:sup>
                            <m:r>
                              <a:rPr lang="es-UY" sz="3200" i="1">
                                <a:effectLst/>
                                <a:latin typeface="Cambria Math" panose="02040503050406030204" pitchFamily="18" charset="0"/>
                                <a:ea typeface="Cambria Math" panose="02040503050406030204" pitchFamily="18" charset="0"/>
                                <a:cs typeface="Cambria Math" panose="02040503050406030204" pitchFamily="18" charset="0"/>
                              </a:rPr>
                              <m:t>𝑁</m:t>
                            </m:r>
                          </m:sup>
                          <m:e/>
                        </m:nary>
                        <m:sSub>
                          <m:sSubPr>
                            <m:ctrlPr>
                              <a:rPr lang="en-GB" sz="32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s-UY" sz="3200" i="1">
                                <a:effectLst/>
                                <a:latin typeface="Cambria Math" panose="02040503050406030204" pitchFamily="18" charset="0"/>
                                <a:ea typeface="Cambria Math" panose="02040503050406030204" pitchFamily="18" charset="0"/>
                                <a:cs typeface="Cambria Math" panose="02040503050406030204" pitchFamily="18" charset="0"/>
                              </a:rPr>
                              <m:t>𝑥</m:t>
                            </m:r>
                          </m:e>
                          <m:sub>
                            <m:r>
                              <a:rPr lang="es-UY" sz="3200" i="1">
                                <a:effectLst/>
                                <a:latin typeface="Cambria Math" panose="02040503050406030204" pitchFamily="18" charset="0"/>
                                <a:ea typeface="Cambria Math" panose="02040503050406030204" pitchFamily="18" charset="0"/>
                                <a:cs typeface="Cambria Math" panose="02040503050406030204" pitchFamily="18" charset="0"/>
                              </a:rPr>
                              <m:t>𝑖</m:t>
                            </m:r>
                          </m:sub>
                        </m:sSub>
                      </m:num>
                      <m:den>
                        <m:r>
                          <a:rPr lang="es-UY" sz="3200" i="1">
                            <a:effectLst/>
                            <a:latin typeface="Cambria Math" panose="02040503050406030204" pitchFamily="18" charset="0"/>
                            <a:ea typeface="Cambria Math" panose="02040503050406030204" pitchFamily="18" charset="0"/>
                            <a:cs typeface="Cambria Math" panose="02040503050406030204" pitchFamily="18" charset="0"/>
                          </a:rPr>
                          <m:t>𝑁</m:t>
                        </m:r>
                      </m:den>
                    </m:f>
                  </m:oMath>
                </a14:m>
                <a:r>
                  <a:rPr lang="es-UY" sz="1800" dirty="0">
                    <a:effectLst/>
                    <a:latin typeface="Times New Roman" panose="02020603050405020304" pitchFamily="18" charset="0"/>
                    <a:ea typeface="Times New Roman" panose="02020603050405020304" pitchFamily="18" charset="0"/>
                  </a:rPr>
                  <a:t>	</a:t>
                </a:r>
                <a:endParaRPr lang="es-MX" sz="2400" b="0" i="0" u="none" strike="noStrike" dirty="0">
                  <a:solidFill>
                    <a:srgbClr val="000000"/>
                  </a:solidFill>
                  <a:effectLst/>
                  <a:latin typeface="Times New Roman" panose="02020603050405020304" pitchFamily="18" charset="0"/>
                </a:endParaRPr>
              </a:p>
              <a:p>
                <a:endParaRPr lang="es-MX" sz="2400" dirty="0">
                  <a:solidFill>
                    <a:srgbClr val="000000"/>
                  </a:solidFill>
                  <a:latin typeface="Times New Roman" panose="02020603050405020304" pitchFamily="18" charset="0"/>
                </a:endParaRPr>
              </a:p>
              <a:p>
                <a:endParaRPr lang="es-MX" sz="2400" b="0" i="0" u="none" strike="noStrike" dirty="0">
                  <a:solidFill>
                    <a:srgbClr val="000000"/>
                  </a:solidFill>
                  <a:effectLst/>
                  <a:latin typeface="Times New Roman" panose="02020603050405020304" pitchFamily="18" charset="0"/>
                </a:endParaRPr>
              </a:p>
            </p:txBody>
          </p:sp>
        </mc:Choice>
        <mc:Fallback>
          <p:sp>
            <p:nvSpPr>
              <p:cNvPr id="916" name="Google Shape;916;p37"/>
              <p:cNvSpPr txBox="1">
                <a:spLocks noGrp="1" noRot="1" noChangeAspect="1" noMove="1" noResize="1" noEditPoints="1" noAdjustHandles="1" noChangeArrowheads="1" noChangeShapeType="1" noTextEdit="1"/>
              </p:cNvSpPr>
              <p:nvPr>
                <p:ph type="subTitle" idx="1"/>
              </p:nvPr>
            </p:nvSpPr>
            <p:spPr>
              <a:xfrm>
                <a:off x="292094" y="2063291"/>
                <a:ext cx="7099947" cy="1263895"/>
              </a:xfrm>
              <a:prstGeom prst="rect">
                <a:avLst/>
              </a:prstGeom>
              <a:blipFill>
                <a:blip r:embed="rId3"/>
                <a:stretch>
                  <a:fillRect t="-75962" r="-1288" b="-11058"/>
                </a:stretch>
              </a:blipFill>
            </p:spPr>
            <p:txBody>
              <a:bodyPr/>
              <a:lstStyle/>
              <a:p>
                <a:r>
                  <a:rPr lang="en-GB">
                    <a:noFill/>
                  </a:rPr>
                  <a:t> </a:t>
                </a:r>
              </a:p>
            </p:txBody>
          </p:sp>
        </mc:Fallback>
      </mc:AlternateContent>
    </p:spTree>
    <p:extLst>
      <p:ext uri="{BB962C8B-B14F-4D97-AF65-F5344CB8AC3E}">
        <p14:creationId xmlns:p14="http://schemas.microsoft.com/office/powerpoint/2010/main" val="187310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6" name="Google Shape;916;p37"/>
          <p:cNvSpPr txBox="1">
            <a:spLocks noGrp="1"/>
          </p:cNvSpPr>
          <p:nvPr>
            <p:ph type="subTitle" idx="1"/>
          </p:nvPr>
        </p:nvSpPr>
        <p:spPr>
          <a:xfrm>
            <a:off x="61522" y="903002"/>
            <a:ext cx="7099947" cy="1263895"/>
          </a:xfrm>
          <a:prstGeom prst="rect">
            <a:avLst/>
          </a:prstGeom>
        </p:spPr>
        <p:txBody>
          <a:bodyPr spcFirstLastPara="1" wrap="square" lIns="91425" tIns="91425" rIns="91425" bIns="91425" anchor="ctr" anchorCtr="0">
            <a:noAutofit/>
          </a:bodyPr>
          <a:lstStyle/>
          <a:p>
            <a:r>
              <a:rPr lang="es-UY" sz="2400" b="1" dirty="0">
                <a:effectLst/>
                <a:latin typeface="Times New Roman" panose="02020603050405020304" pitchFamily="18" charset="0"/>
                <a:ea typeface="Times New Roman" panose="02020603050405020304" pitchFamily="18" charset="0"/>
              </a:rPr>
              <a:t>Evaluación estadística de la incertidumbre tipo A</a:t>
            </a:r>
          </a:p>
          <a:p>
            <a:endParaRPr lang="es-UY" sz="2400" b="1" dirty="0">
              <a:solidFill>
                <a:srgbClr val="000000"/>
              </a:solidFill>
              <a:latin typeface="Times New Roman" panose="02020603050405020304" pitchFamily="18" charset="0"/>
            </a:endParaRPr>
          </a:p>
          <a:p>
            <a:r>
              <a:rPr lang="es-UY" sz="2400" dirty="0">
                <a:solidFill>
                  <a:srgbClr val="000000"/>
                </a:solidFill>
                <a:latin typeface="Times New Roman" panose="02020603050405020304" pitchFamily="18" charset="0"/>
              </a:rPr>
              <a:t>Asociamos la incertidumbre tipo A </a:t>
            </a:r>
            <a:r>
              <a:rPr lang="es-UY" sz="2400" dirty="0" err="1">
                <a:solidFill>
                  <a:srgbClr val="000000"/>
                </a:solidFill>
                <a:latin typeface="Times New Roman" panose="02020603050405020304" pitchFamily="18" charset="0"/>
              </a:rPr>
              <a:t>a</a:t>
            </a:r>
            <a:r>
              <a:rPr lang="es-UY" sz="2400" dirty="0">
                <a:solidFill>
                  <a:srgbClr val="000000"/>
                </a:solidFill>
                <a:latin typeface="Times New Roman" panose="02020603050405020304" pitchFamily="18" charset="0"/>
              </a:rPr>
              <a:t> la desviación estándar de la </a:t>
            </a:r>
            <a:r>
              <a:rPr lang="es-UY" sz="2400" dirty="0" err="1">
                <a:solidFill>
                  <a:srgbClr val="000000"/>
                </a:solidFill>
                <a:latin typeface="Times New Roman" panose="02020603050405020304" pitchFamily="18" charset="0"/>
              </a:rPr>
              <a:t>estiadistica</a:t>
            </a:r>
            <a:r>
              <a:rPr lang="es-UY" sz="2400" dirty="0">
                <a:solidFill>
                  <a:srgbClr val="000000"/>
                </a:solidFill>
                <a:latin typeface="Times New Roman" panose="02020603050405020304" pitchFamily="18" charset="0"/>
              </a:rPr>
              <a:t> de la serie de medidas realizadas.</a:t>
            </a:r>
          </a:p>
          <a:p>
            <a:endParaRPr lang="es-MX" sz="2400" dirty="0">
              <a:solidFill>
                <a:srgbClr val="000000"/>
              </a:solidFill>
              <a:latin typeface="Times New Roman" panose="02020603050405020304" pitchFamily="18" charset="0"/>
            </a:endParaRPr>
          </a:p>
          <a:p>
            <a:endParaRPr lang="es-MX" sz="2400" b="0" i="0" u="none" strike="noStrike" dirty="0">
              <a:solidFill>
                <a:srgbClr val="000000"/>
              </a:solidFill>
              <a:effectLst/>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C2767339-B273-2742-EE50-1A767D3FF513}"/>
                  </a:ext>
                </a:extLst>
              </p:cNvPr>
              <p:cNvSpPr txBox="1"/>
              <p:nvPr/>
            </p:nvSpPr>
            <p:spPr>
              <a:xfrm>
                <a:off x="1252498" y="2456490"/>
                <a:ext cx="4717996"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836967"/>
                              </a:solidFill>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𝑜𝑟𝑖</m:t>
                          </m:r>
                        </m:sub>
                      </m:sSub>
                      <m:r>
                        <a:rPr lang="en-GB" sz="2400" i="0">
                          <a:latin typeface="Cambria Math" panose="02040503050406030204" pitchFamily="18" charset="0"/>
                        </a:rPr>
                        <m:t>=</m:t>
                      </m:r>
                      <m:rad>
                        <m:radPr>
                          <m:degHide m:val="on"/>
                          <m:ctrlPr>
                            <a:rPr lang="en-GB" sz="2400" i="1">
                              <a:solidFill>
                                <a:srgbClr val="836967"/>
                              </a:solidFill>
                              <a:latin typeface="Cambria Math" panose="02040503050406030204" pitchFamily="18" charset="0"/>
                            </a:rPr>
                          </m:ctrlPr>
                        </m:radPr>
                        <m:deg/>
                        <m:e>
                          <m:f>
                            <m:fPr>
                              <m:ctrlPr>
                                <a:rPr lang="en-GB" sz="2400" i="1">
                                  <a:solidFill>
                                    <a:srgbClr val="836967"/>
                                  </a:solidFill>
                                  <a:latin typeface="Cambria Math" panose="02040503050406030204" pitchFamily="18" charset="0"/>
                                </a:rPr>
                              </m:ctrlPr>
                            </m:fPr>
                            <m:num>
                              <m:nary>
                                <m:naryPr>
                                  <m:chr m:val="∑"/>
                                  <m:limLoc m:val="subSup"/>
                                  <m:ctrlPr>
                                    <a:rPr lang="en-GB" sz="2400" i="1">
                                      <a:latin typeface="Cambria Math" panose="02040503050406030204" pitchFamily="18" charset="0"/>
                                    </a:rPr>
                                  </m:ctrlPr>
                                </m:naryPr>
                                <m:sub>
                                  <m:r>
                                    <a:rPr lang="en-GB" sz="2400" i="1">
                                      <a:latin typeface="Cambria Math" panose="02040503050406030204" pitchFamily="18" charset="0"/>
                                    </a:rPr>
                                    <m:t>𝑖</m:t>
                                  </m:r>
                                  <m:r>
                                    <a:rPr lang="en-GB" sz="2400" i="0">
                                      <a:latin typeface="Cambria Math" panose="02040503050406030204" pitchFamily="18" charset="0"/>
                                    </a:rPr>
                                    <m:t>=1</m:t>
                                  </m:r>
                                </m:sub>
                                <m:sup>
                                  <m:r>
                                    <a:rPr lang="en-GB" sz="2400" i="1">
                                      <a:latin typeface="Cambria Math" panose="02040503050406030204" pitchFamily="18" charset="0"/>
                                    </a:rPr>
                                    <m:t>𝑁</m:t>
                                  </m:r>
                                </m:sup>
                                <m:e/>
                              </m:nary>
                              <m:sSup>
                                <m:sSupPr>
                                  <m:ctrlPr>
                                    <a:rPr lang="en-GB" sz="2400" i="1">
                                      <a:solidFill>
                                        <a:srgbClr val="836967"/>
                                      </a:solidFill>
                                      <a:latin typeface="Cambria Math" panose="02040503050406030204" pitchFamily="18" charset="0"/>
                                    </a:rPr>
                                  </m:ctrlPr>
                                </m:sSupPr>
                                <m:e>
                                  <m:d>
                                    <m:dPr>
                                      <m:ctrlPr>
                                        <a:rPr lang="en-GB" sz="2400" i="1">
                                          <a:solidFill>
                                            <a:srgbClr val="836967"/>
                                          </a:solidFill>
                                          <a:latin typeface="Cambria Math" panose="02040503050406030204" pitchFamily="18" charset="0"/>
                                        </a:rPr>
                                      </m:ctrlPr>
                                    </m:dPr>
                                    <m:e>
                                      <m:sSub>
                                        <m:sSubPr>
                                          <m:ctrlPr>
                                            <a:rPr lang="en-GB" sz="2400" i="1">
                                              <a:solidFill>
                                                <a:srgbClr val="836967"/>
                                              </a:solidFill>
                                              <a:latin typeface="Cambria Math" panose="02040503050406030204" pitchFamily="18" charset="0"/>
                                            </a:rPr>
                                          </m:ctrlPr>
                                        </m:sSubPr>
                                        <m:e>
                                          <m:r>
                                            <a:rPr lang="en-GB" sz="2400" i="1">
                                              <a:latin typeface="Cambria Math" panose="02040503050406030204" pitchFamily="18" charset="0"/>
                                            </a:rPr>
                                            <m:t>𝑥</m:t>
                                          </m:r>
                                        </m:e>
                                        <m:sub>
                                          <m:r>
                                            <a:rPr lang="en-GB" sz="2400" i="1">
                                              <a:latin typeface="Cambria Math" panose="02040503050406030204" pitchFamily="18" charset="0"/>
                                            </a:rPr>
                                            <m:t>𝑖</m:t>
                                          </m:r>
                                        </m:sub>
                                      </m:sSub>
                                      <m:r>
                                        <a:rPr lang="en-GB" sz="2400" i="0">
                                          <a:latin typeface="Cambria Math" panose="02040503050406030204" pitchFamily="18" charset="0"/>
                                        </a:rPr>
                                        <m:t>−</m:t>
                                      </m:r>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𝑥</m:t>
                                          </m:r>
                                        </m:e>
                                      </m:d>
                                    </m:e>
                                  </m:d>
                                </m:e>
                                <m:sup>
                                  <m:r>
                                    <a:rPr lang="en-GB" sz="2400" i="0">
                                      <a:latin typeface="Cambria Math" panose="02040503050406030204" pitchFamily="18" charset="0"/>
                                    </a:rPr>
                                    <m:t>2</m:t>
                                  </m:r>
                                </m:sup>
                              </m:sSup>
                            </m:num>
                            <m:den>
                              <m:r>
                                <a:rPr lang="en-GB" sz="2400" i="1">
                                  <a:latin typeface="Cambria Math" panose="02040503050406030204" pitchFamily="18" charset="0"/>
                                </a:rPr>
                                <m:t>𝑁</m:t>
                              </m:r>
                              <m:r>
                                <a:rPr lang="en-GB" sz="2400" i="0">
                                  <a:latin typeface="Cambria Math" panose="02040503050406030204" pitchFamily="18" charset="0"/>
                                </a:rPr>
                                <m:t>−1</m:t>
                              </m:r>
                            </m:den>
                          </m:f>
                        </m:e>
                      </m:rad>
                    </m:oMath>
                  </m:oMathPara>
                </a14:m>
                <a:endParaRPr lang="en-GB" sz="2400" dirty="0"/>
              </a:p>
            </p:txBody>
          </p:sp>
        </mc:Choice>
        <mc:Fallback>
          <p:sp>
            <p:nvSpPr>
              <p:cNvPr id="3" name="CuadroTexto 2">
                <a:extLst>
                  <a:ext uri="{FF2B5EF4-FFF2-40B4-BE49-F238E27FC236}">
                    <a16:creationId xmlns:a16="http://schemas.microsoft.com/office/drawing/2014/main" id="{C2767339-B273-2742-EE50-1A767D3FF513}"/>
                  </a:ext>
                </a:extLst>
              </p:cNvPr>
              <p:cNvSpPr txBox="1">
                <a:spLocks noRot="1" noChangeAspect="1" noMove="1" noResize="1" noEditPoints="1" noAdjustHandles="1" noChangeArrowheads="1" noChangeShapeType="1" noTextEdit="1"/>
              </p:cNvSpPr>
              <p:nvPr/>
            </p:nvSpPr>
            <p:spPr>
              <a:xfrm>
                <a:off x="1252498" y="2456490"/>
                <a:ext cx="4717996" cy="118352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0255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5B99FD71-A6AE-5BA0-7062-4735B3D3797C}"/>
                  </a:ext>
                </a:extLst>
              </p:cNvPr>
              <p:cNvSpPr txBox="1"/>
              <p:nvPr/>
            </p:nvSpPr>
            <p:spPr>
              <a:xfrm>
                <a:off x="1079607" y="360070"/>
                <a:ext cx="6984786" cy="4918013"/>
              </a:xfrm>
              <a:prstGeom prst="rect">
                <a:avLst/>
              </a:prstGeom>
              <a:noFill/>
            </p:spPr>
            <p:txBody>
              <a:bodyPr wrap="square">
                <a:spAutoFit/>
              </a:bodyPr>
              <a:lstStyle/>
              <a:p>
                <a:r>
                  <a:rPr lang="es-UY" sz="1800" b="1" dirty="0">
                    <a:effectLst/>
                    <a:latin typeface="Times New Roman" panose="02020603050405020304" pitchFamily="18" charset="0"/>
                    <a:ea typeface="Times New Roman" panose="02020603050405020304" pitchFamily="18" charset="0"/>
                  </a:rPr>
                  <a:t>¿Puedo sacar ventaja del hecho de adquirir un conjunto de </a:t>
                </a:r>
                <a:r>
                  <a:rPr lang="es-UY" sz="1800" b="1" i="1" dirty="0">
                    <a:effectLst/>
                    <a:latin typeface="Times New Roman" panose="02020603050405020304" pitchFamily="18" charset="0"/>
                    <a:ea typeface="Times New Roman" panose="02020603050405020304" pitchFamily="18" charset="0"/>
                  </a:rPr>
                  <a:t>N</a:t>
                </a:r>
                <a:r>
                  <a:rPr lang="es-UY" sz="1800" b="1" dirty="0">
                    <a:effectLst/>
                    <a:latin typeface="Times New Roman" panose="02020603050405020304" pitchFamily="18" charset="0"/>
                    <a:ea typeface="Times New Roman" panose="02020603050405020304" pitchFamily="18" charset="0"/>
                  </a:rPr>
                  <a:t> valores para el cálculo de la desviación estándar? </a:t>
                </a:r>
              </a:p>
              <a:p>
                <a:endParaRPr lang="es-UY" sz="1800" b="1" dirty="0">
                  <a:latin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lang="en-GB" sz="2400" i="1" smtClean="0">
                              <a:effectLst/>
                              <a:latin typeface="Cambria Math" panose="02040503050406030204" pitchFamily="18" charset="0"/>
                              <a:ea typeface="Cambria Math" panose="02040503050406030204" pitchFamily="18" charset="0"/>
                              <a:cs typeface="Cambria Math" panose="02040503050406030204" pitchFamily="18" charset="0"/>
                            </a:rPr>
                          </m:ctrlPr>
                        </m:sSubPr>
                        <m:e>
                          <m:r>
                            <a:rPr lang="es-UY" sz="2400" i="1">
                              <a:effectLst/>
                              <a:latin typeface="Cambria Math" panose="02040503050406030204" pitchFamily="18" charset="0"/>
                              <a:ea typeface="Times New Roman" panose="02020603050405020304" pitchFamily="18" charset="0"/>
                            </a:rPr>
                            <m:t>𝑠</m:t>
                          </m:r>
                        </m:e>
                        <m:sub>
                          <m:r>
                            <a:rPr lang="es-UY" sz="2400" i="1">
                              <a:effectLst/>
                              <a:latin typeface="Cambria Math" panose="02040503050406030204" pitchFamily="18" charset="0"/>
                              <a:ea typeface="Cambria Math" panose="02040503050406030204" pitchFamily="18" charset="0"/>
                              <a:cs typeface="Cambria Math" panose="02040503050406030204" pitchFamily="18" charset="0"/>
                            </a:rPr>
                            <m:t>𝑚𝑒𝑑</m:t>
                          </m:r>
                        </m:sub>
                      </m:sSub>
                      <m:r>
                        <a:rPr lang="es-UY" sz="24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GB" sz="2400" i="1">
                              <a:effectLst/>
                              <a:latin typeface="Cambria Math" panose="02040503050406030204" pitchFamily="18" charset="0"/>
                              <a:ea typeface="Cambria Math" panose="02040503050406030204" pitchFamily="18" charset="0"/>
                              <a:cs typeface="Cambria Math" panose="02040503050406030204" pitchFamily="18" charset="0"/>
                            </a:rPr>
                          </m:ctrlPr>
                        </m:fPr>
                        <m:num>
                          <m:sSub>
                            <m:sSubPr>
                              <m:ctrlPr>
                                <a:rPr lang="en-GB" sz="24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s-UY" sz="2400" i="1">
                                  <a:effectLst/>
                                  <a:latin typeface="Cambria Math" panose="02040503050406030204" pitchFamily="18" charset="0"/>
                                  <a:ea typeface="Cambria Math" panose="02040503050406030204" pitchFamily="18" charset="0"/>
                                  <a:cs typeface="Cambria Math" panose="02040503050406030204" pitchFamily="18" charset="0"/>
                                </a:rPr>
                                <m:t>𝑠</m:t>
                              </m:r>
                            </m:e>
                            <m:sub>
                              <m:r>
                                <a:rPr lang="es-UY" sz="2400" i="1">
                                  <a:effectLst/>
                                  <a:latin typeface="Cambria Math" panose="02040503050406030204" pitchFamily="18" charset="0"/>
                                  <a:ea typeface="Cambria Math" panose="02040503050406030204" pitchFamily="18" charset="0"/>
                                  <a:cs typeface="Cambria Math" panose="02040503050406030204" pitchFamily="18" charset="0"/>
                                </a:rPr>
                                <m:t>𝑜𝑟𝑖</m:t>
                              </m:r>
                            </m:sub>
                          </m:sSub>
                        </m:num>
                        <m:den>
                          <m:rad>
                            <m:radPr>
                              <m:degHide m:val="on"/>
                              <m:ctrlPr>
                                <a:rPr lang="en-GB" sz="2400" i="1">
                                  <a:effectLst/>
                                  <a:latin typeface="Cambria Math" panose="02040503050406030204" pitchFamily="18" charset="0"/>
                                  <a:ea typeface="Cambria Math" panose="02040503050406030204" pitchFamily="18" charset="0"/>
                                  <a:cs typeface="Cambria Math" panose="02040503050406030204" pitchFamily="18" charset="0"/>
                                </a:rPr>
                              </m:ctrlPr>
                            </m:radPr>
                            <m:deg/>
                            <m:e>
                              <m:r>
                                <a:rPr lang="es-UY" sz="2400" i="1">
                                  <a:effectLst/>
                                  <a:latin typeface="Cambria Math" panose="02040503050406030204" pitchFamily="18" charset="0"/>
                                  <a:ea typeface="Cambria Math" panose="02040503050406030204" pitchFamily="18" charset="0"/>
                                  <a:cs typeface="Cambria Math" panose="02040503050406030204" pitchFamily="18" charset="0"/>
                                </a:rPr>
                                <m:t>𝑛</m:t>
                              </m:r>
                            </m:e>
                          </m:rad>
                        </m:den>
                      </m:f>
                    </m:oMath>
                  </m:oMathPara>
                </a14:m>
                <a:endParaRPr lang="es-UY" sz="2400" dirty="0">
                  <a:effectLst/>
                  <a:latin typeface="Times New Roman" panose="02020603050405020304" pitchFamily="18" charset="0"/>
                  <a:ea typeface="Times New Roman" panose="02020603050405020304" pitchFamily="18" charset="0"/>
                </a:endParaRPr>
              </a:p>
              <a:p>
                <a:endParaRPr lang="es-UY" sz="1800" dirty="0">
                  <a:latin typeface="Times New Roman" panose="02020603050405020304" pitchFamily="18" charset="0"/>
                  <a:ea typeface="Times New Roman" panose="02020603050405020304" pitchFamily="18" charset="0"/>
                </a:endParaRPr>
              </a:p>
              <a:p>
                <a:endParaRPr lang="es-UY" sz="1800" dirty="0">
                  <a:effectLst/>
                  <a:latin typeface="Times New Roman" panose="02020603050405020304" pitchFamily="18" charset="0"/>
                  <a:ea typeface="Times New Roman" panose="02020603050405020304" pitchFamily="18" charset="0"/>
                </a:endParaRPr>
              </a:p>
              <a:p>
                <a:r>
                  <a:rPr lang="es-UY" sz="1800" dirty="0">
                    <a:effectLst/>
                    <a:latin typeface="Times New Roman" panose="02020603050405020304" pitchFamily="18" charset="0"/>
                    <a:ea typeface="Times New Roman" panose="02020603050405020304" pitchFamily="18" charset="0"/>
                  </a:rPr>
                  <a:t>Tomamos el valor de </a:t>
                </a:r>
                <a14:m>
                  <m:oMath xmlns:m="http://schemas.openxmlformats.org/officeDocument/2006/math">
                    <m:sSub>
                      <m:sSubPr>
                        <m:ctrlPr>
                          <a:rPr lang="en-GB" sz="18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s-UY" sz="1800" i="1">
                            <a:effectLst/>
                            <a:latin typeface="Cambria Math" panose="02040503050406030204" pitchFamily="18" charset="0"/>
                            <a:ea typeface="Times New Roman" panose="02020603050405020304" pitchFamily="18" charset="0"/>
                          </a:rPr>
                          <m:t>𝑠</m:t>
                        </m:r>
                      </m:e>
                      <m:sub>
                        <m:r>
                          <a:rPr lang="es-UY" sz="1800" i="1">
                            <a:effectLst/>
                            <a:latin typeface="Cambria Math" panose="02040503050406030204" pitchFamily="18" charset="0"/>
                            <a:ea typeface="Cambria Math" panose="02040503050406030204" pitchFamily="18" charset="0"/>
                            <a:cs typeface="Cambria Math" panose="02040503050406030204" pitchFamily="18" charset="0"/>
                          </a:rPr>
                          <m:t>𝑚𝑒𝑑</m:t>
                        </m:r>
                      </m:sub>
                    </m:sSub>
                  </m:oMath>
                </a14:m>
                <a:r>
                  <a:rPr lang="es-UY" sz="1800" dirty="0">
                    <a:effectLst/>
                    <a:latin typeface="Times New Roman" panose="02020603050405020304" pitchFamily="18" charset="0"/>
                    <a:ea typeface="Times New Roman" panose="02020603050405020304" pitchFamily="18" charset="0"/>
                  </a:rPr>
                  <a:t> como la incertidumbre </a:t>
                </a:r>
                <a:r>
                  <a:rPr lang="es-UY" sz="1800" b="1" dirty="0">
                    <a:effectLst/>
                    <a:latin typeface="Times New Roman" panose="02020603050405020304" pitchFamily="18" charset="0"/>
                    <a:ea typeface="Times New Roman" panose="02020603050405020304" pitchFamily="18" charset="0"/>
                  </a:rPr>
                  <a:t>tipo A </a:t>
                </a:r>
                <a:r>
                  <a:rPr lang="es-UY" sz="1800" dirty="0">
                    <a:effectLst/>
                    <a:latin typeface="Times New Roman" panose="02020603050405020304" pitchFamily="18" charset="0"/>
                    <a:ea typeface="Times New Roman" panose="02020603050405020304" pitchFamily="18" charset="0"/>
                  </a:rPr>
                  <a:t>asociada al valor estimado de la magnitud </a:t>
                </a:r>
                <a:r>
                  <a:rPr lang="es-UY" sz="1800" b="1" dirty="0">
                    <a:effectLst/>
                    <a:latin typeface="Times New Roman" panose="02020603050405020304" pitchFamily="18" charset="0"/>
                    <a:ea typeface="Times New Roman" panose="02020603050405020304" pitchFamily="18" charset="0"/>
                  </a:rPr>
                  <a:t>si se trata de un conjunto</a:t>
                </a:r>
                <a:r>
                  <a:rPr lang="es-UY"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s-UY" sz="18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endParaRPr lang="es-UY" sz="2800" b="1" dirty="0">
                  <a:latin typeface="Times New Roman" panose="02020603050405020304" pitchFamily="18" charset="0"/>
                </a:endParaRPr>
              </a:p>
              <a:p>
                <a:br>
                  <a:rPr lang="es-MX" sz="2800" dirty="0"/>
                </a:br>
                <a:endParaRPr lang="es-MX" sz="1200" b="0" i="0" u="none" strike="noStrike" dirty="0">
                  <a:solidFill>
                    <a:srgbClr val="000000"/>
                  </a:solidFill>
                  <a:effectLst/>
                  <a:latin typeface="Noto Sans Symbols"/>
                </a:endParaRPr>
              </a:p>
            </p:txBody>
          </p:sp>
        </mc:Choice>
        <mc:Fallback>
          <p:sp>
            <p:nvSpPr>
              <p:cNvPr id="7" name="CuadroTexto 6">
                <a:extLst>
                  <a:ext uri="{FF2B5EF4-FFF2-40B4-BE49-F238E27FC236}">
                    <a16:creationId xmlns:a16="http://schemas.microsoft.com/office/drawing/2014/main" id="{5B99FD71-A6AE-5BA0-7062-4735B3D3797C}"/>
                  </a:ext>
                </a:extLst>
              </p:cNvPr>
              <p:cNvSpPr txBox="1">
                <a:spLocks noRot="1" noChangeAspect="1" noMove="1" noResize="1" noEditPoints="1" noAdjustHandles="1" noChangeArrowheads="1" noChangeShapeType="1" noTextEdit="1"/>
              </p:cNvSpPr>
              <p:nvPr/>
            </p:nvSpPr>
            <p:spPr>
              <a:xfrm>
                <a:off x="1079607" y="360070"/>
                <a:ext cx="6984786" cy="4918013"/>
              </a:xfrm>
              <a:prstGeom prst="rect">
                <a:avLst/>
              </a:prstGeom>
              <a:blipFill>
                <a:blip r:embed="rId3"/>
                <a:stretch>
                  <a:fillRect l="-698" t="-620" r="-524"/>
                </a:stretch>
              </a:blipFill>
            </p:spPr>
            <p:txBody>
              <a:bodyPr/>
              <a:lstStyle/>
              <a:p>
                <a:r>
                  <a:rPr lang="en-GB">
                    <a:noFill/>
                  </a:rPr>
                  <a:t> </a:t>
                </a:r>
              </a:p>
            </p:txBody>
          </p:sp>
        </mc:Fallback>
      </mc:AlternateContent>
    </p:spTree>
    <p:extLst>
      <p:ext uri="{BB962C8B-B14F-4D97-AF65-F5344CB8AC3E}">
        <p14:creationId xmlns:p14="http://schemas.microsoft.com/office/powerpoint/2010/main" val="780421334"/>
      </p:ext>
    </p:extLst>
  </p:cSld>
  <p:clrMapOvr>
    <a:masterClrMapping/>
  </p:clrMapOvr>
</p:sld>
</file>

<file path=ppt/theme/theme1.xml><?xml version="1.0" encoding="utf-8"?>
<a:theme xmlns:a="http://schemas.openxmlformats.org/drawingml/2006/main" name=" Electrical Engineering by Slidesgo">
  <a:themeElements>
    <a:clrScheme name="Simple Light">
      <a:dk1>
        <a:srgbClr val="F3E83C"/>
      </a:dk1>
      <a:lt1>
        <a:srgbClr val="EFC63E"/>
      </a:lt1>
      <a:dk2>
        <a:srgbClr val="434343"/>
      </a:dk2>
      <a:lt2>
        <a:srgbClr val="FFFFFF"/>
      </a:lt2>
      <a:accent1>
        <a:srgbClr val="EFCFC6"/>
      </a:accent1>
      <a:accent2>
        <a:srgbClr val="E06B6B"/>
      </a:accent2>
      <a:accent3>
        <a:srgbClr val="7F9FFB"/>
      </a:accent3>
      <a:accent4>
        <a:srgbClr val="9CC34C"/>
      </a:accent4>
      <a:accent5>
        <a:srgbClr val="999999"/>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702</Words>
  <Application>Microsoft Office PowerPoint</Application>
  <PresentationFormat>Presentación en pantalla (16:9)</PresentationFormat>
  <Paragraphs>114</Paragraphs>
  <Slides>19</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Lexend Deca</vt:lpstr>
      <vt:lpstr>Calibri</vt:lpstr>
      <vt:lpstr>Arial</vt:lpstr>
      <vt:lpstr>Times New Roman</vt:lpstr>
      <vt:lpstr>Cambria Math</vt:lpstr>
      <vt:lpstr>Noto Sans Symbols</vt:lpstr>
      <vt:lpstr>Open Sans</vt:lpstr>
      <vt:lpstr> Electrical Engineering by Slidesgo</vt:lpstr>
      <vt:lpstr>Medidas Electricas en Ingeniería de Procesos </vt:lpstr>
      <vt:lpstr>Determinación de incertidumbre de medida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Laboratorio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Engineering</dc:title>
  <dc:creator>Nicolás Pérez Álvarez</dc:creator>
  <cp:lastModifiedBy>Nicolás Pérez Álvarez</cp:lastModifiedBy>
  <cp:revision>8</cp:revision>
  <dcterms:modified xsi:type="dcterms:W3CDTF">2023-08-21T19:07:33Z</dcterms:modified>
</cp:coreProperties>
</file>