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h3qyPe29zsdw2/l8yCuKiiRolu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00c11ac44a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7" name="Google Shape;117;g100c11ac44a_0_10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00c11ac44a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3" name="Google Shape;123;g100c11ac44a_0_1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00c11ac44a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9" name="Google Shape;129;g100c11ac44a_0_9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5" name="Google Shape;135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0" name="Google Shape;140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8" name="Google Shape;48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fd96ee93aa_1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3" name="Google Shape;53;gfd96ee93aa_1_4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00c11ac44a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9" name="Google Shape;59;g100c11ac44a_0_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00c11ac44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7" name="Google Shape;67;g100c11ac44a_0_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0c11ac44a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8" name="Google Shape;78;g100c11ac44a_0_4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00c11ac44a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g100c11ac44a_0_5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0c11ac44a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g100c11ac44a_0_6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00c11ac44a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8" name="Google Shape;108;g100c11ac44a_0_7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>
  <p:cSld name="Diapositiva de título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0" y="0"/>
            <a:ext cx="12192000" cy="3783724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1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0" y="3783724"/>
            <a:ext cx="12192000" cy="720000"/>
          </a:xfrm>
          <a:prstGeom prst="rect">
            <a:avLst/>
          </a:prstGeom>
          <a:solidFill>
            <a:srgbClr val="7A9CC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14" name="Google Shape;14;p12"/>
          <p:cNvPicPr preferRelativeResize="0"/>
          <p:nvPr/>
        </p:nvPicPr>
        <p:blipFill rotWithShape="1">
          <a:blip r:embed="rId2">
            <a:alphaModFix/>
          </a:blip>
          <a:srcRect b="26040" l="0" r="0" t="25405"/>
          <a:stretch/>
        </p:blipFill>
        <p:spPr>
          <a:xfrm>
            <a:off x="8347027" y="5152456"/>
            <a:ext cx="30411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ng" id="15" name="Google Shape;1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0867" y="5152456"/>
            <a:ext cx="2824106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2"/>
          <p:cNvSpPr txBox="1"/>
          <p:nvPr/>
        </p:nvSpPr>
        <p:spPr>
          <a:xfrm>
            <a:off x="0" y="6526924"/>
            <a:ext cx="12192000" cy="331076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Curso de Inspección de Generadores de Vapor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Embajada en Noruega | BOLETIN INFORMATIVO DEL INTI" id="17" name="Google Shape;17;p12"/>
          <p:cNvPicPr preferRelativeResize="0"/>
          <p:nvPr/>
        </p:nvPicPr>
        <p:blipFill rotWithShape="1">
          <a:blip r:embed="rId4">
            <a:alphaModFix/>
          </a:blip>
          <a:srcRect b="5184" l="0" r="0" t="1169"/>
          <a:stretch/>
        </p:blipFill>
        <p:spPr>
          <a:xfrm>
            <a:off x="5243357" y="5152456"/>
            <a:ext cx="1705285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 objeto">
  <p:cSld name="Un objeto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4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b="0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" type="body"/>
          </p:nvPr>
        </p:nvSpPr>
        <p:spPr>
          <a:xfrm>
            <a:off x="838200" y="175057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14"/>
          <p:cNvSpPr txBox="1"/>
          <p:nvPr/>
        </p:nvSpPr>
        <p:spPr>
          <a:xfrm>
            <a:off x="0" y="6526924"/>
            <a:ext cx="10115181" cy="331076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Curso de Inspección de Generadores de Vapor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ng" id="22" name="Google Shape;22;p14"/>
          <p:cNvPicPr preferRelativeResize="0"/>
          <p:nvPr/>
        </p:nvPicPr>
        <p:blipFill rotWithShape="1">
          <a:blip r:embed="rId2">
            <a:alphaModFix/>
          </a:blip>
          <a:srcRect b="0" l="30016" r="46755" t="0"/>
          <a:stretch/>
        </p:blipFill>
        <p:spPr>
          <a:xfrm>
            <a:off x="10198394" y="6526928"/>
            <a:ext cx="301639" cy="33107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mbajada en Noruega | BOLETIN INFORMATIVO DEL INTI" id="23" name="Google Shape;23;p14"/>
          <p:cNvPicPr preferRelativeResize="0"/>
          <p:nvPr/>
        </p:nvPicPr>
        <p:blipFill rotWithShape="1">
          <a:blip r:embed="rId3">
            <a:alphaModFix/>
          </a:blip>
          <a:srcRect b="5184" l="1430" r="56023" t="1169"/>
          <a:stretch/>
        </p:blipFill>
        <p:spPr>
          <a:xfrm>
            <a:off x="10936954" y="6526927"/>
            <a:ext cx="333633" cy="331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4"/>
          <p:cNvPicPr preferRelativeResize="0"/>
          <p:nvPr/>
        </p:nvPicPr>
        <p:blipFill rotWithShape="1">
          <a:blip r:embed="rId4">
            <a:alphaModFix/>
          </a:blip>
          <a:srcRect b="26040" l="0" r="80657" t="25405"/>
          <a:stretch/>
        </p:blipFill>
        <p:spPr>
          <a:xfrm>
            <a:off x="10583245" y="6526926"/>
            <a:ext cx="270496" cy="331078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4"/>
          <p:cNvSpPr txBox="1"/>
          <p:nvPr/>
        </p:nvSpPr>
        <p:spPr>
          <a:xfrm>
            <a:off x="11353800" y="6526924"/>
            <a:ext cx="838200" cy="331078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bliografía">
  <p:cSld name="Bibliografía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0"/>
          <p:cNvSpPr txBox="1"/>
          <p:nvPr>
            <p:ph idx="1" type="body"/>
          </p:nvPr>
        </p:nvSpPr>
        <p:spPr>
          <a:xfrm>
            <a:off x="838200" y="175057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20"/>
          <p:cNvSpPr txBox="1"/>
          <p:nvPr/>
        </p:nvSpPr>
        <p:spPr>
          <a:xfrm>
            <a:off x="0" y="-1"/>
            <a:ext cx="12192000" cy="1325563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b="0" i="0" lang="es-E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Bibliografía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0"/>
          <p:cNvSpPr txBox="1"/>
          <p:nvPr/>
        </p:nvSpPr>
        <p:spPr>
          <a:xfrm>
            <a:off x="0" y="6526920"/>
            <a:ext cx="10115181" cy="331076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Curso de Inspección de Generadores de Vapor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ng" id="30" name="Google Shape;30;p20"/>
          <p:cNvPicPr preferRelativeResize="0"/>
          <p:nvPr/>
        </p:nvPicPr>
        <p:blipFill rotWithShape="1">
          <a:blip r:embed="rId2">
            <a:alphaModFix/>
          </a:blip>
          <a:srcRect b="0" l="30016" r="46755" t="0"/>
          <a:stretch/>
        </p:blipFill>
        <p:spPr>
          <a:xfrm>
            <a:off x="10198394" y="6526924"/>
            <a:ext cx="301639" cy="33107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mbajada en Noruega | BOLETIN INFORMATIVO DEL INTI" id="31" name="Google Shape;31;p20"/>
          <p:cNvPicPr preferRelativeResize="0"/>
          <p:nvPr/>
        </p:nvPicPr>
        <p:blipFill rotWithShape="1">
          <a:blip r:embed="rId3">
            <a:alphaModFix/>
          </a:blip>
          <a:srcRect b="5184" l="1430" r="56023" t="1169"/>
          <a:stretch/>
        </p:blipFill>
        <p:spPr>
          <a:xfrm>
            <a:off x="10936954" y="6526923"/>
            <a:ext cx="333633" cy="331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20"/>
          <p:cNvPicPr preferRelativeResize="0"/>
          <p:nvPr/>
        </p:nvPicPr>
        <p:blipFill rotWithShape="1">
          <a:blip r:embed="rId4">
            <a:alphaModFix/>
          </a:blip>
          <a:srcRect b="26040" l="0" r="80657" t="25405"/>
          <a:stretch/>
        </p:blipFill>
        <p:spPr>
          <a:xfrm>
            <a:off x="10583245" y="6526922"/>
            <a:ext cx="270496" cy="33107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20"/>
          <p:cNvSpPr txBox="1"/>
          <p:nvPr/>
        </p:nvSpPr>
        <p:spPr>
          <a:xfrm>
            <a:off x="11353800" y="6526920"/>
            <a:ext cx="838200" cy="331078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radecimiento (cierre)">
  <p:cSld name="Agradecimiento (cierre)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21"/>
          <p:cNvPicPr preferRelativeResize="0"/>
          <p:nvPr/>
        </p:nvPicPr>
        <p:blipFill rotWithShape="1">
          <a:blip r:embed="rId2">
            <a:alphaModFix/>
          </a:blip>
          <a:srcRect b="26040" l="0" r="0" t="25405"/>
          <a:stretch/>
        </p:blipFill>
        <p:spPr>
          <a:xfrm>
            <a:off x="8347027" y="5152456"/>
            <a:ext cx="3041199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ng" id="36" name="Google Shape;36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0867" y="5152456"/>
            <a:ext cx="2824106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21"/>
          <p:cNvSpPr txBox="1"/>
          <p:nvPr/>
        </p:nvSpPr>
        <p:spPr>
          <a:xfrm>
            <a:off x="0" y="0"/>
            <a:ext cx="12192000" cy="4497988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i="0" lang="es-ES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¡Muchas gracias!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Embajada en Noruega | BOLETIN INFORMATIVO DEL INTI" id="38" name="Google Shape;38;p21"/>
          <p:cNvPicPr preferRelativeResize="0"/>
          <p:nvPr/>
        </p:nvPicPr>
        <p:blipFill rotWithShape="1">
          <a:blip r:embed="rId4">
            <a:alphaModFix/>
          </a:blip>
          <a:srcRect b="5184" l="0" r="0" t="1169"/>
          <a:stretch/>
        </p:blipFill>
        <p:spPr>
          <a:xfrm>
            <a:off x="5243357" y="5152456"/>
            <a:ext cx="1705285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21"/>
          <p:cNvSpPr txBox="1"/>
          <p:nvPr/>
        </p:nvSpPr>
        <p:spPr>
          <a:xfrm>
            <a:off x="0" y="6526924"/>
            <a:ext cx="12192000" cy="331076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Curso de Inspección de Generadores de Vapor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/>
          <p:nvPr>
            <p:ph type="ctrTitle"/>
          </p:nvPr>
        </p:nvSpPr>
        <p:spPr>
          <a:xfrm>
            <a:off x="0" y="0"/>
            <a:ext cx="12192000" cy="3783724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/>
              <a:t>	Reglamento de Generadores de Vapor - URSEA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/>
              <a:t>	</a:t>
            </a:r>
            <a:r>
              <a:rPr lang="es-ES" sz="2400"/>
              <a:t>Sección VIII</a:t>
            </a:r>
            <a:endParaRPr sz="2400"/>
          </a:p>
        </p:txBody>
      </p:sp>
      <p:sp>
        <p:nvSpPr>
          <p:cNvPr id="45" name="Google Shape;45;p1"/>
          <p:cNvSpPr txBox="1"/>
          <p:nvPr>
            <p:ph idx="1" type="subTitle"/>
          </p:nvPr>
        </p:nvSpPr>
        <p:spPr>
          <a:xfrm>
            <a:off x="0" y="3783724"/>
            <a:ext cx="12192000" cy="720000"/>
          </a:xfrm>
          <a:prstGeom prst="rect">
            <a:avLst/>
          </a:prstGeom>
          <a:solidFill>
            <a:srgbClr val="7A9CC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ES"/>
              <a:t>	Docente(s) | Montevideo, Uruguay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00c11ac44a_0_100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Sección VIII - Estudio de integridad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120" name="Google Shape;120;g100c11ac44a_0_100"/>
          <p:cNvSpPr txBox="1"/>
          <p:nvPr>
            <p:ph idx="1" type="body"/>
          </p:nvPr>
        </p:nvSpPr>
        <p:spPr>
          <a:xfrm>
            <a:off x="838200" y="1369575"/>
            <a:ext cx="10515600" cy="475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s-ES" sz="2200"/>
              <a:t>Art. 180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200"/>
              <a:t>El estudio se repetirá transcurrido un período máximo de (10) diez años.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0c11ac44a_0_110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Sección VIII - Estudio de integridad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126" name="Google Shape;126;g100c11ac44a_0_110"/>
          <p:cNvSpPr txBox="1"/>
          <p:nvPr>
            <p:ph idx="1" type="body"/>
          </p:nvPr>
        </p:nvSpPr>
        <p:spPr>
          <a:xfrm>
            <a:off x="838200" y="1369575"/>
            <a:ext cx="10515600" cy="475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s-ES" sz="2200">
                <a:solidFill>
                  <a:srgbClr val="D8D8D8"/>
                </a:solidFill>
              </a:rPr>
              <a:t>Art. 180</a:t>
            </a:r>
            <a:endParaRPr b="1"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200">
                <a:solidFill>
                  <a:srgbClr val="D8D8D8"/>
                </a:solidFill>
              </a:rPr>
              <a:t>El estudio se repetirá transcurrido un período máximo de (10) diez años.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s-ES" sz="2200"/>
              <a:t>Art. 182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200"/>
              <a:t>El estudio de integridad deberá generar un informe con los resultados obtenidos, conteniendo al menos: </a:t>
            </a:r>
            <a:endParaRPr sz="2200"/>
          </a:p>
          <a:p>
            <a:pPr indent="-342900" lvl="0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Datos del propietario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Plan de inspección firmado por un profesional idóneo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El informe de todos los END efectuados bajo firma del técnico responsable de su ejecución de acuerdo con lo establecido en el ANEXO 8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Memoria de cálculo indicando la PMTA recalculada firmada por un profesional idóneo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Conclusiones, dictamen y recomendaciones de inspecciones por END que a su juicio deberían realizarse en el futuro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Cuando el profesional actuante constatare defectos que deban ser reparados, ello se deberá establecer con claridad en su informe, y los mismos deberán ser reparados y ensayados cumpliendo con lo requerido en el presente Reglamento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00c11ac44a_0_91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Anexo</a:t>
            </a:r>
            <a:r>
              <a:rPr lang="es-ES"/>
              <a:t> VIII - Estudio de integridad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 sz="2000"/>
              <a:t>8.3. Informe de Estudio de Integridad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t/>
            </a:r>
            <a:endParaRPr sz="2000"/>
          </a:p>
        </p:txBody>
      </p:sp>
      <p:pic>
        <p:nvPicPr>
          <p:cNvPr id="132" name="Google Shape;132;g100c11ac44a_0_91"/>
          <p:cNvPicPr preferRelativeResize="0"/>
          <p:nvPr/>
        </p:nvPicPr>
        <p:blipFill rotWithShape="1">
          <a:blip r:embed="rId3">
            <a:alphaModFix/>
          </a:blip>
          <a:srcRect b="7376" l="23650" r="22815" t="13734"/>
          <a:stretch/>
        </p:blipFill>
        <p:spPr>
          <a:xfrm>
            <a:off x="3227600" y="1485575"/>
            <a:ext cx="5736802" cy="475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"/>
          <p:cNvSpPr txBox="1"/>
          <p:nvPr>
            <p:ph idx="1" type="body"/>
          </p:nvPr>
        </p:nvSpPr>
        <p:spPr>
          <a:xfrm>
            <a:off x="838200" y="175057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635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s-ES" sz="2000"/>
              <a:t>Reglamento de Generadores de Vapor URSEA, julio 2021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79400" lvl="0" marL="635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/>
          <p:nvPr>
            <p:ph type="title"/>
          </p:nvPr>
        </p:nvSpPr>
        <p:spPr>
          <a:xfrm>
            <a:off x="0" y="-54429"/>
            <a:ext cx="12192000" cy="1325563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Participantes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fd96ee93aa_1_49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Sección VIII - Estudio de integridad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56" name="Google Shape;56;gfd96ee93aa_1_49"/>
          <p:cNvSpPr txBox="1"/>
          <p:nvPr>
            <p:ph idx="1" type="body"/>
          </p:nvPr>
        </p:nvSpPr>
        <p:spPr>
          <a:xfrm>
            <a:off x="838200" y="1750575"/>
            <a:ext cx="10515600" cy="46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b="1" lang="es-ES" sz="2200"/>
              <a:t>Art. 173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200"/>
              <a:t>Todo generador de vapor deberá ser sometido a un estudio de integridad a los (25) veinticinco años de su fabricación.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00c11ac44a_0_2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Sección VIII - Estudio de integridad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62" name="Google Shape;62;g100c11ac44a_0_2"/>
          <p:cNvSpPr txBox="1"/>
          <p:nvPr>
            <p:ph idx="1" type="body"/>
          </p:nvPr>
        </p:nvSpPr>
        <p:spPr>
          <a:xfrm>
            <a:off x="838200" y="1750575"/>
            <a:ext cx="10515600" cy="46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b="1" lang="es-ES" sz="2200">
                <a:solidFill>
                  <a:srgbClr val="D8D8D8"/>
                </a:solidFill>
              </a:rPr>
              <a:t>Art. 173</a:t>
            </a:r>
            <a:endParaRPr b="1"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>
                <a:solidFill>
                  <a:srgbClr val="D8D8D8"/>
                </a:solidFill>
              </a:rPr>
              <a:t>Todo generador de vapor deberá ser sometido a un estudio de integridad a los (25) veinticinco años de su fabricación.</a:t>
            </a:r>
            <a:endParaRPr sz="2200">
              <a:solidFill>
                <a:srgbClr val="D8D8D8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b="1" lang="es-ES" sz="2200"/>
              <a:t>Art. 174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Las actividades a desarrollar durante el estudio consisten en una revisión inicial de toda la información contenida en la carpeta del generador de vapor, incluyendo planos constructivos, de reparaciones y alteraciones, reporte de datos y proyecto de instalación, así como lo registrado en los libros diarios.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  <p:cxnSp>
        <p:nvCxnSpPr>
          <p:cNvPr id="63" name="Google Shape;63;g100c11ac44a_0_2"/>
          <p:cNvCxnSpPr/>
          <p:nvPr/>
        </p:nvCxnSpPr>
        <p:spPr>
          <a:xfrm>
            <a:off x="212270" y="6030451"/>
            <a:ext cx="11745600" cy="0"/>
          </a:xfrm>
          <a:prstGeom prst="straightConnector1">
            <a:avLst/>
          </a:prstGeom>
          <a:noFill/>
          <a:ln cap="flat" cmpd="sng" w="9525">
            <a:solidFill>
              <a:srgbClr val="81A2C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4" name="Google Shape;64;g100c11ac44a_0_2"/>
          <p:cNvSpPr txBox="1"/>
          <p:nvPr>
            <p:ph idx="1" type="body"/>
          </p:nvPr>
        </p:nvSpPr>
        <p:spPr>
          <a:xfrm>
            <a:off x="212400" y="6182850"/>
            <a:ext cx="11745600" cy="6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200"/>
              <a:t>Art. 175. En base a dicha revisión se deberá definir un plan de inspección indicando el tipo de inspección a realizar para determinar si han ocurrido daños o degradaciones durante los años</a:t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/>
              <a:t>de servicio del generador de vapor en alguno de sus componentes principales.</a:t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0c11ac44a_0_10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Sección VIII - Estudio de integridad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70" name="Google Shape;70;g100c11ac44a_0_10"/>
          <p:cNvSpPr txBox="1"/>
          <p:nvPr>
            <p:ph idx="1" type="body"/>
          </p:nvPr>
        </p:nvSpPr>
        <p:spPr>
          <a:xfrm>
            <a:off x="838200" y="1750575"/>
            <a:ext cx="10515600" cy="27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b="1" lang="es-ES" sz="2200"/>
              <a:t>Art. 176</a:t>
            </a:r>
            <a:r>
              <a:rPr lang="es-ES" sz="2200"/>
              <a:t> 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El Plan de Inspección será elaborado y firmado bajo la responsabilidad de un profesional idóneo en función del análisis de la información disponible del generador de vapor, siguiendo lo indicado en el ANEXO 8 considerando los posibles mecanismos de daño y deberá incluir al menos: </a:t>
            </a:r>
            <a:endParaRPr sz="2200"/>
          </a:p>
          <a:p>
            <a:pPr indent="-342900" lvl="0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Inspección visual interna y externa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Medición de espesores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Inspección de soldaduras con partículas magnetizables y/o líquidos penetrantes.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  <p:cxnSp>
        <p:nvCxnSpPr>
          <p:cNvPr id="71" name="Google Shape;71;g100c11ac44a_0_10"/>
          <p:cNvCxnSpPr/>
          <p:nvPr/>
        </p:nvCxnSpPr>
        <p:spPr>
          <a:xfrm>
            <a:off x="212270" y="6030451"/>
            <a:ext cx="11745600" cy="0"/>
          </a:xfrm>
          <a:prstGeom prst="straightConnector1">
            <a:avLst/>
          </a:prstGeom>
          <a:noFill/>
          <a:ln cap="flat" cmpd="sng" w="9525">
            <a:solidFill>
              <a:srgbClr val="81A2C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2" name="Google Shape;72;g100c11ac44a_0_10"/>
          <p:cNvSpPr txBox="1"/>
          <p:nvPr>
            <p:ph idx="1" type="body"/>
          </p:nvPr>
        </p:nvSpPr>
        <p:spPr>
          <a:xfrm>
            <a:off x="212400" y="6182850"/>
            <a:ext cx="11745600" cy="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200"/>
              <a:t>El profesional idóneo actuante podrá solicitar la realización de otros estudios y técnicas, como ser ensayos por metalografía y dureza y/o inspección de soldaduras por ultrasonido, cuando</a:t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200"/>
              <a:t>las circunstancias lo requieran.</a:t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200"/>
              <a:t>.</a:t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</p:txBody>
      </p:sp>
      <p:sp>
        <p:nvSpPr>
          <p:cNvPr id="73" name="Google Shape;73;g100c11ac44a_0_10"/>
          <p:cNvSpPr txBox="1"/>
          <p:nvPr>
            <p:ph idx="1" type="body"/>
          </p:nvPr>
        </p:nvSpPr>
        <p:spPr>
          <a:xfrm>
            <a:off x="1831300" y="4486250"/>
            <a:ext cx="9735600" cy="1194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b="1" lang="es-ES" sz="1800"/>
              <a:t>Anexo 8 - 8.1. Plan de Inspección</a:t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800"/>
              <a:t>Se realizará de acuerdo a lo establecido en la SECCIÓN VII, debiendo retirarse completamente el aislamiento de los componentes del generador de vapor y el mismo debe encontrarse fuera de operación.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</p:txBody>
      </p:sp>
      <p:sp>
        <p:nvSpPr>
          <p:cNvPr id="74" name="Google Shape;74;g100c11ac44a_0_10"/>
          <p:cNvSpPr/>
          <p:nvPr/>
        </p:nvSpPr>
        <p:spPr>
          <a:xfrm>
            <a:off x="1289375" y="3445363"/>
            <a:ext cx="411000" cy="411000"/>
          </a:xfrm>
          <a:prstGeom prst="ellipse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5" name="Google Shape;75;g100c11ac44a_0_10"/>
          <p:cNvCxnSpPr>
            <a:stCxn id="74" idx="2"/>
            <a:endCxn id="73" idx="1"/>
          </p:cNvCxnSpPr>
          <p:nvPr/>
        </p:nvCxnSpPr>
        <p:spPr>
          <a:xfrm>
            <a:off x="1289375" y="3650863"/>
            <a:ext cx="541800" cy="1432800"/>
          </a:xfrm>
          <a:prstGeom prst="curvedConnector3">
            <a:avLst>
              <a:gd fmla="val -43951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0c11ac44a_0_46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Sección VIII - Estudio de integridad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81" name="Google Shape;81;g100c11ac44a_0_46"/>
          <p:cNvSpPr txBox="1"/>
          <p:nvPr>
            <p:ph idx="1" type="body"/>
          </p:nvPr>
        </p:nvSpPr>
        <p:spPr>
          <a:xfrm>
            <a:off x="838200" y="1750575"/>
            <a:ext cx="10515600" cy="27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b="1" lang="es-ES" sz="2200"/>
              <a:t>Art. 176</a:t>
            </a:r>
            <a:r>
              <a:rPr lang="es-ES" sz="2200"/>
              <a:t> 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El Plan de Inspección será elaborado y firmado bajo la responsabilidad de un profesional idóneo en función del análisis de la información disponible del generador de vapor, siguiendo lo indicado en el ANEXO 8 considerando los posibles mecanismos de daño y deberá incluir al menos: </a:t>
            </a:r>
            <a:endParaRPr sz="2200"/>
          </a:p>
          <a:p>
            <a:pPr indent="-342900" lvl="0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Inspección visual interna y externa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Medición de espesores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Inspección de soldaduras con partículas magnetizables y/o líquidos penetrantes.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  <p:cxnSp>
        <p:nvCxnSpPr>
          <p:cNvPr id="82" name="Google Shape;82;g100c11ac44a_0_46"/>
          <p:cNvCxnSpPr/>
          <p:nvPr/>
        </p:nvCxnSpPr>
        <p:spPr>
          <a:xfrm>
            <a:off x="212270" y="6030451"/>
            <a:ext cx="11745600" cy="0"/>
          </a:xfrm>
          <a:prstGeom prst="straightConnector1">
            <a:avLst/>
          </a:prstGeom>
          <a:noFill/>
          <a:ln cap="flat" cmpd="sng" w="9525">
            <a:solidFill>
              <a:srgbClr val="81A2C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3" name="Google Shape;83;g100c11ac44a_0_46"/>
          <p:cNvSpPr txBox="1"/>
          <p:nvPr>
            <p:ph idx="1" type="body"/>
          </p:nvPr>
        </p:nvSpPr>
        <p:spPr>
          <a:xfrm>
            <a:off x="212400" y="6182850"/>
            <a:ext cx="11745600" cy="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200"/>
              <a:t>El profesional idóneo actuante podrá solicitar la realización de otros estudios y técnicas, como ser ensayos por metalografía y dureza y/o inspección de soldaduras por ultrasonido, cuando</a:t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200"/>
              <a:t>las circunstancias lo requieran.</a:t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200"/>
              <a:t>.</a:t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</p:txBody>
      </p:sp>
      <p:sp>
        <p:nvSpPr>
          <p:cNvPr id="84" name="Google Shape;84;g100c11ac44a_0_46"/>
          <p:cNvSpPr txBox="1"/>
          <p:nvPr>
            <p:ph idx="1" type="body"/>
          </p:nvPr>
        </p:nvSpPr>
        <p:spPr>
          <a:xfrm>
            <a:off x="1831300" y="4410050"/>
            <a:ext cx="10126500" cy="1620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b="1" lang="es-ES" sz="1800"/>
              <a:t>Anexo 8 - 8.1. Plan de Inspección</a:t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800"/>
              <a:t>Se realizará en todos los componentes que se consideren relevantes para la operación segura del generador de vapor. 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800"/>
              <a:t>La interpretación de resultados y los reportes deberán ser realizados y firmados por operador en END certificado como mínimo Nivel II.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</p:txBody>
      </p:sp>
      <p:sp>
        <p:nvSpPr>
          <p:cNvPr id="85" name="Google Shape;85;g100c11ac44a_0_46"/>
          <p:cNvSpPr/>
          <p:nvPr/>
        </p:nvSpPr>
        <p:spPr>
          <a:xfrm>
            <a:off x="1228513" y="3763038"/>
            <a:ext cx="411000" cy="411000"/>
          </a:xfrm>
          <a:prstGeom prst="ellipse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6" name="Google Shape;86;g100c11ac44a_0_46"/>
          <p:cNvCxnSpPr>
            <a:stCxn id="85" idx="2"/>
            <a:endCxn id="84" idx="1"/>
          </p:cNvCxnSpPr>
          <p:nvPr/>
        </p:nvCxnSpPr>
        <p:spPr>
          <a:xfrm>
            <a:off x="1228513" y="3968538"/>
            <a:ext cx="602700" cy="1251600"/>
          </a:xfrm>
          <a:prstGeom prst="curvedConnector3">
            <a:avLst>
              <a:gd fmla="val -3951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00c11ac44a_0_57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Sección VIII - Estudio de integridad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92" name="Google Shape;92;g100c11ac44a_0_57"/>
          <p:cNvSpPr txBox="1"/>
          <p:nvPr>
            <p:ph idx="1" type="body"/>
          </p:nvPr>
        </p:nvSpPr>
        <p:spPr>
          <a:xfrm>
            <a:off x="838200" y="1750575"/>
            <a:ext cx="10515600" cy="27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b="1" lang="es-ES" sz="2200"/>
              <a:t>Art. 176</a:t>
            </a:r>
            <a:r>
              <a:rPr lang="es-ES" sz="2200"/>
              <a:t> 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2200"/>
              <a:t>El Plan de Inspección será elaborado y firmado bajo la responsabilidad de un profesional idóneo en función del análisis de la información disponible del generador de vapor, siguiendo lo indicado en el ANEXO 8 considerando los posibles mecanismos de daño y deberá incluir al menos: </a:t>
            </a:r>
            <a:endParaRPr sz="2200"/>
          </a:p>
          <a:p>
            <a:pPr indent="-342900" lvl="0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Inspección visual interna y externa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Medición de espesores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Inspección de soldaduras con partículas magnetizables y/o líquidos penetrantes.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  <p:cxnSp>
        <p:nvCxnSpPr>
          <p:cNvPr id="93" name="Google Shape;93;g100c11ac44a_0_57"/>
          <p:cNvCxnSpPr/>
          <p:nvPr/>
        </p:nvCxnSpPr>
        <p:spPr>
          <a:xfrm>
            <a:off x="212270" y="6030451"/>
            <a:ext cx="11745600" cy="0"/>
          </a:xfrm>
          <a:prstGeom prst="straightConnector1">
            <a:avLst/>
          </a:prstGeom>
          <a:noFill/>
          <a:ln cap="flat" cmpd="sng" w="9525">
            <a:solidFill>
              <a:srgbClr val="81A2C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4" name="Google Shape;94;g100c11ac44a_0_57"/>
          <p:cNvSpPr txBox="1"/>
          <p:nvPr>
            <p:ph idx="1" type="body"/>
          </p:nvPr>
        </p:nvSpPr>
        <p:spPr>
          <a:xfrm>
            <a:off x="212400" y="6182850"/>
            <a:ext cx="11745600" cy="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200"/>
              <a:t>El profesional idóneo actuante podrá solicitar la realización de otros estudios y técnicas, como ser ensayos por metalografía y dureza y/o inspección de soldaduras por ultrasonido, cuando</a:t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200"/>
              <a:t>las circunstancias lo requieran.</a:t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200"/>
              <a:t>.</a:t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</p:txBody>
      </p:sp>
      <p:sp>
        <p:nvSpPr>
          <p:cNvPr id="95" name="Google Shape;95;g100c11ac44a_0_57"/>
          <p:cNvSpPr txBox="1"/>
          <p:nvPr>
            <p:ph idx="1" type="body"/>
          </p:nvPr>
        </p:nvSpPr>
        <p:spPr>
          <a:xfrm>
            <a:off x="1831300" y="4333850"/>
            <a:ext cx="10126500" cy="1620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b="1" lang="es-ES" sz="1800"/>
              <a:t>Anexo 8 - 8.1. Plan de Inspección</a:t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800"/>
              <a:t>Los diferentes métodos de END se deben aplicar en todas las zonas que a juicio del profesional actuante así lo requieran. 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800"/>
              <a:t>En todos los casos la interpretación de resultados y los reportes deberán ser realizados y firmados por operador en END certificado como mínimo Nivel II.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</p:txBody>
      </p:sp>
      <p:sp>
        <p:nvSpPr>
          <p:cNvPr id="96" name="Google Shape;96;g100c11ac44a_0_57"/>
          <p:cNvSpPr/>
          <p:nvPr/>
        </p:nvSpPr>
        <p:spPr>
          <a:xfrm>
            <a:off x="1284563" y="3968538"/>
            <a:ext cx="411000" cy="411000"/>
          </a:xfrm>
          <a:prstGeom prst="ellipse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7" name="Google Shape;97;g100c11ac44a_0_57"/>
          <p:cNvCxnSpPr>
            <a:stCxn id="96" idx="2"/>
            <a:endCxn id="95" idx="1"/>
          </p:cNvCxnSpPr>
          <p:nvPr/>
        </p:nvCxnSpPr>
        <p:spPr>
          <a:xfrm>
            <a:off x="1284563" y="4174038"/>
            <a:ext cx="546600" cy="969900"/>
          </a:xfrm>
          <a:prstGeom prst="curvedConnector3">
            <a:avLst>
              <a:gd fmla="val -4356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00c11ac44a_0_68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Sección VIII - Estudio de integridad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103" name="Google Shape;103;g100c11ac44a_0_68"/>
          <p:cNvSpPr txBox="1"/>
          <p:nvPr>
            <p:ph idx="1" type="body"/>
          </p:nvPr>
        </p:nvSpPr>
        <p:spPr>
          <a:xfrm>
            <a:off x="838200" y="1750575"/>
            <a:ext cx="10515600" cy="27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s-ES" sz="2200"/>
              <a:t>Art. 178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200"/>
              <a:t>Una vez concluidas las tareas de evaluación de integridad el profesional idóneo actuante deberá llevar a cabo el recálculo de la PMTA para el generador de vapor, siguiendo lo indicado en el ANEXO 8.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  <p:cxnSp>
        <p:nvCxnSpPr>
          <p:cNvPr id="104" name="Google Shape;104;g100c11ac44a_0_68"/>
          <p:cNvCxnSpPr/>
          <p:nvPr/>
        </p:nvCxnSpPr>
        <p:spPr>
          <a:xfrm>
            <a:off x="212270" y="6030451"/>
            <a:ext cx="11745600" cy="0"/>
          </a:xfrm>
          <a:prstGeom prst="straightConnector1">
            <a:avLst/>
          </a:prstGeom>
          <a:noFill/>
          <a:ln cap="flat" cmpd="sng" w="9525">
            <a:solidFill>
              <a:srgbClr val="81A2C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5" name="Google Shape;105;g100c11ac44a_0_68"/>
          <p:cNvSpPr txBox="1"/>
          <p:nvPr>
            <p:ph idx="1" type="body"/>
          </p:nvPr>
        </p:nvSpPr>
        <p:spPr>
          <a:xfrm>
            <a:off x="212400" y="6182850"/>
            <a:ext cx="11745600" cy="6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200"/>
              <a:t>.</a:t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00c11ac44a_0_79"/>
          <p:cNvSpPr txBox="1"/>
          <p:nvPr>
            <p:ph type="title"/>
          </p:nvPr>
        </p:nvSpPr>
        <p:spPr>
          <a:xfrm>
            <a:off x="0" y="-54429"/>
            <a:ext cx="12192000" cy="1325700"/>
          </a:xfrm>
          <a:prstGeom prst="rect">
            <a:avLst/>
          </a:prstGeom>
          <a:solidFill>
            <a:srgbClr val="00498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ES"/>
              <a:t>Sección VIII - Estudio de integridad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111" name="Google Shape;111;g100c11ac44a_0_79"/>
          <p:cNvSpPr txBox="1"/>
          <p:nvPr>
            <p:ph idx="1" type="body"/>
          </p:nvPr>
        </p:nvSpPr>
        <p:spPr>
          <a:xfrm>
            <a:off x="838200" y="1369575"/>
            <a:ext cx="10515600" cy="27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s-ES" sz="2200"/>
              <a:t>Art. 178</a:t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200"/>
              <a:t>Una vez concluidas las tareas de evaluación de integridad el profesional idóneo actuante deberá llevar a cabo el recálculo de la PMTA para el generador de vapor, siguiendo lo indicado en el ANEXO 8.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  <p:sp>
        <p:nvSpPr>
          <p:cNvPr id="112" name="Google Shape;112;g100c11ac44a_0_79"/>
          <p:cNvSpPr txBox="1"/>
          <p:nvPr>
            <p:ph idx="1" type="body"/>
          </p:nvPr>
        </p:nvSpPr>
        <p:spPr>
          <a:xfrm>
            <a:off x="838200" y="2867575"/>
            <a:ext cx="11119800" cy="3635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b="1" lang="es-ES" sz="1800"/>
              <a:t>Anexo 8 - 8.2. Memoria de recálculo de la PMTA</a:t>
            </a:r>
            <a:endParaRPr b="1"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800"/>
              <a:t>se realizará un recálculo de la PMTA utilizando reservas por corrosión de acuerdo a lo indicado en el Artículo 66.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s-ES" sz="1800"/>
              <a:t>Los cálculos se llevarán a cabo de acuerdo a los siguientes criterios: 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Utilizando la norma de construcción del generador de vapor, si se conoce, o aquella que respete su concepción original, con el procedimiento de control más riguroso prescrito en los códigos pertinentes y con proximidad al año de fabricación. 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Cuando no es conocido el material de construcción, el profesional idóneo deberá definir a su juicio el acero que se utilizará como referencia para el cálculo, siendo requerido que el mismo sea de baja resistencia 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Se realizará el cálculo para todos los componentes del generador de vapor que están sometidos a presión. 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Se indicarán las fórmulas a utilizar y el cálculo numérico correspondiente. 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El recálculo se documentará por escrito, explicitando claramente todas las hipótesis y supuestos realizados.</a:t>
            </a:r>
            <a:endParaRPr sz="1800"/>
          </a:p>
          <a:p>
            <a:pPr indent="-3429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Both"/>
            </a:pPr>
            <a:r>
              <a:rPr lang="es-ES" sz="1800"/>
              <a:t>Se podrán utilizar tecnologías de cálculo o procedimientos más avanzados, en sustitución a los previstos por el código de proyecto.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</p:txBody>
      </p:sp>
      <p:sp>
        <p:nvSpPr>
          <p:cNvPr id="113" name="Google Shape;113;g100c11ac44a_0_79"/>
          <p:cNvSpPr/>
          <p:nvPr/>
        </p:nvSpPr>
        <p:spPr>
          <a:xfrm>
            <a:off x="2480552" y="2390500"/>
            <a:ext cx="1275600" cy="380700"/>
          </a:xfrm>
          <a:prstGeom prst="ellipse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4" name="Google Shape;114;g100c11ac44a_0_79"/>
          <p:cNvCxnSpPr>
            <a:stCxn id="113" idx="2"/>
            <a:endCxn id="112" idx="1"/>
          </p:cNvCxnSpPr>
          <p:nvPr/>
        </p:nvCxnSpPr>
        <p:spPr>
          <a:xfrm flipH="1">
            <a:off x="838052" y="2580850"/>
            <a:ext cx="1642500" cy="2104500"/>
          </a:xfrm>
          <a:prstGeom prst="curvedConnector3">
            <a:avLst>
              <a:gd fmla="val 114489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2021-08-04T22:27:42Z</dcterms:created>
  <dc:creator>Andres Posada</dc:creator>
</cp:coreProperties>
</file>