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63" r:id="rId15"/>
    <p:sldId id="264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108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E9AFF-9D63-47BB-A3BB-47877D28C90C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308B4-D779-42E7-945B-3EDE54C908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D3FBCF-FD6A-4257-A130-3765CF9DD804}" type="datetimeFigureOut">
              <a:rPr lang="es-ES" smtClean="0"/>
              <a:pPr/>
              <a:t>13/10/2022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 Dra. Ana </a:t>
            </a:r>
            <a:r>
              <a:rPr lang="es-MX" dirty="0" err="1" smtClean="0"/>
              <a:t>Sotelo</a:t>
            </a:r>
            <a:r>
              <a:rPr lang="es-MX" dirty="0" smtClean="0"/>
              <a:t> Márquez</a:t>
            </a:r>
          </a:p>
          <a:p>
            <a:r>
              <a:rPr lang="es-MX" dirty="0" smtClean="0"/>
              <a:t>Lectura 2-3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Pizarra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Desde el momento que dos personas se relacionen jurídicamente existe una </a:t>
            </a:r>
            <a:r>
              <a:rPr lang="es-UY" dirty="0" err="1" smtClean="0"/>
              <a:t>correlatividad</a:t>
            </a:r>
            <a:r>
              <a:rPr lang="es-UY" dirty="0" smtClean="0"/>
              <a:t> de situaciones jurídicas de facultad y deber entre ellas.</a:t>
            </a:r>
          </a:p>
          <a:p>
            <a:r>
              <a:rPr lang="es-UY" dirty="0" smtClean="0"/>
              <a:t>En un caso pesa una obligación cuyo cumplimiento es un derecho subjetivo de la otra. </a:t>
            </a:r>
          </a:p>
          <a:p>
            <a:r>
              <a:rPr lang="es-UY" dirty="0" smtClean="0"/>
              <a:t>Esta situación del facultado y el obligado es un modo de vinculación también existe la relación jurídica que se refiere a las personas integradas en una organización. </a:t>
            </a:r>
            <a:r>
              <a:rPr lang="es-UY" dirty="0" err="1" smtClean="0"/>
              <a:t>Ej</a:t>
            </a:r>
            <a:r>
              <a:rPr lang="es-UY" dirty="0" smtClean="0"/>
              <a:t> los individuos en el derecho de familia o miembros de una corporación.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Se puede hablar de “relación”, en cuanto que la situación de un sujeto de derecho le impone deberes que se corresponden con la situación de otra persona que a su vez, puede reclamar dicho cumplimiento , susceptible de ser impuesto por el aplicador de la norma en la comunidad.</a:t>
            </a:r>
          </a:p>
          <a:p>
            <a:r>
              <a:rPr lang="es-UY" dirty="0" smtClean="0"/>
              <a:t>La relación jurídica tiene lugar entre sujetos de derecho y versa sobre determinada prestación que por su valor de utilidad constituye el objeto de la misma. Ej. relación de trabajo.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Este objeto pueden ser determinadas cosas o prestaciones humanas. </a:t>
            </a:r>
          </a:p>
          <a:p>
            <a:pPr>
              <a:buNone/>
            </a:pPr>
            <a:endParaRPr lang="es-UY" dirty="0" smtClean="0"/>
          </a:p>
          <a:p>
            <a:r>
              <a:rPr lang="es-UY" dirty="0" smtClean="0"/>
              <a:t>El objeto de la relación puede consistir en una acción ( dar, hacer o no hacer) que para el sujeto pasivo constituye el contenido del deber y para el sujeto activo constituye el contenido de su facultad o derecho subjetivo correlativo.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La sanción es la garantía al sujeto pasivo, que podrá mediante la intervención de los órganos estatales promover mediante una determinada manifestación de voluntad el cumplimiento de esa obligación. </a:t>
            </a:r>
          </a:p>
          <a:p>
            <a:endParaRPr lang="es-UY" dirty="0" smtClean="0"/>
          </a:p>
          <a:p>
            <a:r>
              <a:rPr lang="es-UY" dirty="0" smtClean="0"/>
              <a:t>Dicho de otro modo la garantía de su cumplimiento es la sanción.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Sujeto y Objeto de los derechos.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UY" b="1" dirty="0" smtClean="0"/>
              <a:t>   </a:t>
            </a:r>
            <a:r>
              <a:rPr lang="es-UY" sz="2800" b="1" dirty="0" smtClean="0"/>
              <a:t>Sujeto</a:t>
            </a:r>
            <a:r>
              <a:rPr lang="es-UY" sz="2800" dirty="0" smtClean="0"/>
              <a:t>: Los sujetos de derecho son los      destinatarios de la normativa. </a:t>
            </a:r>
          </a:p>
          <a:p>
            <a:pPr lvl="1" algn="just">
              <a:buNone/>
            </a:pPr>
            <a:r>
              <a:rPr lang="es-UY" sz="2800" b="1" dirty="0" smtClean="0"/>
              <a:t>    </a:t>
            </a:r>
          </a:p>
          <a:p>
            <a:pPr lvl="1" algn="just">
              <a:buNone/>
            </a:pPr>
            <a:r>
              <a:rPr lang="es-UY" sz="2800" b="1" dirty="0" smtClean="0"/>
              <a:t>Objeto: </a:t>
            </a:r>
            <a:r>
              <a:rPr lang="es-UY" sz="2800" dirty="0" smtClean="0"/>
              <a:t>El objeto de la relación puede consistir en</a:t>
            </a:r>
          </a:p>
          <a:p>
            <a:pPr lvl="1" algn="just">
              <a:buNone/>
            </a:pPr>
            <a:r>
              <a:rPr lang="es-UY" sz="2800" dirty="0" smtClean="0"/>
              <a:t>una acción (esto es a dar, hacer o no hacer alguna</a:t>
            </a:r>
          </a:p>
          <a:p>
            <a:pPr lvl="1" algn="just">
              <a:buNone/>
            </a:pPr>
            <a:r>
              <a:rPr lang="es-UY" sz="2800" dirty="0" smtClean="0"/>
              <a:t>cosa). Este es el deber en caso del sujeto pasivo y es</a:t>
            </a:r>
          </a:p>
          <a:p>
            <a:pPr lvl="1" algn="just">
              <a:buNone/>
            </a:pPr>
            <a:r>
              <a:rPr lang="es-UY" sz="2800" dirty="0" smtClean="0"/>
              <a:t>la facultad o derecho subjetivo en el caso del sujeto</a:t>
            </a:r>
          </a:p>
          <a:p>
            <a:pPr lvl="1" algn="just">
              <a:buNone/>
            </a:pPr>
            <a:r>
              <a:rPr lang="es-UY" sz="2800" dirty="0" smtClean="0"/>
              <a:t>activo. </a:t>
            </a:r>
            <a:endParaRPr lang="es-ES" sz="28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UY" dirty="0" smtClean="0"/>
              <a:t>   </a:t>
            </a:r>
            <a:r>
              <a:rPr lang="es-UY" b="1" dirty="0" smtClean="0"/>
              <a:t>Hechos constitutivos y extintivos de las relaciones jurídicas.</a:t>
            </a:r>
            <a:endParaRPr lang="es-UY" dirty="0" smtClean="0"/>
          </a:p>
          <a:p>
            <a:pPr algn="just">
              <a:buNone/>
            </a:pPr>
            <a:r>
              <a:rPr lang="es-UY" dirty="0" smtClean="0"/>
              <a:t>   </a:t>
            </a:r>
            <a:r>
              <a:rPr lang="es-UY" b="1" dirty="0" smtClean="0"/>
              <a:t>Hechos jurídicos </a:t>
            </a:r>
            <a:r>
              <a:rPr lang="es-UY" dirty="0" smtClean="0"/>
              <a:t>son los sucesos de la vida que tienen la particularidad de acarrear determinados efectos en la órbita del derecho. Ej. El nacimiento y la muerte. </a:t>
            </a:r>
          </a:p>
          <a:p>
            <a:pPr algn="just">
              <a:buNone/>
            </a:pPr>
            <a:r>
              <a:rPr lang="es-UY" dirty="0" smtClean="0"/>
              <a:t>    </a:t>
            </a:r>
            <a:r>
              <a:rPr lang="es-UY" b="1" dirty="0" smtClean="0"/>
              <a:t>Acto jurídico- </a:t>
            </a:r>
            <a:r>
              <a:rPr lang="es-UY" dirty="0" smtClean="0"/>
              <a:t>allí se le suma la voluntad del sujeto. Es un acto jurídico el que es llevado a cabo por una voluntad que se exterioriza en forma consciente. Ej. El matrimonio, compraventa, testamento.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Esa voluntad de los actos jurídicos debe ser una voluntad apta. Esto es válida la voluntad de una persona incapaz sea por razón de edad o por discapacidad mental.</a:t>
            </a:r>
          </a:p>
          <a:p>
            <a:r>
              <a:rPr lang="es-UY" dirty="0" smtClean="0"/>
              <a:t>Los actos jurídicos se clasifican en: a) Actos unilaterales; Actos bilaterales por el número de voluntades. </a:t>
            </a:r>
          </a:p>
          <a:p>
            <a:pPr>
              <a:buNone/>
            </a:pPr>
            <a:r>
              <a:rPr lang="es-UY" dirty="0" smtClean="0"/>
              <a:t>b) en atención a los efectos. Contratos inter vivos y mortis causa (testamento).</a:t>
            </a:r>
          </a:p>
          <a:p>
            <a:pPr>
              <a:buNone/>
            </a:pPr>
            <a:r>
              <a:rPr lang="es-UY" dirty="0" smtClean="0"/>
              <a:t>c) Por materia jurídica - actos de derecho familiar y actos de derecho patrimonial.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d) efectos en el patrimonio. Actos de disposición y de administración. 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r>
              <a:rPr lang="es-UY" dirty="0" smtClean="0"/>
              <a:t>Respecto de la voluntad. La sola voluntad no crea el acto sino que esta debe exteriorizarse. </a:t>
            </a:r>
          </a:p>
          <a:p>
            <a:pPr>
              <a:buNone/>
            </a:pPr>
            <a:r>
              <a:rPr lang="es-UY" dirty="0" smtClean="0"/>
              <a:t>Vicios de voluntad. Casos de error, violencia o dolo.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419" b="1" dirty="0" smtClean="0"/>
              <a:t>Representación voluntaria y legal </a:t>
            </a:r>
          </a:p>
          <a:p>
            <a:r>
              <a:rPr lang="es-419" dirty="0" smtClean="0"/>
              <a:t>Estos dos tipos de representación para los actos jurídicos se distinguen porque una es voluntaria y la otra es necesaria porque la ley así lo determina.</a:t>
            </a:r>
          </a:p>
          <a:p>
            <a:r>
              <a:rPr lang="es-419" dirty="0" smtClean="0"/>
              <a:t>Ej de voluntaria alguien que sabe más de ese tipo de acto jurídico, el contratista de fútbol, el que esta familiarizado con esa actividad porque es corredor de bolsa y es ese el negocio jurídico de que se trata, o un contador por igual motivo. 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419" dirty="0" smtClean="0"/>
              <a:t>Ej de representación legal, los padres o tutores respecto del menor de edad, la curatela, respecto a la disposición de bienes de un incapaz,  la curaduría, en el caso de un sordomudo. </a:t>
            </a:r>
          </a:p>
          <a:p>
            <a:endParaRPr lang="es-419" dirty="0" smtClean="0"/>
          </a:p>
          <a:p>
            <a:r>
              <a:rPr lang="es-419" dirty="0" smtClean="0"/>
              <a:t>Esos poderes están muy delimitados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Concepto y contenido del Derecho Privado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UY" dirty="0" smtClean="0"/>
              <a:t>   El Derecho Privado es el campo general que comprende al Derecho Civil.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UY" dirty="0" smtClean="0"/>
              <a:t>   Hemos visto que no hay acuerdo en el modo de distinguir entre Derecho Público y Derecho Privado. </a:t>
            </a:r>
          </a:p>
          <a:p>
            <a:pPr algn="just">
              <a:buNone/>
            </a:pPr>
            <a:r>
              <a:rPr lang="es-UY" dirty="0" smtClean="0"/>
              <a:t>   </a:t>
            </a:r>
          </a:p>
          <a:p>
            <a:pPr algn="just">
              <a:buNone/>
            </a:pPr>
            <a:r>
              <a:rPr lang="es-UY" dirty="0" smtClean="0"/>
              <a:t>   Nos quedamos con la visión de que si está el Estado es Derecho Público, a pesar que existen excepciones.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H</a:t>
            </a:r>
            <a:r>
              <a:rPr lang="es-419" smtClean="0"/>
              <a:t>ay dos ideas fundamentales en la representación: la </a:t>
            </a:r>
            <a:r>
              <a:rPr lang="es-419" dirty="0" smtClean="0"/>
              <a:t>sustitución y el actuar a nombre ajeno. </a:t>
            </a:r>
          </a:p>
          <a:p>
            <a:endParaRPr lang="es-419" dirty="0" smtClean="0"/>
          </a:p>
          <a:p>
            <a:r>
              <a:rPr lang="es-419" dirty="0" smtClean="0"/>
              <a:t>En los actos personalísimos no es posible la actuación de un representante.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De todos modos podemos decir que el Derecho Privado se conforma por: el Derecho Civil, Derecho Comercial e incluye otras ramas que son desmembramientos del Derecho Común y que conformas ramas especiales: como el Derecho del Trabajo, el Derecho Agrario. </a:t>
            </a:r>
          </a:p>
          <a:p>
            <a:r>
              <a:rPr lang="es-UY" dirty="0" smtClean="0"/>
              <a:t>Todo esto en el ámbito interno del Estado, en cuanto a las relaciones que los nacionales o residentes del país tienen con otros Estados, ahí tenemos al Derecho Internacional Privado.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Derecho Civil- personas, bienes, obligaciones, contratos, sucesiones, derecho de familia.</a:t>
            </a:r>
          </a:p>
          <a:p>
            <a:pPr>
              <a:buNone/>
            </a:pPr>
            <a:endParaRPr lang="es-UY" dirty="0" smtClean="0"/>
          </a:p>
          <a:p>
            <a:r>
              <a:rPr lang="es-UY" dirty="0" smtClean="0"/>
              <a:t>Derecho Comercial- es un derecho excepcional o especial respecto del derecho civil. Atiende a las relaciones de cambio entre los sujetos comerciantes. Se ha entendido que requieren mayor agilidad este tipo de negocios jurídicos. Se debe pensar en las actividades que involucra. </a:t>
            </a:r>
          </a:p>
          <a:p>
            <a:pPr>
              <a:buNone/>
            </a:pPr>
            <a:r>
              <a:rPr lang="es-UY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Derecho Agrario- es la rama del Derecho que contiene las normas reguladoras de las relaciones jurídicas concernientes a la agricultura y ganadería.</a:t>
            </a:r>
          </a:p>
          <a:p>
            <a:endParaRPr lang="es-UY" dirty="0" smtClean="0"/>
          </a:p>
          <a:p>
            <a:r>
              <a:rPr lang="es-UY" dirty="0" smtClean="0"/>
              <a:t>Derecho del Trabajo- Regula las relaciones y conflictos individuales de Trabajo. Se aparta del Derecho Común por entender que exista una relación de desigualdad entre las partes que debe ser atendida.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Derecho Internacional Privado- regulador de las relaciones que se desarrollan entre los particulares cuyo ámbito de actuación se extiende fuera de fronteras.</a:t>
            </a:r>
          </a:p>
          <a:p>
            <a:endParaRPr lang="es-UY" dirty="0" smtClean="0"/>
          </a:p>
          <a:p>
            <a:r>
              <a:rPr lang="es-UY" dirty="0" smtClean="0"/>
              <a:t>Relaciones con la Sociología y la Economía.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Sujeto y objeto de los derechos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UY" b="1" dirty="0" smtClean="0"/>
              <a:t>             </a:t>
            </a:r>
          </a:p>
          <a:p>
            <a:pPr algn="just">
              <a:buNone/>
            </a:pPr>
            <a:r>
              <a:rPr lang="es-UY" dirty="0" smtClean="0"/>
              <a:t>   Vida social como un entramado de relaciones jurídicas  en la que las personas interactúan en tanto sujetos de derecho. </a:t>
            </a:r>
          </a:p>
          <a:p>
            <a:pPr algn="just">
              <a:buNone/>
            </a:pPr>
            <a:r>
              <a:rPr lang="es-UY" dirty="0" smtClean="0"/>
              <a:t>   Entendiendo al Derecho como una forma de vida social que no solo regula relaciones sino que el mismo constituye un complejo de relaciones jurídicas.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UY" dirty="0" smtClean="0"/>
              <a:t>Est0 nos lleva a la noción o concepto de relación jurídica. </a:t>
            </a:r>
          </a:p>
          <a:p>
            <a:pPr>
              <a:buNone/>
            </a:pPr>
            <a:r>
              <a:rPr lang="es-UY" dirty="0" smtClean="0"/>
              <a:t>Definición de </a:t>
            </a:r>
            <a:r>
              <a:rPr lang="es-UY" dirty="0" err="1" smtClean="0"/>
              <a:t>Legaz</a:t>
            </a:r>
            <a:r>
              <a:rPr lang="es-UY" dirty="0" smtClean="0"/>
              <a:t> y </a:t>
            </a:r>
            <a:r>
              <a:rPr lang="es-UY" dirty="0" err="1" smtClean="0"/>
              <a:t>Lacambra</a:t>
            </a:r>
            <a:r>
              <a:rPr lang="es-UY" dirty="0" smtClean="0"/>
              <a:t>: “Un vínculo entre sujetos de derecho nacido de un determinado hecho definido por las normas jurídicas como condición de situaciones jurídicas correlativas o acumulativas de facultades y deberes, cuyo objeto son ciertas prestaciones garantizadas por la aplicación de una consecuencias coactiva o sanción. “ </a:t>
            </a:r>
            <a:r>
              <a:rPr lang="es-UY" dirty="0" err="1" smtClean="0"/>
              <a:t>Ej</a:t>
            </a:r>
            <a:r>
              <a:rPr lang="es-UY" dirty="0" smtClean="0"/>
              <a:t> de sujeto de derecho no lo era el esclavo.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UY" dirty="0" smtClean="0"/>
          </a:p>
          <a:p>
            <a:pPr algn="just"/>
            <a:r>
              <a:rPr lang="es-UY" dirty="0" smtClean="0"/>
              <a:t>La relación jurídica se origina en un hecho condicionante, o supuesto de hecho, que surge en ocasión de un acaecimiento natural o de un acto de la voluntad, siendo relevante que el hecho condicionante, el presupuesto de hecho, tenga consecuencias, es decir, genere un cambio en las situaciones jurídicas.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1047</TotalTime>
  <Words>1185</Words>
  <Application>Microsoft Office PowerPoint</Application>
  <PresentationFormat>Presentación en pantalla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Civil</vt:lpstr>
      <vt:lpstr>Pizarra</vt:lpstr>
      <vt:lpstr>Concepto y contenido del Derecho Privado</vt:lpstr>
      <vt:lpstr>Diapositiva 3</vt:lpstr>
      <vt:lpstr>Diapositiva 4</vt:lpstr>
      <vt:lpstr>Diapositiva 5</vt:lpstr>
      <vt:lpstr>Diapositiva 6</vt:lpstr>
      <vt:lpstr>Sujeto y objeto de los derechos</vt:lpstr>
      <vt:lpstr>Diapositiva 8</vt:lpstr>
      <vt:lpstr>Diapositiva 9</vt:lpstr>
      <vt:lpstr>Diapositiva 10</vt:lpstr>
      <vt:lpstr>Diapositiva 11</vt:lpstr>
      <vt:lpstr>Diapositiva 12</vt:lpstr>
      <vt:lpstr>Diapositiva 13</vt:lpstr>
      <vt:lpstr>Sujeto y Objeto de los derechos.</vt:lpstr>
      <vt:lpstr>Diapositiva 15</vt:lpstr>
      <vt:lpstr>Diapositiva 16</vt:lpstr>
      <vt:lpstr>Diapositiva 17</vt:lpstr>
      <vt:lpstr>Diapositiva 18</vt:lpstr>
      <vt:lpstr>E</vt:lpstr>
      <vt:lpstr>Diapositiva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 Sotelo</dc:creator>
  <cp:lastModifiedBy>Ana Sotelo</cp:lastModifiedBy>
  <cp:revision>89</cp:revision>
  <dcterms:created xsi:type="dcterms:W3CDTF">2021-11-09T17:42:50Z</dcterms:created>
  <dcterms:modified xsi:type="dcterms:W3CDTF">2022-10-13T11:59:10Z</dcterms:modified>
</cp:coreProperties>
</file>