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binary" PartName="/ppt/metadata"/>
  <Override ContentType="application/vnd.openxmlformats-officedocument.presentationml.notesMaster+xml" PartName="/ppt/notesMasters/notesMaster1.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15:clr>
            <a:srgbClr val="9AA0A6"/>
          </p15:clr>
        </p15:guide>
      </p15:sldGuideLst>
    </p:ext>
    <p:ext uri="http://customooxmlschemas.google.com/">
      <go:slidesCustomData xmlns:go="http://customooxmlschemas.google.com/" r:id="rId25" roundtripDataSignature="AMtx7mi6z5hGMfTfpE8zfPEAaEpsnpcXFQ=="/>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1" name="Agustín Ibáñez"/>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orient="horz"/>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commentAuthors" Target="commentAuthors.xml"/><Relationship Id="rId9" Type="http://schemas.openxmlformats.org/officeDocument/2006/relationships/slide" Target="slides/slide3.xml"/><Relationship Id="rId25" Type="http://customschemas.google.com/relationships/presentationmetadata" Target="meta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1-11-06T20:42:08.077">
    <p:pos x="300" y="833"/>
    <p:text>???</p:text>
    <p:extLst>
      <p:ext uri="{C676402C-5697-4E1C-873F-D02D1690AC5C}">
        <p15:threadingInfo timeZoneBias="0"/>
      </p:ext>
      <p:ext uri="http://customooxmlschemas.google.com/">
        <go:slidesCustomData xmlns:go="http://customooxmlschemas.google.com/" commentPostId="AAAARmacCE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 name="Shape 40"/>
        <p:cNvGrpSpPr/>
        <p:nvPr/>
      </p:nvGrpSpPr>
      <p:grpSpPr>
        <a:xfrm>
          <a:off x="0" y="0"/>
          <a:ext cx="0" cy="0"/>
          <a:chOff x="0" y="0"/>
          <a:chExt cx="0" cy="0"/>
        </a:xfrm>
      </p:grpSpPr>
      <p:sp>
        <p:nvSpPr>
          <p:cNvPr id="41" name="Google Shape;4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2" name="Google Shape;42;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fa1c34a668_0_4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5" name="Google Shape;95;gfa1c34a668_0_4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fa1c34a668_0_5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1" name="Google Shape;101;gfa1c34a668_0_5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fa1c34a668_0_5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7" name="Google Shape;107;gfa1c34a668_0_5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fa1c34a668_0_6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3" name="Google Shape;113;gfa1c34a668_0_6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fa1c34a668_0_6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9" name="Google Shape;119;gfa1c34a668_0_6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fa1c34a668_0_7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5" name="Google Shape;125;gfa1c34a668_0_7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fa1c34a668_0_8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1" name="Google Shape;131;gfa1c34a668_0_8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7" name="Google Shape;137;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2" name="Google Shape;142;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 name="Shape 46"/>
        <p:cNvGrpSpPr/>
        <p:nvPr/>
      </p:nvGrpSpPr>
      <p:grpSpPr>
        <a:xfrm>
          <a:off x="0" y="0"/>
          <a:ext cx="0" cy="0"/>
          <a:chOff x="0" y="0"/>
          <a:chExt cx="0" cy="0"/>
        </a:xfrm>
      </p:grpSpPr>
      <p:sp>
        <p:nvSpPr>
          <p:cNvPr id="47" name="Google Shape;47;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8" name="Google Shape;48;p2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53" name="Google Shape;53;p2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fa1c34a668_0_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59" name="Google Shape;59;gfa1c34a668_0_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fa1c34a668_0_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65" name="Google Shape;65;gfa1c34a668_0_2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fa1c34a668_0_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71" name="Google Shape;71;gfa1c34a668_0_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fd0105262b_0_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77" name="Google Shape;77;gfd0105262b_0_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fd254cb7cc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3" name="Google Shape;83;gfd254cb7cc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fa1c34a668_0_3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9" name="Google Shape;89;gfa1c34a668_0_3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7.png"/><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1.png"/><Relationship Id="rId4" Type="http://schemas.openxmlformats.org/officeDocument/2006/relationships/image" Target="../media/image8.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png"/><Relationship Id="rId3" Type="http://schemas.openxmlformats.org/officeDocument/2006/relationships/image" Target="../media/image3.png"/><Relationship Id="rId4" Type="http://schemas.openxmlformats.org/officeDocument/2006/relationships/image" Target="../media/image10.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png"/><Relationship Id="rId3" Type="http://schemas.openxmlformats.org/officeDocument/2006/relationships/image" Target="../media/image6.png"/><Relationship Id="rId4" Type="http://schemas.openxmlformats.org/officeDocument/2006/relationships/image" Target="../media/image9.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p:cSld name="Diapositiva de título">
    <p:spTree>
      <p:nvGrpSpPr>
        <p:cNvPr id="11" name="Shape 11"/>
        <p:cNvGrpSpPr/>
        <p:nvPr/>
      </p:nvGrpSpPr>
      <p:grpSpPr>
        <a:xfrm>
          <a:off x="0" y="0"/>
          <a:ext cx="0" cy="0"/>
          <a:chOff x="0" y="0"/>
          <a:chExt cx="0" cy="0"/>
        </a:xfrm>
      </p:grpSpPr>
      <p:sp>
        <p:nvSpPr>
          <p:cNvPr id="12" name="Google Shape;12;p12"/>
          <p:cNvSpPr txBox="1"/>
          <p:nvPr>
            <p:ph type="ctrTitle"/>
          </p:nvPr>
        </p:nvSpPr>
        <p:spPr>
          <a:xfrm>
            <a:off x="0" y="0"/>
            <a:ext cx="12192000" cy="3783724"/>
          </a:xfrm>
          <a:prstGeom prst="rect">
            <a:avLst/>
          </a:prstGeom>
          <a:solidFill>
            <a:srgbClr val="004982"/>
          </a:solid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4400"/>
              <a:buFont typeface="Calibri"/>
              <a:buNone/>
              <a:defRPr b="1" sz="440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12"/>
          <p:cNvSpPr txBox="1"/>
          <p:nvPr>
            <p:ph idx="1" type="subTitle"/>
          </p:nvPr>
        </p:nvSpPr>
        <p:spPr>
          <a:xfrm>
            <a:off x="0" y="3783724"/>
            <a:ext cx="12192000" cy="720000"/>
          </a:xfrm>
          <a:prstGeom prst="rect">
            <a:avLst/>
          </a:prstGeom>
          <a:solidFill>
            <a:srgbClr val="7A9CC4"/>
          </a:solidFill>
          <a:ln>
            <a:noFill/>
          </a:ln>
        </p:spPr>
        <p:txBody>
          <a:bodyPr anchorCtr="0" anchor="ctr" bIns="45700" lIns="91425" spcFirstLastPara="1" rIns="91425" wrap="square" tIns="45700">
            <a:normAutofit/>
          </a:bodyPr>
          <a:lstStyle>
            <a:lvl1pPr lvl="0" algn="l">
              <a:lnSpc>
                <a:spcPct val="90000"/>
              </a:lnSpc>
              <a:spcBef>
                <a:spcPts val="1000"/>
              </a:spcBef>
              <a:spcAft>
                <a:spcPts val="0"/>
              </a:spcAft>
              <a:buClr>
                <a:schemeClr val="lt1"/>
              </a:buClr>
              <a:buSzPts val="2400"/>
              <a:buNone/>
              <a:defRPr sz="2400">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pic>
        <p:nvPicPr>
          <p:cNvPr id="14" name="Google Shape;14;p12"/>
          <p:cNvPicPr preferRelativeResize="0"/>
          <p:nvPr/>
        </p:nvPicPr>
        <p:blipFill rotWithShape="1">
          <a:blip r:embed="rId2">
            <a:alphaModFix/>
          </a:blip>
          <a:srcRect b="26040" l="0" r="0" t="25405"/>
          <a:stretch/>
        </p:blipFill>
        <p:spPr>
          <a:xfrm>
            <a:off x="8347027" y="5152456"/>
            <a:ext cx="3041199" cy="720000"/>
          </a:xfrm>
          <a:prstGeom prst="rect">
            <a:avLst/>
          </a:prstGeom>
          <a:noFill/>
          <a:ln>
            <a:noFill/>
          </a:ln>
        </p:spPr>
      </p:pic>
      <p:pic>
        <p:nvPicPr>
          <p:cNvPr descr="fing" id="15" name="Google Shape;15;p12"/>
          <p:cNvPicPr preferRelativeResize="0"/>
          <p:nvPr/>
        </p:nvPicPr>
        <p:blipFill rotWithShape="1">
          <a:blip r:embed="rId3">
            <a:alphaModFix/>
          </a:blip>
          <a:srcRect b="0" l="0" r="0" t="0"/>
          <a:stretch/>
        </p:blipFill>
        <p:spPr>
          <a:xfrm>
            <a:off x="1020867" y="5152456"/>
            <a:ext cx="2824106" cy="720000"/>
          </a:xfrm>
          <a:prstGeom prst="rect">
            <a:avLst/>
          </a:prstGeom>
          <a:noFill/>
          <a:ln>
            <a:noFill/>
          </a:ln>
        </p:spPr>
      </p:pic>
      <p:sp>
        <p:nvSpPr>
          <p:cNvPr id="16" name="Google Shape;16;p12"/>
          <p:cNvSpPr txBox="1"/>
          <p:nvPr/>
        </p:nvSpPr>
        <p:spPr>
          <a:xfrm>
            <a:off x="0" y="6526924"/>
            <a:ext cx="12192000" cy="331076"/>
          </a:xfrm>
          <a:prstGeom prst="rect">
            <a:avLst/>
          </a:prstGeom>
          <a:solidFill>
            <a:srgbClr val="004982"/>
          </a:solid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lt1"/>
              </a:buClr>
              <a:buSzPts val="1400"/>
              <a:buFont typeface="Arial"/>
              <a:buNone/>
            </a:pPr>
            <a:r>
              <a:rPr b="0" i="0" lang="es-ES" sz="1400" u="none" cap="none" strike="noStrike">
                <a:solidFill>
                  <a:schemeClr val="lt1"/>
                </a:solidFill>
                <a:latin typeface="Calibri"/>
                <a:ea typeface="Calibri"/>
                <a:cs typeface="Calibri"/>
                <a:sym typeface="Calibri"/>
              </a:rPr>
              <a:t>	Curso de Inspección de Generadores de Vapor</a:t>
            </a:r>
            <a:endParaRPr b="0" i="0" sz="1400" u="none" cap="none" strike="noStrike">
              <a:solidFill>
                <a:srgbClr val="000000"/>
              </a:solidFill>
              <a:latin typeface="Arial"/>
              <a:ea typeface="Arial"/>
              <a:cs typeface="Arial"/>
              <a:sym typeface="Arial"/>
            </a:endParaRPr>
          </a:p>
        </p:txBody>
      </p:sp>
      <p:pic>
        <p:nvPicPr>
          <p:cNvPr descr="Embajada en Noruega | BOLETIN INFORMATIVO DEL INTI" id="17" name="Google Shape;17;p12"/>
          <p:cNvPicPr preferRelativeResize="0"/>
          <p:nvPr/>
        </p:nvPicPr>
        <p:blipFill rotWithShape="1">
          <a:blip r:embed="rId4">
            <a:alphaModFix/>
          </a:blip>
          <a:srcRect b="5184" l="0" r="0" t="1169"/>
          <a:stretch/>
        </p:blipFill>
        <p:spPr>
          <a:xfrm>
            <a:off x="5243357" y="5152456"/>
            <a:ext cx="1705285" cy="7200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Un objeto">
  <p:cSld name="Un objeto">
    <p:spTree>
      <p:nvGrpSpPr>
        <p:cNvPr id="18" name="Shape 18"/>
        <p:cNvGrpSpPr/>
        <p:nvPr/>
      </p:nvGrpSpPr>
      <p:grpSpPr>
        <a:xfrm>
          <a:off x="0" y="0"/>
          <a:ext cx="0" cy="0"/>
          <a:chOff x="0" y="0"/>
          <a:chExt cx="0" cy="0"/>
        </a:xfrm>
      </p:grpSpPr>
      <p:sp>
        <p:nvSpPr>
          <p:cNvPr id="19" name="Google Shape;19;p14"/>
          <p:cNvSpPr txBox="1"/>
          <p:nvPr>
            <p:ph type="title"/>
          </p:nvPr>
        </p:nvSpPr>
        <p:spPr>
          <a:xfrm>
            <a:off x="0" y="0"/>
            <a:ext cx="12192000" cy="1325563"/>
          </a:xfrm>
          <a:prstGeom prst="rect">
            <a:avLst/>
          </a:prstGeom>
          <a:solidFill>
            <a:srgbClr val="004982"/>
          </a:solid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3600"/>
              <a:buFont typeface="Calibri"/>
              <a:buNone/>
              <a:defRPr b="0" sz="360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14"/>
          <p:cNvSpPr txBox="1"/>
          <p:nvPr>
            <p:ph idx="1" type="body"/>
          </p:nvPr>
        </p:nvSpPr>
        <p:spPr>
          <a:xfrm>
            <a:off x="838200" y="1750574"/>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1" name="Google Shape;21;p14"/>
          <p:cNvSpPr txBox="1"/>
          <p:nvPr/>
        </p:nvSpPr>
        <p:spPr>
          <a:xfrm>
            <a:off x="0" y="6526924"/>
            <a:ext cx="10115181" cy="331076"/>
          </a:xfrm>
          <a:prstGeom prst="rect">
            <a:avLst/>
          </a:prstGeom>
          <a:solidFill>
            <a:srgbClr val="004982"/>
          </a:solid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lt1"/>
              </a:buClr>
              <a:buSzPts val="1400"/>
              <a:buFont typeface="Arial"/>
              <a:buNone/>
            </a:pPr>
            <a:r>
              <a:rPr b="0" i="0" lang="es-ES" sz="1400" u="none" cap="none" strike="noStrike">
                <a:solidFill>
                  <a:schemeClr val="lt1"/>
                </a:solidFill>
                <a:latin typeface="Calibri"/>
                <a:ea typeface="Calibri"/>
                <a:cs typeface="Calibri"/>
                <a:sym typeface="Calibri"/>
              </a:rPr>
              <a:t>	Curso de Inspección de Generadores de Vapor</a:t>
            </a:r>
            <a:endParaRPr b="0" i="0" sz="1400" u="none" cap="none" strike="noStrike">
              <a:solidFill>
                <a:srgbClr val="000000"/>
              </a:solidFill>
              <a:latin typeface="Arial"/>
              <a:ea typeface="Arial"/>
              <a:cs typeface="Arial"/>
              <a:sym typeface="Arial"/>
            </a:endParaRPr>
          </a:p>
        </p:txBody>
      </p:sp>
      <p:pic>
        <p:nvPicPr>
          <p:cNvPr descr="fing" id="22" name="Google Shape;22;p14"/>
          <p:cNvPicPr preferRelativeResize="0"/>
          <p:nvPr/>
        </p:nvPicPr>
        <p:blipFill rotWithShape="1">
          <a:blip r:embed="rId2">
            <a:alphaModFix/>
          </a:blip>
          <a:srcRect b="0" l="30016" r="46755" t="0"/>
          <a:stretch/>
        </p:blipFill>
        <p:spPr>
          <a:xfrm>
            <a:off x="10198394" y="6526928"/>
            <a:ext cx="301639" cy="331076"/>
          </a:xfrm>
          <a:prstGeom prst="rect">
            <a:avLst/>
          </a:prstGeom>
          <a:noFill/>
          <a:ln>
            <a:noFill/>
          </a:ln>
        </p:spPr>
      </p:pic>
      <p:pic>
        <p:nvPicPr>
          <p:cNvPr descr="Embajada en Noruega | BOLETIN INFORMATIVO DEL INTI" id="23" name="Google Shape;23;p14"/>
          <p:cNvPicPr preferRelativeResize="0"/>
          <p:nvPr/>
        </p:nvPicPr>
        <p:blipFill rotWithShape="1">
          <a:blip r:embed="rId3">
            <a:alphaModFix/>
          </a:blip>
          <a:srcRect b="5184" l="1430" r="56023" t="1169"/>
          <a:stretch/>
        </p:blipFill>
        <p:spPr>
          <a:xfrm>
            <a:off x="10936954" y="6526927"/>
            <a:ext cx="333633" cy="331077"/>
          </a:xfrm>
          <a:prstGeom prst="rect">
            <a:avLst/>
          </a:prstGeom>
          <a:noFill/>
          <a:ln>
            <a:noFill/>
          </a:ln>
        </p:spPr>
      </p:pic>
      <p:pic>
        <p:nvPicPr>
          <p:cNvPr id="24" name="Google Shape;24;p14"/>
          <p:cNvPicPr preferRelativeResize="0"/>
          <p:nvPr/>
        </p:nvPicPr>
        <p:blipFill rotWithShape="1">
          <a:blip r:embed="rId4">
            <a:alphaModFix/>
          </a:blip>
          <a:srcRect b="26040" l="0" r="80657" t="25405"/>
          <a:stretch/>
        </p:blipFill>
        <p:spPr>
          <a:xfrm>
            <a:off x="10583245" y="6526926"/>
            <a:ext cx="270496" cy="331078"/>
          </a:xfrm>
          <a:prstGeom prst="rect">
            <a:avLst/>
          </a:prstGeom>
          <a:noFill/>
          <a:ln>
            <a:noFill/>
          </a:ln>
        </p:spPr>
      </p:pic>
      <p:sp>
        <p:nvSpPr>
          <p:cNvPr id="25" name="Google Shape;25;p14"/>
          <p:cNvSpPr txBox="1"/>
          <p:nvPr/>
        </p:nvSpPr>
        <p:spPr>
          <a:xfrm>
            <a:off x="11353800" y="6526924"/>
            <a:ext cx="838200" cy="331078"/>
          </a:xfrm>
          <a:prstGeom prst="rect">
            <a:avLst/>
          </a:prstGeom>
          <a:solidFill>
            <a:srgbClr val="004982"/>
          </a:solid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lt1"/>
              </a:buClr>
              <a:buSzPts val="1400"/>
              <a:buFont typeface="Arial"/>
              <a:buNone/>
            </a:pPr>
            <a:r>
              <a:rPr b="0" i="0" lang="es-ES" sz="1400" u="none" cap="none" strike="noStrike">
                <a:solidFill>
                  <a:schemeClr val="lt1"/>
                </a:solidFill>
                <a:latin typeface="Calibri"/>
                <a:ea typeface="Calibri"/>
                <a:cs typeface="Calibri"/>
                <a:sym typeface="Calibri"/>
              </a:rPr>
              <a:t>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bliografía">
  <p:cSld name="Bibliografía">
    <p:spTree>
      <p:nvGrpSpPr>
        <p:cNvPr id="26" name="Shape 26"/>
        <p:cNvGrpSpPr/>
        <p:nvPr/>
      </p:nvGrpSpPr>
      <p:grpSpPr>
        <a:xfrm>
          <a:off x="0" y="0"/>
          <a:ext cx="0" cy="0"/>
          <a:chOff x="0" y="0"/>
          <a:chExt cx="0" cy="0"/>
        </a:xfrm>
      </p:grpSpPr>
      <p:sp>
        <p:nvSpPr>
          <p:cNvPr id="27" name="Google Shape;27;p20"/>
          <p:cNvSpPr txBox="1"/>
          <p:nvPr>
            <p:ph idx="1" type="body"/>
          </p:nvPr>
        </p:nvSpPr>
        <p:spPr>
          <a:xfrm>
            <a:off x="838200" y="1750574"/>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8" name="Google Shape;28;p20"/>
          <p:cNvSpPr txBox="1"/>
          <p:nvPr/>
        </p:nvSpPr>
        <p:spPr>
          <a:xfrm>
            <a:off x="0" y="-1"/>
            <a:ext cx="12192000" cy="1325563"/>
          </a:xfrm>
          <a:prstGeom prst="rect">
            <a:avLst/>
          </a:prstGeom>
          <a:solidFill>
            <a:srgbClr val="004982"/>
          </a:solid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lt1"/>
              </a:buClr>
              <a:buSzPts val="3600"/>
              <a:buFont typeface="Calibri"/>
              <a:buNone/>
            </a:pPr>
            <a:r>
              <a:rPr b="0" i="0" lang="es-ES" sz="3600" u="none" cap="none" strike="noStrike">
                <a:solidFill>
                  <a:schemeClr val="lt1"/>
                </a:solidFill>
                <a:latin typeface="Calibri"/>
                <a:ea typeface="Calibri"/>
                <a:cs typeface="Calibri"/>
                <a:sym typeface="Calibri"/>
              </a:rPr>
              <a:t>Bibliografía</a:t>
            </a:r>
            <a:endParaRPr b="0" i="0" sz="1400" u="none" cap="none" strike="noStrike">
              <a:solidFill>
                <a:srgbClr val="000000"/>
              </a:solidFill>
              <a:latin typeface="Arial"/>
              <a:ea typeface="Arial"/>
              <a:cs typeface="Arial"/>
              <a:sym typeface="Arial"/>
            </a:endParaRPr>
          </a:p>
        </p:txBody>
      </p:sp>
      <p:sp>
        <p:nvSpPr>
          <p:cNvPr id="29" name="Google Shape;29;p20"/>
          <p:cNvSpPr txBox="1"/>
          <p:nvPr/>
        </p:nvSpPr>
        <p:spPr>
          <a:xfrm>
            <a:off x="0" y="6526920"/>
            <a:ext cx="10115181" cy="331076"/>
          </a:xfrm>
          <a:prstGeom prst="rect">
            <a:avLst/>
          </a:prstGeom>
          <a:solidFill>
            <a:srgbClr val="004982"/>
          </a:solid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lt1"/>
              </a:buClr>
              <a:buSzPts val="1400"/>
              <a:buFont typeface="Arial"/>
              <a:buNone/>
            </a:pPr>
            <a:r>
              <a:rPr b="0" i="0" lang="es-ES" sz="1400" u="none" cap="none" strike="noStrike">
                <a:solidFill>
                  <a:schemeClr val="lt1"/>
                </a:solidFill>
                <a:latin typeface="Calibri"/>
                <a:ea typeface="Calibri"/>
                <a:cs typeface="Calibri"/>
                <a:sym typeface="Calibri"/>
              </a:rPr>
              <a:t>	Curso de Inspección de Generadores de Vapor</a:t>
            </a:r>
            <a:endParaRPr b="0" i="0" sz="1400" u="none" cap="none" strike="noStrike">
              <a:solidFill>
                <a:srgbClr val="000000"/>
              </a:solidFill>
              <a:latin typeface="Arial"/>
              <a:ea typeface="Arial"/>
              <a:cs typeface="Arial"/>
              <a:sym typeface="Arial"/>
            </a:endParaRPr>
          </a:p>
        </p:txBody>
      </p:sp>
      <p:pic>
        <p:nvPicPr>
          <p:cNvPr descr="fing" id="30" name="Google Shape;30;p20"/>
          <p:cNvPicPr preferRelativeResize="0"/>
          <p:nvPr/>
        </p:nvPicPr>
        <p:blipFill rotWithShape="1">
          <a:blip r:embed="rId2">
            <a:alphaModFix/>
          </a:blip>
          <a:srcRect b="0" l="30016" r="46755" t="0"/>
          <a:stretch/>
        </p:blipFill>
        <p:spPr>
          <a:xfrm>
            <a:off x="10198394" y="6526924"/>
            <a:ext cx="301639" cy="331076"/>
          </a:xfrm>
          <a:prstGeom prst="rect">
            <a:avLst/>
          </a:prstGeom>
          <a:noFill/>
          <a:ln>
            <a:noFill/>
          </a:ln>
        </p:spPr>
      </p:pic>
      <p:pic>
        <p:nvPicPr>
          <p:cNvPr descr="Embajada en Noruega | BOLETIN INFORMATIVO DEL INTI" id="31" name="Google Shape;31;p20"/>
          <p:cNvPicPr preferRelativeResize="0"/>
          <p:nvPr/>
        </p:nvPicPr>
        <p:blipFill rotWithShape="1">
          <a:blip r:embed="rId3">
            <a:alphaModFix/>
          </a:blip>
          <a:srcRect b="5184" l="1430" r="56023" t="1169"/>
          <a:stretch/>
        </p:blipFill>
        <p:spPr>
          <a:xfrm>
            <a:off x="10936954" y="6526923"/>
            <a:ext cx="333633" cy="331077"/>
          </a:xfrm>
          <a:prstGeom prst="rect">
            <a:avLst/>
          </a:prstGeom>
          <a:noFill/>
          <a:ln>
            <a:noFill/>
          </a:ln>
        </p:spPr>
      </p:pic>
      <p:pic>
        <p:nvPicPr>
          <p:cNvPr id="32" name="Google Shape;32;p20"/>
          <p:cNvPicPr preferRelativeResize="0"/>
          <p:nvPr/>
        </p:nvPicPr>
        <p:blipFill rotWithShape="1">
          <a:blip r:embed="rId4">
            <a:alphaModFix/>
          </a:blip>
          <a:srcRect b="26040" l="0" r="80657" t="25405"/>
          <a:stretch/>
        </p:blipFill>
        <p:spPr>
          <a:xfrm>
            <a:off x="10583245" y="6526922"/>
            <a:ext cx="270496" cy="331078"/>
          </a:xfrm>
          <a:prstGeom prst="rect">
            <a:avLst/>
          </a:prstGeom>
          <a:noFill/>
          <a:ln>
            <a:noFill/>
          </a:ln>
        </p:spPr>
      </p:pic>
      <p:sp>
        <p:nvSpPr>
          <p:cNvPr id="33" name="Google Shape;33;p20"/>
          <p:cNvSpPr txBox="1"/>
          <p:nvPr/>
        </p:nvSpPr>
        <p:spPr>
          <a:xfrm>
            <a:off x="11353800" y="6526920"/>
            <a:ext cx="838200" cy="331078"/>
          </a:xfrm>
          <a:prstGeom prst="rect">
            <a:avLst/>
          </a:prstGeom>
          <a:solidFill>
            <a:srgbClr val="004982"/>
          </a:solid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lt1"/>
              </a:buClr>
              <a:buSzPts val="1400"/>
              <a:buFont typeface="Arial"/>
              <a:buNone/>
            </a:pPr>
            <a:r>
              <a:rPr b="0" i="0" lang="es-ES" sz="1400" u="none" cap="none" strike="noStrike">
                <a:solidFill>
                  <a:schemeClr val="lt1"/>
                </a:solidFill>
                <a:latin typeface="Calibri"/>
                <a:ea typeface="Calibri"/>
                <a:cs typeface="Calibri"/>
                <a:sym typeface="Calibri"/>
              </a:rPr>
              <a:t>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gradecimiento (cierre)">
  <p:cSld name="Agradecimiento (cierre)">
    <p:spTree>
      <p:nvGrpSpPr>
        <p:cNvPr id="34" name="Shape 34"/>
        <p:cNvGrpSpPr/>
        <p:nvPr/>
      </p:nvGrpSpPr>
      <p:grpSpPr>
        <a:xfrm>
          <a:off x="0" y="0"/>
          <a:ext cx="0" cy="0"/>
          <a:chOff x="0" y="0"/>
          <a:chExt cx="0" cy="0"/>
        </a:xfrm>
      </p:grpSpPr>
      <p:pic>
        <p:nvPicPr>
          <p:cNvPr id="35" name="Google Shape;35;p21"/>
          <p:cNvPicPr preferRelativeResize="0"/>
          <p:nvPr/>
        </p:nvPicPr>
        <p:blipFill rotWithShape="1">
          <a:blip r:embed="rId2">
            <a:alphaModFix/>
          </a:blip>
          <a:srcRect b="26040" l="0" r="0" t="25405"/>
          <a:stretch/>
        </p:blipFill>
        <p:spPr>
          <a:xfrm>
            <a:off x="8347027" y="5152456"/>
            <a:ext cx="3041199" cy="720000"/>
          </a:xfrm>
          <a:prstGeom prst="rect">
            <a:avLst/>
          </a:prstGeom>
          <a:noFill/>
          <a:ln>
            <a:noFill/>
          </a:ln>
        </p:spPr>
      </p:pic>
      <p:pic>
        <p:nvPicPr>
          <p:cNvPr descr="fing" id="36" name="Google Shape;36;p21"/>
          <p:cNvPicPr preferRelativeResize="0"/>
          <p:nvPr/>
        </p:nvPicPr>
        <p:blipFill rotWithShape="1">
          <a:blip r:embed="rId3">
            <a:alphaModFix/>
          </a:blip>
          <a:srcRect b="0" l="0" r="0" t="0"/>
          <a:stretch/>
        </p:blipFill>
        <p:spPr>
          <a:xfrm>
            <a:off x="1020867" y="5152456"/>
            <a:ext cx="2824106" cy="720000"/>
          </a:xfrm>
          <a:prstGeom prst="rect">
            <a:avLst/>
          </a:prstGeom>
          <a:noFill/>
          <a:ln>
            <a:noFill/>
          </a:ln>
        </p:spPr>
      </p:pic>
      <p:sp>
        <p:nvSpPr>
          <p:cNvPr id="37" name="Google Shape;37;p21"/>
          <p:cNvSpPr txBox="1"/>
          <p:nvPr/>
        </p:nvSpPr>
        <p:spPr>
          <a:xfrm>
            <a:off x="0" y="0"/>
            <a:ext cx="12192000" cy="4497988"/>
          </a:xfrm>
          <a:prstGeom prst="rect">
            <a:avLst/>
          </a:prstGeom>
          <a:solidFill>
            <a:srgbClr val="004982"/>
          </a:solid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lt1"/>
              </a:buClr>
              <a:buSzPts val="4400"/>
              <a:buFont typeface="Calibri"/>
              <a:buNone/>
            </a:pPr>
            <a:r>
              <a:rPr b="1" i="0" lang="es-ES" sz="4400" u="none" cap="none" strike="noStrike">
                <a:solidFill>
                  <a:schemeClr val="lt1"/>
                </a:solidFill>
                <a:latin typeface="Calibri"/>
                <a:ea typeface="Calibri"/>
                <a:cs typeface="Calibri"/>
                <a:sym typeface="Calibri"/>
              </a:rPr>
              <a:t>	¡Muchas gracias!</a:t>
            </a:r>
            <a:endParaRPr b="0" i="0" sz="1400" u="none" cap="none" strike="noStrike">
              <a:solidFill>
                <a:srgbClr val="000000"/>
              </a:solidFill>
              <a:latin typeface="Arial"/>
              <a:ea typeface="Arial"/>
              <a:cs typeface="Arial"/>
              <a:sym typeface="Arial"/>
            </a:endParaRPr>
          </a:p>
        </p:txBody>
      </p:sp>
      <p:pic>
        <p:nvPicPr>
          <p:cNvPr descr="Embajada en Noruega | BOLETIN INFORMATIVO DEL INTI" id="38" name="Google Shape;38;p21"/>
          <p:cNvPicPr preferRelativeResize="0"/>
          <p:nvPr/>
        </p:nvPicPr>
        <p:blipFill rotWithShape="1">
          <a:blip r:embed="rId4">
            <a:alphaModFix/>
          </a:blip>
          <a:srcRect b="5184" l="0" r="0" t="1169"/>
          <a:stretch/>
        </p:blipFill>
        <p:spPr>
          <a:xfrm>
            <a:off x="5243357" y="5152456"/>
            <a:ext cx="1705285" cy="720000"/>
          </a:xfrm>
          <a:prstGeom prst="rect">
            <a:avLst/>
          </a:prstGeom>
          <a:noFill/>
          <a:ln>
            <a:noFill/>
          </a:ln>
        </p:spPr>
      </p:pic>
      <p:sp>
        <p:nvSpPr>
          <p:cNvPr id="39" name="Google Shape;39;p21"/>
          <p:cNvSpPr txBox="1"/>
          <p:nvPr/>
        </p:nvSpPr>
        <p:spPr>
          <a:xfrm>
            <a:off x="0" y="6526924"/>
            <a:ext cx="12192000" cy="331076"/>
          </a:xfrm>
          <a:prstGeom prst="rect">
            <a:avLst/>
          </a:prstGeom>
          <a:solidFill>
            <a:srgbClr val="004982"/>
          </a:solid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lt1"/>
              </a:buClr>
              <a:buSzPts val="1400"/>
              <a:buFont typeface="Arial"/>
              <a:buNone/>
            </a:pPr>
            <a:r>
              <a:rPr b="0" i="0" lang="es-ES" sz="1400" u="none" cap="none" strike="noStrike">
                <a:solidFill>
                  <a:schemeClr val="lt1"/>
                </a:solidFill>
                <a:latin typeface="Calibri"/>
                <a:ea typeface="Calibri"/>
                <a:cs typeface="Calibri"/>
                <a:sym typeface="Calibri"/>
              </a:rPr>
              <a:t>	Curso de Inspección de Generadores de Vapor</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E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comments" Target="../comments/commen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 name="Shape 43"/>
        <p:cNvGrpSpPr/>
        <p:nvPr/>
      </p:nvGrpSpPr>
      <p:grpSpPr>
        <a:xfrm>
          <a:off x="0" y="0"/>
          <a:ext cx="0" cy="0"/>
          <a:chOff x="0" y="0"/>
          <a:chExt cx="0" cy="0"/>
        </a:xfrm>
      </p:grpSpPr>
      <p:sp>
        <p:nvSpPr>
          <p:cNvPr id="44" name="Google Shape;44;p1"/>
          <p:cNvSpPr txBox="1"/>
          <p:nvPr>
            <p:ph type="ctrTitle"/>
          </p:nvPr>
        </p:nvSpPr>
        <p:spPr>
          <a:xfrm>
            <a:off x="0" y="0"/>
            <a:ext cx="12192000" cy="3783724"/>
          </a:xfrm>
          <a:prstGeom prst="rect">
            <a:avLst/>
          </a:prstGeom>
          <a:solidFill>
            <a:srgbClr val="004982"/>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s-ES"/>
              <a:t>	Reglamento de Generadores de Vapor - URSEA</a:t>
            </a:r>
            <a:endParaRPr/>
          </a:p>
          <a:p>
            <a:pPr indent="0" lvl="0" marL="0" rtl="0" algn="l">
              <a:lnSpc>
                <a:spcPct val="90000"/>
              </a:lnSpc>
              <a:spcBef>
                <a:spcPts val="0"/>
              </a:spcBef>
              <a:spcAft>
                <a:spcPts val="0"/>
              </a:spcAft>
              <a:buClr>
                <a:schemeClr val="lt1"/>
              </a:buClr>
              <a:buSzPts val="4400"/>
              <a:buFont typeface="Calibri"/>
              <a:buNone/>
            </a:pPr>
            <a:r>
              <a:rPr lang="es-ES"/>
              <a:t>	</a:t>
            </a:r>
            <a:r>
              <a:rPr lang="es-ES" sz="2400"/>
              <a:t>Sección VI y Anexo 6</a:t>
            </a:r>
            <a:endParaRPr sz="2400"/>
          </a:p>
        </p:txBody>
      </p:sp>
      <p:sp>
        <p:nvSpPr>
          <p:cNvPr id="45" name="Google Shape;45;p1"/>
          <p:cNvSpPr txBox="1"/>
          <p:nvPr>
            <p:ph idx="1" type="subTitle"/>
          </p:nvPr>
        </p:nvSpPr>
        <p:spPr>
          <a:xfrm>
            <a:off x="0" y="3783724"/>
            <a:ext cx="12192000" cy="720000"/>
          </a:xfrm>
          <a:prstGeom prst="rect">
            <a:avLst/>
          </a:prstGeom>
          <a:solidFill>
            <a:srgbClr val="7A9CC4"/>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2400"/>
              <a:buNone/>
            </a:pPr>
            <a:r>
              <a:rPr lang="es-ES"/>
              <a:t>	Docente(s) | Montevideo, Uruguay</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gfa1c34a668_0_40"/>
          <p:cNvSpPr txBox="1"/>
          <p:nvPr>
            <p:ph type="title"/>
          </p:nvPr>
        </p:nvSpPr>
        <p:spPr>
          <a:xfrm>
            <a:off x="0" y="-54429"/>
            <a:ext cx="12192000" cy="1325700"/>
          </a:xfrm>
          <a:prstGeom prst="rect">
            <a:avLst/>
          </a:prstGeom>
          <a:solidFill>
            <a:srgbClr val="004982"/>
          </a:solid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alibri"/>
              <a:buNone/>
            </a:pPr>
            <a:r>
              <a:rPr lang="es-ES"/>
              <a:t>Sección VI - Reparaciones y Mantenimiento</a:t>
            </a:r>
            <a:endParaRPr/>
          </a:p>
          <a:p>
            <a:pPr indent="0" lvl="0" marL="0" rtl="0" algn="l">
              <a:lnSpc>
                <a:spcPct val="90000"/>
              </a:lnSpc>
              <a:spcBef>
                <a:spcPts val="0"/>
              </a:spcBef>
              <a:spcAft>
                <a:spcPts val="0"/>
              </a:spcAft>
              <a:buClr>
                <a:schemeClr val="dk1"/>
              </a:buClr>
              <a:buSzPts val="1100"/>
              <a:buFont typeface="Arial"/>
              <a:buNone/>
            </a:pPr>
            <a:r>
              <a:rPr lang="es-ES" sz="2000"/>
              <a:t>Título I. Reparaciones mayores y alteraciones  - Artículos: 109 a 121</a:t>
            </a:r>
            <a:endParaRPr sz="2000"/>
          </a:p>
        </p:txBody>
      </p:sp>
      <p:sp>
        <p:nvSpPr>
          <p:cNvPr id="98" name="Google Shape;98;gfa1c34a668_0_40"/>
          <p:cNvSpPr txBox="1"/>
          <p:nvPr>
            <p:ph idx="1" type="body"/>
          </p:nvPr>
        </p:nvSpPr>
        <p:spPr>
          <a:xfrm>
            <a:off x="723600" y="1833400"/>
            <a:ext cx="10401900" cy="1185600"/>
          </a:xfrm>
          <a:prstGeom prst="rect">
            <a:avLst/>
          </a:prstGeom>
          <a:noFill/>
          <a:ln>
            <a:noFill/>
          </a:ln>
        </p:spPr>
        <p:txBody>
          <a:bodyPr anchorCtr="0" anchor="t" bIns="45700" lIns="91425" spcFirstLastPara="1" rIns="91425" wrap="square" tIns="45700">
            <a:noAutofit/>
          </a:bodyPr>
          <a:lstStyle/>
          <a:p>
            <a:pPr indent="0" lvl="0" marL="0" rtl="0" algn="just">
              <a:lnSpc>
                <a:spcPct val="115000"/>
              </a:lnSpc>
              <a:spcBef>
                <a:spcPts val="0"/>
              </a:spcBef>
              <a:spcAft>
                <a:spcPts val="0"/>
              </a:spcAft>
              <a:buNone/>
            </a:pPr>
            <a:r>
              <a:rPr b="1" lang="es-ES" sz="1600">
                <a:latin typeface="Arial"/>
                <a:ea typeface="Arial"/>
                <a:cs typeface="Arial"/>
                <a:sym typeface="Arial"/>
              </a:rPr>
              <a:t>Artículo 116:</a:t>
            </a:r>
            <a:r>
              <a:rPr lang="es-ES" sz="1600">
                <a:latin typeface="Arial"/>
                <a:ea typeface="Arial"/>
                <a:cs typeface="Arial"/>
                <a:sym typeface="Arial"/>
              </a:rPr>
              <a:t> </a:t>
            </a:r>
            <a:r>
              <a:rPr i="1" lang="es-ES" sz="1600">
                <a:latin typeface="Arial"/>
                <a:ea typeface="Arial"/>
                <a:cs typeface="Arial"/>
                <a:sym typeface="Arial"/>
              </a:rPr>
              <a:t>Si el inspector autorizado durante inspecciones periódicas, detectara que el generador de vapor ha sido expuesto a una reparación mayor y/o alteración que no haya sido notificada a la URSEA, se generará una no conformidad pudiendo concluir con la no habilitación del generador de vapor.</a:t>
            </a:r>
            <a:endParaRPr i="1" sz="1600">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gfa1c34a668_0_51"/>
          <p:cNvSpPr txBox="1"/>
          <p:nvPr>
            <p:ph type="title"/>
          </p:nvPr>
        </p:nvSpPr>
        <p:spPr>
          <a:xfrm>
            <a:off x="0" y="-54429"/>
            <a:ext cx="12192000" cy="1325700"/>
          </a:xfrm>
          <a:prstGeom prst="rect">
            <a:avLst/>
          </a:prstGeom>
          <a:solidFill>
            <a:srgbClr val="004982"/>
          </a:solid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alibri"/>
              <a:buNone/>
            </a:pPr>
            <a:r>
              <a:rPr lang="es-ES"/>
              <a:t>Sección VI - Reparaciones y Mantenimiento</a:t>
            </a:r>
            <a:endParaRPr/>
          </a:p>
          <a:p>
            <a:pPr indent="0" lvl="0" marL="0" rtl="0" algn="l">
              <a:lnSpc>
                <a:spcPct val="90000"/>
              </a:lnSpc>
              <a:spcBef>
                <a:spcPts val="0"/>
              </a:spcBef>
              <a:spcAft>
                <a:spcPts val="0"/>
              </a:spcAft>
              <a:buClr>
                <a:schemeClr val="dk1"/>
              </a:buClr>
              <a:buSzPts val="1100"/>
              <a:buFont typeface="Arial"/>
              <a:buNone/>
            </a:pPr>
            <a:r>
              <a:rPr lang="es-ES" sz="2000"/>
              <a:t>Título I. Reparaciones mayores y alteraciones  - Artículos: 109 a 121</a:t>
            </a:r>
            <a:endParaRPr sz="2000"/>
          </a:p>
        </p:txBody>
      </p:sp>
      <p:sp>
        <p:nvSpPr>
          <p:cNvPr id="104" name="Google Shape;104;gfa1c34a668_0_51"/>
          <p:cNvSpPr txBox="1"/>
          <p:nvPr>
            <p:ph idx="1" type="body"/>
          </p:nvPr>
        </p:nvSpPr>
        <p:spPr>
          <a:xfrm>
            <a:off x="476250" y="1551025"/>
            <a:ext cx="11239500" cy="4905000"/>
          </a:xfrm>
          <a:prstGeom prst="rect">
            <a:avLst/>
          </a:prstGeom>
          <a:noFill/>
          <a:ln>
            <a:noFill/>
          </a:ln>
        </p:spPr>
        <p:txBody>
          <a:bodyPr anchorCtr="0" anchor="t" bIns="45700" lIns="91425" spcFirstLastPara="1" rIns="91425" wrap="square" tIns="45700">
            <a:noAutofit/>
          </a:bodyPr>
          <a:lstStyle/>
          <a:p>
            <a:pPr indent="0" lvl="0" marL="0" rtl="0" algn="just">
              <a:lnSpc>
                <a:spcPct val="115000"/>
              </a:lnSpc>
              <a:spcBef>
                <a:spcPts val="0"/>
              </a:spcBef>
              <a:spcAft>
                <a:spcPts val="0"/>
              </a:spcAft>
              <a:buNone/>
            </a:pPr>
            <a:r>
              <a:rPr b="1" lang="es-ES" sz="1600" u="sng">
                <a:latin typeface="Arial"/>
                <a:ea typeface="Arial"/>
                <a:cs typeface="Arial"/>
                <a:sym typeface="Arial"/>
              </a:rPr>
              <a:t>Capítulo II. Alteraciones</a:t>
            </a:r>
            <a:br>
              <a:rPr b="1" lang="es-ES" sz="1600" u="sng">
                <a:latin typeface="Arial"/>
                <a:ea typeface="Arial"/>
                <a:cs typeface="Arial"/>
                <a:sym typeface="Arial"/>
              </a:rPr>
            </a:br>
            <a:endParaRPr sz="1600">
              <a:latin typeface="Arial"/>
              <a:ea typeface="Arial"/>
              <a:cs typeface="Arial"/>
              <a:sym typeface="Arial"/>
            </a:endParaRPr>
          </a:p>
          <a:p>
            <a:pPr indent="-330200" lvl="0" marL="457200" rtl="0" algn="just">
              <a:lnSpc>
                <a:spcPct val="115000"/>
              </a:lnSpc>
              <a:spcBef>
                <a:spcPts val="0"/>
              </a:spcBef>
              <a:spcAft>
                <a:spcPts val="0"/>
              </a:spcAft>
              <a:buSzPts val="1600"/>
              <a:buChar char="•"/>
            </a:pPr>
            <a:r>
              <a:rPr i="1" lang="es-ES" sz="1600">
                <a:latin typeface="Arial"/>
                <a:ea typeface="Arial"/>
                <a:cs typeface="Arial"/>
                <a:sym typeface="Arial"/>
              </a:rPr>
              <a:t>Para la realización de alteraciones sobre lo establecido en el diseño original del fabricante o que presenten contradicción con lo establecido en el código original de construcción, y/o que pudieran causar menoscabo en la confiabilidad y seguridad (que eliminen o desactiven algún dispositivo de seguridad indicado como obligatorio) del Generador de Vapor, deberá existir un proyecto de ingeniería avalado por un profesional idóneo debidamente fundamentado. </a:t>
            </a:r>
            <a:endParaRPr i="1" sz="1600">
              <a:latin typeface="Arial"/>
              <a:ea typeface="Arial"/>
              <a:cs typeface="Arial"/>
              <a:sym typeface="Arial"/>
            </a:endParaRPr>
          </a:p>
          <a:p>
            <a:pPr indent="0" lvl="0" marL="457200" rtl="0" algn="just">
              <a:lnSpc>
                <a:spcPct val="115000"/>
              </a:lnSpc>
              <a:spcBef>
                <a:spcPts val="0"/>
              </a:spcBef>
              <a:spcAft>
                <a:spcPts val="0"/>
              </a:spcAft>
              <a:buNone/>
            </a:pPr>
            <a:r>
              <a:t/>
            </a:r>
            <a:endParaRPr sz="1600">
              <a:latin typeface="Arial"/>
              <a:ea typeface="Arial"/>
              <a:cs typeface="Arial"/>
              <a:sym typeface="Arial"/>
            </a:endParaRPr>
          </a:p>
          <a:p>
            <a:pPr indent="-330200" lvl="0" marL="457200" rtl="0" algn="just">
              <a:lnSpc>
                <a:spcPct val="115000"/>
              </a:lnSpc>
              <a:spcBef>
                <a:spcPts val="0"/>
              </a:spcBef>
              <a:spcAft>
                <a:spcPts val="0"/>
              </a:spcAft>
              <a:buSzPts val="1600"/>
              <a:buChar char="•"/>
            </a:pPr>
            <a:r>
              <a:rPr i="1" lang="es-ES" sz="1600">
                <a:latin typeface="Arial"/>
                <a:ea typeface="Arial"/>
                <a:cs typeface="Arial"/>
                <a:sym typeface="Arial"/>
              </a:rPr>
              <a:t>Se deberán realizar los cambios correspondientes en el manual de operación y mantenimiento y realizar una capacitación al operador del generador de vapor. </a:t>
            </a:r>
            <a:br>
              <a:rPr i="1" lang="es-ES" sz="1600">
                <a:latin typeface="Arial"/>
                <a:ea typeface="Arial"/>
                <a:cs typeface="Arial"/>
                <a:sym typeface="Arial"/>
              </a:rPr>
            </a:br>
            <a:endParaRPr i="1" sz="1600">
              <a:latin typeface="Arial"/>
              <a:ea typeface="Arial"/>
              <a:cs typeface="Arial"/>
              <a:sym typeface="Arial"/>
            </a:endParaRPr>
          </a:p>
          <a:p>
            <a:pPr indent="-330200" lvl="0" marL="457200" rtl="0" algn="just">
              <a:lnSpc>
                <a:spcPct val="115000"/>
              </a:lnSpc>
              <a:spcBef>
                <a:spcPts val="0"/>
              </a:spcBef>
              <a:spcAft>
                <a:spcPts val="0"/>
              </a:spcAft>
              <a:buSzPts val="1600"/>
              <a:buChar char="•"/>
            </a:pPr>
            <a:r>
              <a:rPr i="1" lang="es-ES" sz="1600">
                <a:latin typeface="Arial"/>
                <a:ea typeface="Arial"/>
                <a:cs typeface="Arial"/>
                <a:sym typeface="Arial"/>
              </a:rPr>
              <a:t>El generador de vapor quedará automáticamente inhabilitado debiendo realizarse los procedimientos necesarios para su rehabilitación.</a:t>
            </a:r>
            <a:endParaRPr i="1" sz="1600">
              <a:latin typeface="Arial"/>
              <a:ea typeface="Arial"/>
              <a:cs typeface="Arial"/>
              <a:sym typeface="Arial"/>
            </a:endParaRPr>
          </a:p>
          <a:p>
            <a:pPr indent="0" lvl="0" marL="0" rtl="0" algn="just">
              <a:lnSpc>
                <a:spcPct val="115000"/>
              </a:lnSpc>
              <a:spcBef>
                <a:spcPts val="0"/>
              </a:spcBef>
              <a:spcAft>
                <a:spcPts val="0"/>
              </a:spcAft>
              <a:buNone/>
            </a:pPr>
            <a:r>
              <a:t/>
            </a:r>
            <a:endParaRPr sz="1600">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gfa1c34a668_0_57"/>
          <p:cNvSpPr txBox="1"/>
          <p:nvPr>
            <p:ph type="title"/>
          </p:nvPr>
        </p:nvSpPr>
        <p:spPr>
          <a:xfrm>
            <a:off x="0" y="-54429"/>
            <a:ext cx="12192000" cy="1325700"/>
          </a:xfrm>
          <a:prstGeom prst="rect">
            <a:avLst/>
          </a:prstGeom>
          <a:solidFill>
            <a:srgbClr val="004982"/>
          </a:solid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alibri"/>
              <a:buNone/>
            </a:pPr>
            <a:r>
              <a:rPr lang="es-ES"/>
              <a:t>Sección VI - Reparaciones y Mantenimiento</a:t>
            </a:r>
            <a:endParaRPr/>
          </a:p>
          <a:p>
            <a:pPr indent="0" lvl="0" marL="0" rtl="0" algn="l">
              <a:lnSpc>
                <a:spcPct val="90000"/>
              </a:lnSpc>
              <a:spcBef>
                <a:spcPts val="0"/>
              </a:spcBef>
              <a:spcAft>
                <a:spcPts val="0"/>
              </a:spcAft>
              <a:buClr>
                <a:schemeClr val="dk1"/>
              </a:buClr>
              <a:buSzPts val="1100"/>
              <a:buFont typeface="Arial"/>
              <a:buNone/>
            </a:pPr>
            <a:r>
              <a:rPr lang="es-ES" sz="2000"/>
              <a:t>Título I. Reparaciones mayores y alteraciones  - Artículos: 109 a 121</a:t>
            </a:r>
            <a:endParaRPr sz="2000"/>
          </a:p>
        </p:txBody>
      </p:sp>
      <p:sp>
        <p:nvSpPr>
          <p:cNvPr id="110" name="Google Shape;110;gfa1c34a668_0_57"/>
          <p:cNvSpPr txBox="1"/>
          <p:nvPr>
            <p:ph idx="1" type="body"/>
          </p:nvPr>
        </p:nvSpPr>
        <p:spPr>
          <a:xfrm>
            <a:off x="476250" y="1398625"/>
            <a:ext cx="11239500" cy="4905000"/>
          </a:xfrm>
          <a:prstGeom prst="rect">
            <a:avLst/>
          </a:prstGeom>
          <a:noFill/>
          <a:ln>
            <a:noFill/>
          </a:ln>
        </p:spPr>
        <p:txBody>
          <a:bodyPr anchorCtr="0" anchor="t" bIns="45700" lIns="91425" spcFirstLastPara="1" rIns="91425" wrap="square" tIns="45700">
            <a:noAutofit/>
          </a:bodyPr>
          <a:lstStyle/>
          <a:p>
            <a:pPr indent="-330200" lvl="0" marL="457200" rtl="0" algn="just">
              <a:lnSpc>
                <a:spcPct val="115000"/>
              </a:lnSpc>
              <a:spcBef>
                <a:spcPts val="0"/>
              </a:spcBef>
              <a:spcAft>
                <a:spcPts val="0"/>
              </a:spcAft>
              <a:buSzPts val="1600"/>
              <a:buChar char="•"/>
            </a:pPr>
            <a:r>
              <a:rPr lang="es-ES" sz="1600" u="sng">
                <a:latin typeface="Arial"/>
                <a:ea typeface="Arial"/>
                <a:cs typeface="Arial"/>
                <a:sym typeface="Arial"/>
              </a:rPr>
              <a:t>Ensayos No Destructivos:</a:t>
            </a:r>
            <a:r>
              <a:rPr lang="es-ES" sz="1600">
                <a:latin typeface="Arial"/>
                <a:ea typeface="Arial"/>
                <a:cs typeface="Arial"/>
                <a:sym typeface="Arial"/>
              </a:rPr>
              <a:t>  </a:t>
            </a:r>
            <a:endParaRPr sz="1600">
              <a:latin typeface="Arial"/>
              <a:ea typeface="Arial"/>
              <a:cs typeface="Arial"/>
              <a:sym typeface="Arial"/>
            </a:endParaRPr>
          </a:p>
          <a:p>
            <a:pPr indent="0" lvl="0" marL="457200" rtl="0" algn="just">
              <a:lnSpc>
                <a:spcPct val="115000"/>
              </a:lnSpc>
              <a:spcBef>
                <a:spcPts val="0"/>
              </a:spcBef>
              <a:spcAft>
                <a:spcPts val="0"/>
              </a:spcAft>
              <a:buNone/>
            </a:pPr>
            <a:r>
              <a:rPr lang="es-ES" sz="1600">
                <a:latin typeface="Arial"/>
                <a:ea typeface="Arial"/>
                <a:cs typeface="Arial"/>
                <a:sym typeface="Arial"/>
              </a:rPr>
              <a:t>Si se interviene </a:t>
            </a:r>
            <a:r>
              <a:rPr lang="es-ES" sz="1600">
                <a:latin typeface="Arial"/>
                <a:ea typeface="Arial"/>
                <a:cs typeface="Arial"/>
                <a:sym typeface="Arial"/>
              </a:rPr>
              <a:t>el material base o juntas soldadas de partes a presión, el responsable de la alteración deberá garantizar el uso de ensayos no destructivos adecuados para asegurar la conformidad.</a:t>
            </a:r>
            <a:endParaRPr sz="1600">
              <a:latin typeface="Arial"/>
              <a:ea typeface="Arial"/>
              <a:cs typeface="Arial"/>
              <a:sym typeface="Arial"/>
            </a:endParaRPr>
          </a:p>
          <a:p>
            <a:pPr indent="0" lvl="0" marL="457200" rtl="0" algn="just">
              <a:lnSpc>
                <a:spcPct val="115000"/>
              </a:lnSpc>
              <a:spcBef>
                <a:spcPts val="0"/>
              </a:spcBef>
              <a:spcAft>
                <a:spcPts val="0"/>
              </a:spcAft>
              <a:buClr>
                <a:schemeClr val="dk1"/>
              </a:buClr>
              <a:buSzPts val="1100"/>
              <a:buFont typeface="Arial"/>
              <a:buNone/>
            </a:pPr>
            <a:r>
              <a:t/>
            </a:r>
            <a:endParaRPr sz="1600">
              <a:latin typeface="Arial"/>
              <a:ea typeface="Arial"/>
              <a:cs typeface="Arial"/>
              <a:sym typeface="Arial"/>
            </a:endParaRPr>
          </a:p>
          <a:p>
            <a:pPr indent="-330200" lvl="0" marL="457200" rtl="0" algn="just">
              <a:lnSpc>
                <a:spcPct val="115000"/>
              </a:lnSpc>
              <a:spcBef>
                <a:spcPts val="0"/>
              </a:spcBef>
              <a:spcAft>
                <a:spcPts val="0"/>
              </a:spcAft>
              <a:buSzPts val="1600"/>
              <a:buChar char="•"/>
            </a:pPr>
            <a:r>
              <a:rPr lang="es-ES" sz="1600" u="sng">
                <a:latin typeface="Arial"/>
                <a:ea typeface="Arial"/>
                <a:cs typeface="Arial"/>
                <a:sym typeface="Arial"/>
              </a:rPr>
              <a:t>Capacidad de descarga:</a:t>
            </a:r>
            <a:endParaRPr sz="1600" u="sng">
              <a:latin typeface="Arial"/>
              <a:ea typeface="Arial"/>
              <a:cs typeface="Arial"/>
              <a:sym typeface="Arial"/>
            </a:endParaRPr>
          </a:p>
          <a:p>
            <a:pPr indent="0" lvl="0" marL="457200" rtl="0" algn="just">
              <a:lnSpc>
                <a:spcPct val="115000"/>
              </a:lnSpc>
              <a:spcBef>
                <a:spcPts val="0"/>
              </a:spcBef>
              <a:spcAft>
                <a:spcPts val="0"/>
              </a:spcAft>
              <a:buNone/>
            </a:pPr>
            <a:r>
              <a:rPr lang="es-ES" sz="1600">
                <a:latin typeface="Arial"/>
                <a:ea typeface="Arial"/>
                <a:cs typeface="Arial"/>
                <a:sym typeface="Arial"/>
              </a:rPr>
              <a:t>En caso de haber modificado la capacidad de producción de vapor, manteniendo la PMTA, se deberá verificar que la capacidad de descarga de las Válvulas de Seguridad cumplan con los requisitos del Reglamento.</a:t>
            </a:r>
            <a:endParaRPr sz="1600">
              <a:latin typeface="Arial"/>
              <a:ea typeface="Arial"/>
              <a:cs typeface="Arial"/>
              <a:sym typeface="Arial"/>
            </a:endParaRPr>
          </a:p>
          <a:p>
            <a:pPr indent="0" lvl="0" marL="457200" rtl="0" algn="just">
              <a:lnSpc>
                <a:spcPct val="115000"/>
              </a:lnSpc>
              <a:spcBef>
                <a:spcPts val="0"/>
              </a:spcBef>
              <a:spcAft>
                <a:spcPts val="0"/>
              </a:spcAft>
              <a:buNone/>
            </a:pPr>
            <a:r>
              <a:t/>
            </a:r>
            <a:endParaRPr sz="1600">
              <a:latin typeface="Arial"/>
              <a:ea typeface="Arial"/>
              <a:cs typeface="Arial"/>
              <a:sym typeface="Arial"/>
            </a:endParaRPr>
          </a:p>
          <a:p>
            <a:pPr indent="-330200" lvl="0" marL="457200" rtl="0" algn="just">
              <a:lnSpc>
                <a:spcPct val="115000"/>
              </a:lnSpc>
              <a:spcBef>
                <a:spcPts val="0"/>
              </a:spcBef>
              <a:spcAft>
                <a:spcPts val="0"/>
              </a:spcAft>
              <a:buSzPts val="1600"/>
              <a:buChar char="•"/>
            </a:pPr>
            <a:r>
              <a:rPr lang="es-ES" sz="1600" u="sng">
                <a:latin typeface="Arial"/>
                <a:ea typeface="Arial"/>
                <a:cs typeface="Arial"/>
                <a:sym typeface="Arial"/>
              </a:rPr>
              <a:t>Agente Vinculado: </a:t>
            </a:r>
            <a:endParaRPr sz="1600" u="sng">
              <a:latin typeface="Arial"/>
              <a:ea typeface="Arial"/>
              <a:cs typeface="Arial"/>
              <a:sym typeface="Arial"/>
            </a:endParaRPr>
          </a:p>
          <a:p>
            <a:pPr indent="0" lvl="0" marL="457200" rtl="0" algn="just">
              <a:lnSpc>
                <a:spcPct val="115000"/>
              </a:lnSpc>
              <a:spcBef>
                <a:spcPts val="0"/>
              </a:spcBef>
              <a:spcAft>
                <a:spcPts val="0"/>
              </a:spcAft>
              <a:buNone/>
            </a:pPr>
            <a:r>
              <a:rPr lang="es-ES" sz="1600">
                <a:latin typeface="Arial"/>
                <a:ea typeface="Arial"/>
                <a:cs typeface="Arial"/>
                <a:sym typeface="Arial"/>
              </a:rPr>
              <a:t>Las alteraciones deben ser realizadas por un agente vinculado registrado y habilitado en la URSEA. </a:t>
            </a:r>
            <a:endParaRPr sz="1600">
              <a:latin typeface="Arial"/>
              <a:ea typeface="Arial"/>
              <a:cs typeface="Arial"/>
              <a:sym typeface="Arial"/>
            </a:endParaRPr>
          </a:p>
          <a:p>
            <a:pPr indent="0" lvl="0" marL="457200" rtl="0" algn="just">
              <a:lnSpc>
                <a:spcPct val="115000"/>
              </a:lnSpc>
              <a:spcBef>
                <a:spcPts val="0"/>
              </a:spcBef>
              <a:spcAft>
                <a:spcPts val="0"/>
              </a:spcAft>
              <a:buNone/>
            </a:pPr>
            <a:r>
              <a:t/>
            </a:r>
            <a:endParaRPr sz="1600">
              <a:latin typeface="Arial"/>
              <a:ea typeface="Arial"/>
              <a:cs typeface="Arial"/>
              <a:sym typeface="Arial"/>
            </a:endParaRPr>
          </a:p>
          <a:p>
            <a:pPr indent="-330200" lvl="0" marL="457200" rtl="0" algn="just">
              <a:lnSpc>
                <a:spcPct val="115000"/>
              </a:lnSpc>
              <a:spcBef>
                <a:spcPts val="0"/>
              </a:spcBef>
              <a:spcAft>
                <a:spcPts val="0"/>
              </a:spcAft>
              <a:buSzPts val="1600"/>
              <a:buFont typeface="Arial"/>
              <a:buChar char="•"/>
            </a:pPr>
            <a:r>
              <a:rPr lang="es-ES" sz="1600" u="sng">
                <a:latin typeface="Arial"/>
                <a:ea typeface="Arial"/>
                <a:cs typeface="Arial"/>
                <a:sym typeface="Arial"/>
              </a:rPr>
              <a:t>Inspección de Rehabilitación:</a:t>
            </a:r>
            <a:endParaRPr sz="1600">
              <a:latin typeface="Arial"/>
              <a:ea typeface="Arial"/>
              <a:cs typeface="Arial"/>
              <a:sym typeface="Arial"/>
            </a:endParaRPr>
          </a:p>
          <a:p>
            <a:pPr indent="0" lvl="0" marL="457200" rtl="0" algn="just">
              <a:lnSpc>
                <a:spcPct val="115000"/>
              </a:lnSpc>
              <a:spcBef>
                <a:spcPts val="0"/>
              </a:spcBef>
              <a:spcAft>
                <a:spcPts val="0"/>
              </a:spcAft>
              <a:buNone/>
            </a:pPr>
            <a:r>
              <a:rPr lang="es-ES" sz="1600">
                <a:latin typeface="Arial"/>
                <a:ea typeface="Arial"/>
                <a:cs typeface="Arial"/>
                <a:sym typeface="Arial"/>
              </a:rPr>
              <a:t>Una vez efectuadas las examinaciones y pruebas que aseguren la conformidad de la intervención, se deberá realizar la inspección de rehabilitación al generador de vapor según lo indicado en la Sección VII.</a:t>
            </a:r>
            <a:endParaRPr sz="1600">
              <a:latin typeface="Arial"/>
              <a:ea typeface="Arial"/>
              <a:cs typeface="Arial"/>
              <a:sym typeface="Arial"/>
            </a:endParaRPr>
          </a:p>
          <a:p>
            <a:pPr indent="0" lvl="0" marL="457200" rtl="0" algn="just">
              <a:lnSpc>
                <a:spcPct val="115000"/>
              </a:lnSpc>
              <a:spcBef>
                <a:spcPts val="0"/>
              </a:spcBef>
              <a:spcAft>
                <a:spcPts val="0"/>
              </a:spcAft>
              <a:buNone/>
            </a:pPr>
            <a:r>
              <a:t/>
            </a:r>
            <a:endParaRPr sz="1600">
              <a:latin typeface="Arial"/>
              <a:ea typeface="Arial"/>
              <a:cs typeface="Arial"/>
              <a:sym typeface="Arial"/>
            </a:endParaRPr>
          </a:p>
          <a:p>
            <a:pPr indent="-330200" lvl="0" marL="457200" rtl="0" algn="just">
              <a:lnSpc>
                <a:spcPct val="115000"/>
              </a:lnSpc>
              <a:spcBef>
                <a:spcPts val="0"/>
              </a:spcBef>
              <a:spcAft>
                <a:spcPts val="0"/>
              </a:spcAft>
              <a:buSzPts val="1600"/>
              <a:buChar char="•"/>
            </a:pPr>
            <a:r>
              <a:rPr lang="es-ES" sz="1600" u="sng">
                <a:latin typeface="Arial"/>
                <a:ea typeface="Arial"/>
                <a:cs typeface="Arial"/>
                <a:sym typeface="Arial"/>
              </a:rPr>
              <a:t>Reporte de Reparaciones y Aleraciones:</a:t>
            </a:r>
            <a:endParaRPr sz="1600" u="sng">
              <a:latin typeface="Arial"/>
              <a:ea typeface="Arial"/>
              <a:cs typeface="Arial"/>
              <a:sym typeface="Arial"/>
            </a:endParaRPr>
          </a:p>
          <a:p>
            <a:pPr indent="0" lvl="0" marL="457200" rtl="0" algn="just">
              <a:lnSpc>
                <a:spcPct val="115000"/>
              </a:lnSpc>
              <a:spcBef>
                <a:spcPts val="0"/>
              </a:spcBef>
              <a:spcAft>
                <a:spcPts val="0"/>
              </a:spcAft>
              <a:buNone/>
            </a:pPr>
            <a:r>
              <a:rPr lang="es-ES" sz="1600">
                <a:latin typeface="Arial"/>
                <a:ea typeface="Arial"/>
                <a:cs typeface="Arial"/>
                <a:sym typeface="Arial"/>
              </a:rPr>
              <a:t>Los trabajos realizados se deberán notificar a la URSEA en un plazo no mayor a (10) diez días hábiles por medio de la presentación del reporte de reparaciones y alteraciones según lo indicado en el artículo 127.</a:t>
            </a:r>
            <a:endParaRPr sz="1600">
              <a:latin typeface="Arial"/>
              <a:ea typeface="Arial"/>
              <a:cs typeface="Arial"/>
              <a:sym typeface="Arial"/>
            </a:endParaRPr>
          </a:p>
          <a:p>
            <a:pPr indent="0" lvl="0" marL="0" rtl="0" algn="just">
              <a:lnSpc>
                <a:spcPct val="115000"/>
              </a:lnSpc>
              <a:spcBef>
                <a:spcPts val="0"/>
              </a:spcBef>
              <a:spcAft>
                <a:spcPts val="0"/>
              </a:spcAft>
              <a:buNone/>
            </a:pPr>
            <a:r>
              <a:t/>
            </a:r>
            <a:endParaRPr i="1" sz="1600">
              <a:latin typeface="Arial"/>
              <a:ea typeface="Arial"/>
              <a:cs typeface="Arial"/>
              <a:sym typeface="Arial"/>
            </a:endParaRPr>
          </a:p>
          <a:p>
            <a:pPr indent="0" lvl="0" marL="0" rtl="0" algn="just">
              <a:lnSpc>
                <a:spcPct val="115000"/>
              </a:lnSpc>
              <a:spcBef>
                <a:spcPts val="0"/>
              </a:spcBef>
              <a:spcAft>
                <a:spcPts val="0"/>
              </a:spcAft>
              <a:buNone/>
            </a:pPr>
            <a:r>
              <a:t/>
            </a:r>
            <a:endParaRPr sz="1600">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gfa1c34a668_0_62"/>
          <p:cNvSpPr txBox="1"/>
          <p:nvPr>
            <p:ph type="title"/>
          </p:nvPr>
        </p:nvSpPr>
        <p:spPr>
          <a:xfrm>
            <a:off x="0" y="-54429"/>
            <a:ext cx="12192000" cy="1325700"/>
          </a:xfrm>
          <a:prstGeom prst="rect">
            <a:avLst/>
          </a:prstGeom>
          <a:solidFill>
            <a:srgbClr val="004982"/>
          </a:solid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alibri"/>
              <a:buNone/>
            </a:pPr>
            <a:r>
              <a:rPr lang="es-ES"/>
              <a:t>Sección VI - Reparaciones y Mantenimiento</a:t>
            </a:r>
            <a:endParaRPr/>
          </a:p>
          <a:p>
            <a:pPr indent="0" lvl="0" marL="0" rtl="0" algn="l">
              <a:lnSpc>
                <a:spcPct val="90000"/>
              </a:lnSpc>
              <a:spcBef>
                <a:spcPts val="0"/>
              </a:spcBef>
              <a:spcAft>
                <a:spcPts val="0"/>
              </a:spcAft>
              <a:buClr>
                <a:schemeClr val="dk1"/>
              </a:buClr>
              <a:buSzPts val="1100"/>
              <a:buFont typeface="Arial"/>
              <a:buNone/>
            </a:pPr>
            <a:r>
              <a:rPr lang="es-ES" sz="2000"/>
              <a:t>Título II. </a:t>
            </a:r>
            <a:r>
              <a:rPr lang="es-ES" sz="2000"/>
              <a:t>Mantenimiento, ensayo y calibración de válvulas de seguridad</a:t>
            </a:r>
            <a:r>
              <a:rPr lang="es-ES" sz="2000"/>
              <a:t> - Artículos: 122 a 126</a:t>
            </a:r>
            <a:endParaRPr sz="2000"/>
          </a:p>
        </p:txBody>
      </p:sp>
      <p:sp>
        <p:nvSpPr>
          <p:cNvPr id="116" name="Google Shape;116;gfa1c34a668_0_62"/>
          <p:cNvSpPr txBox="1"/>
          <p:nvPr>
            <p:ph idx="1" type="body"/>
          </p:nvPr>
        </p:nvSpPr>
        <p:spPr>
          <a:xfrm>
            <a:off x="476250" y="1551025"/>
            <a:ext cx="11239500" cy="4905000"/>
          </a:xfrm>
          <a:prstGeom prst="rect">
            <a:avLst/>
          </a:prstGeom>
          <a:noFill/>
          <a:ln>
            <a:noFill/>
          </a:ln>
        </p:spPr>
        <p:txBody>
          <a:bodyPr anchorCtr="0" anchor="t" bIns="45700" lIns="91425" spcFirstLastPara="1" rIns="91425" wrap="square" tIns="45700">
            <a:noAutofit/>
          </a:bodyPr>
          <a:lstStyle/>
          <a:p>
            <a:pPr indent="0" lvl="0" marL="0" rtl="0" algn="just">
              <a:lnSpc>
                <a:spcPct val="115000"/>
              </a:lnSpc>
              <a:spcBef>
                <a:spcPts val="0"/>
              </a:spcBef>
              <a:spcAft>
                <a:spcPts val="0"/>
              </a:spcAft>
              <a:buNone/>
            </a:pPr>
            <a:r>
              <a:rPr lang="es-ES" sz="1600" u="sng">
                <a:latin typeface="Arial"/>
                <a:ea typeface="Arial"/>
                <a:cs typeface="Arial"/>
                <a:sym typeface="Arial"/>
              </a:rPr>
              <a:t>Válvulas de seguridad:</a:t>
            </a:r>
            <a:endParaRPr sz="1600" u="sng">
              <a:latin typeface="Arial"/>
              <a:ea typeface="Arial"/>
              <a:cs typeface="Arial"/>
              <a:sym typeface="Arial"/>
            </a:endParaRPr>
          </a:p>
          <a:p>
            <a:pPr indent="0" lvl="0" marL="0" rtl="0" algn="just">
              <a:lnSpc>
                <a:spcPct val="115000"/>
              </a:lnSpc>
              <a:spcBef>
                <a:spcPts val="0"/>
              </a:spcBef>
              <a:spcAft>
                <a:spcPts val="0"/>
              </a:spcAft>
              <a:buNone/>
            </a:pPr>
            <a:r>
              <a:t/>
            </a:r>
            <a:endParaRPr sz="1600" u="sng">
              <a:latin typeface="Arial"/>
              <a:ea typeface="Arial"/>
              <a:cs typeface="Arial"/>
              <a:sym typeface="Arial"/>
            </a:endParaRPr>
          </a:p>
          <a:p>
            <a:pPr indent="-330200" lvl="0" marL="457200" rtl="0" algn="just">
              <a:lnSpc>
                <a:spcPct val="115000"/>
              </a:lnSpc>
              <a:spcBef>
                <a:spcPts val="0"/>
              </a:spcBef>
              <a:spcAft>
                <a:spcPts val="0"/>
              </a:spcAft>
              <a:buSzPts val="1600"/>
              <a:buChar char="•"/>
            </a:pPr>
            <a:r>
              <a:rPr lang="es-ES" sz="1600">
                <a:latin typeface="Arial"/>
                <a:ea typeface="Arial"/>
                <a:cs typeface="Arial"/>
                <a:sym typeface="Arial"/>
              </a:rPr>
              <a:t>Debe ser mantenida, ensayada y calibrada </a:t>
            </a:r>
            <a:r>
              <a:rPr lang="es-ES" sz="1600">
                <a:latin typeface="Arial"/>
                <a:ea typeface="Arial"/>
                <a:cs typeface="Arial"/>
                <a:sym typeface="Arial"/>
              </a:rPr>
              <a:t>por</a:t>
            </a:r>
            <a:r>
              <a:rPr lang="es-ES" sz="1600">
                <a:latin typeface="Arial"/>
                <a:ea typeface="Arial"/>
                <a:cs typeface="Arial"/>
                <a:sym typeface="Arial"/>
              </a:rPr>
              <a:t> un agente vinculado registrado en la URSEA en la categoría de servicios de válvulas de seguridad. </a:t>
            </a:r>
            <a:endParaRPr sz="1600">
              <a:latin typeface="Arial"/>
              <a:ea typeface="Arial"/>
              <a:cs typeface="Arial"/>
              <a:sym typeface="Arial"/>
            </a:endParaRPr>
          </a:p>
          <a:p>
            <a:pPr indent="0" lvl="0" marL="457200" rtl="0" algn="just">
              <a:lnSpc>
                <a:spcPct val="115000"/>
              </a:lnSpc>
              <a:spcBef>
                <a:spcPts val="0"/>
              </a:spcBef>
              <a:spcAft>
                <a:spcPts val="0"/>
              </a:spcAft>
              <a:buNone/>
            </a:pPr>
            <a:r>
              <a:t/>
            </a:r>
            <a:endParaRPr sz="1600">
              <a:latin typeface="Arial"/>
              <a:ea typeface="Arial"/>
              <a:cs typeface="Arial"/>
              <a:sym typeface="Arial"/>
            </a:endParaRPr>
          </a:p>
          <a:p>
            <a:pPr indent="-330200" lvl="0" marL="457200" rtl="0" algn="just">
              <a:lnSpc>
                <a:spcPct val="115000"/>
              </a:lnSpc>
              <a:spcBef>
                <a:spcPts val="0"/>
              </a:spcBef>
              <a:spcAft>
                <a:spcPts val="0"/>
              </a:spcAft>
              <a:buSzPts val="1600"/>
              <a:buChar char="•"/>
            </a:pPr>
            <a:r>
              <a:rPr i="1" lang="es-ES" sz="1600">
                <a:latin typeface="Arial"/>
                <a:ea typeface="Arial"/>
                <a:cs typeface="Arial"/>
                <a:sym typeface="Arial"/>
              </a:rPr>
              <a:t>Los mantenimientos, ensayos y calibraciones de la válvula de seguridad pueden ser ejecutados en bancos de prueba o en su sitio de servicio, dependiendo de la facilidad de movilización de la válvula de seguridad, los procedimientos dispuestos para esto en el manual de operación y mantenimiento del generador de vapor, y/o según recomendaciones del inspector autorizado actuante.</a:t>
            </a:r>
            <a:endParaRPr i="1" sz="1600">
              <a:latin typeface="Arial"/>
              <a:ea typeface="Arial"/>
              <a:cs typeface="Arial"/>
              <a:sym typeface="Arial"/>
            </a:endParaRPr>
          </a:p>
          <a:p>
            <a:pPr indent="0" lvl="0" marL="0" rtl="0" algn="just">
              <a:lnSpc>
                <a:spcPct val="115000"/>
              </a:lnSpc>
              <a:spcBef>
                <a:spcPts val="0"/>
              </a:spcBef>
              <a:spcAft>
                <a:spcPts val="0"/>
              </a:spcAft>
              <a:buNone/>
            </a:pPr>
            <a:r>
              <a:t/>
            </a:r>
            <a:endParaRPr sz="1600">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gfa1c34a668_0_69"/>
          <p:cNvSpPr txBox="1"/>
          <p:nvPr>
            <p:ph type="title"/>
          </p:nvPr>
        </p:nvSpPr>
        <p:spPr>
          <a:xfrm>
            <a:off x="0" y="-54429"/>
            <a:ext cx="12192000" cy="1325700"/>
          </a:xfrm>
          <a:prstGeom prst="rect">
            <a:avLst/>
          </a:prstGeom>
          <a:solidFill>
            <a:srgbClr val="004982"/>
          </a:solid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alibri"/>
              <a:buNone/>
            </a:pPr>
            <a:r>
              <a:rPr lang="es-ES"/>
              <a:t>Sección VI - Reparaciones y Mantenimiento</a:t>
            </a:r>
            <a:endParaRPr/>
          </a:p>
          <a:p>
            <a:pPr indent="0" lvl="0" marL="0" rtl="0" algn="l">
              <a:lnSpc>
                <a:spcPct val="90000"/>
              </a:lnSpc>
              <a:spcBef>
                <a:spcPts val="0"/>
              </a:spcBef>
              <a:spcAft>
                <a:spcPts val="0"/>
              </a:spcAft>
              <a:buClr>
                <a:schemeClr val="dk1"/>
              </a:buClr>
              <a:buSzPts val="1100"/>
              <a:buFont typeface="Arial"/>
              <a:buNone/>
            </a:pPr>
            <a:r>
              <a:rPr lang="es-ES" sz="2000"/>
              <a:t>Título II. Mantenimiento, ensayo y calibración de válvulas de seguridad - Artículos: 122 a 126</a:t>
            </a:r>
            <a:endParaRPr sz="2000"/>
          </a:p>
        </p:txBody>
      </p:sp>
      <p:sp>
        <p:nvSpPr>
          <p:cNvPr id="122" name="Google Shape;122;gfa1c34a668_0_69"/>
          <p:cNvSpPr txBox="1"/>
          <p:nvPr>
            <p:ph idx="1" type="body"/>
          </p:nvPr>
        </p:nvSpPr>
        <p:spPr>
          <a:xfrm>
            <a:off x="476250" y="1551025"/>
            <a:ext cx="11239500" cy="4905000"/>
          </a:xfrm>
          <a:prstGeom prst="rect">
            <a:avLst/>
          </a:prstGeom>
          <a:noFill/>
          <a:ln>
            <a:noFill/>
          </a:ln>
        </p:spPr>
        <p:txBody>
          <a:bodyPr anchorCtr="0" anchor="t" bIns="45700" lIns="91425" spcFirstLastPara="1" rIns="91425" wrap="square" tIns="45700">
            <a:noAutofit/>
          </a:bodyPr>
          <a:lstStyle/>
          <a:p>
            <a:pPr indent="0" lvl="0" marL="0" rtl="0" algn="just">
              <a:lnSpc>
                <a:spcPct val="115000"/>
              </a:lnSpc>
              <a:spcBef>
                <a:spcPts val="0"/>
              </a:spcBef>
              <a:spcAft>
                <a:spcPts val="0"/>
              </a:spcAft>
              <a:buNone/>
            </a:pPr>
            <a:r>
              <a:rPr b="1" lang="es-ES" sz="1600">
                <a:latin typeface="Arial"/>
                <a:ea typeface="Arial"/>
                <a:cs typeface="Arial"/>
                <a:sym typeface="Arial"/>
              </a:rPr>
              <a:t>Artículo 124 - </a:t>
            </a:r>
            <a:r>
              <a:rPr lang="es-ES" sz="1600">
                <a:latin typeface="Arial"/>
                <a:ea typeface="Arial"/>
                <a:cs typeface="Arial"/>
                <a:sym typeface="Arial"/>
              </a:rPr>
              <a:t> </a:t>
            </a:r>
            <a:r>
              <a:rPr i="1" lang="es-ES" sz="1600">
                <a:latin typeface="Arial"/>
                <a:ea typeface="Arial"/>
                <a:cs typeface="Arial"/>
                <a:sym typeface="Arial"/>
              </a:rPr>
              <a:t>El agente vinculado, una vez ejecutado el servicio de mantenimiento y calibración de la válvula de seguridad deberá, sin limitarse a esto, cumplir con los siguientes requerimientos:</a:t>
            </a:r>
            <a:endParaRPr i="1" sz="1600">
              <a:latin typeface="Arial"/>
              <a:ea typeface="Arial"/>
              <a:cs typeface="Arial"/>
              <a:sym typeface="Arial"/>
            </a:endParaRPr>
          </a:p>
          <a:p>
            <a:pPr indent="0" lvl="0" marL="0" rtl="0" algn="just">
              <a:lnSpc>
                <a:spcPct val="115000"/>
              </a:lnSpc>
              <a:spcBef>
                <a:spcPts val="0"/>
              </a:spcBef>
              <a:spcAft>
                <a:spcPts val="0"/>
              </a:spcAft>
              <a:buNone/>
            </a:pPr>
            <a:r>
              <a:t/>
            </a:r>
            <a:endParaRPr sz="1600">
              <a:latin typeface="Arial"/>
              <a:ea typeface="Arial"/>
              <a:cs typeface="Arial"/>
              <a:sym typeface="Arial"/>
            </a:endParaRPr>
          </a:p>
          <a:p>
            <a:pPr indent="0" lvl="0" marL="914400" rtl="0" algn="just">
              <a:lnSpc>
                <a:spcPct val="115000"/>
              </a:lnSpc>
              <a:spcBef>
                <a:spcPts val="0"/>
              </a:spcBef>
              <a:spcAft>
                <a:spcPts val="0"/>
              </a:spcAft>
              <a:buNone/>
            </a:pPr>
            <a:r>
              <a:rPr i="1" lang="es-ES" sz="1600">
                <a:latin typeface="Arial"/>
                <a:ea typeface="Arial"/>
                <a:cs typeface="Arial"/>
                <a:sym typeface="Arial"/>
              </a:rPr>
              <a:t>a) Generar un certificado de ensayo de la válvula de seguridad donde el Agente Vinculado actuante incluya las tareas y controles llevados adelante así como observaciones que considere pertinentes. Los certificados de calibración deberán tener una validez no mayor a la periodicidad de las pruebas de apertura y cierre de las válvulas de seguridad establecidas en el Anexo 2. El agente vinculado registrado en la categoría de servicios de válvulas de seguridad, en acuerdo con el inspector autorizado actuante, y cuando las condiciones de servicio así lo permitan, podrá solicitar a URSEA extender por no más de (1) un año la vigencia del certificado de calibración. </a:t>
            </a:r>
            <a:endParaRPr i="1" sz="1600">
              <a:latin typeface="Arial"/>
              <a:ea typeface="Arial"/>
              <a:cs typeface="Arial"/>
              <a:sym typeface="Arial"/>
            </a:endParaRPr>
          </a:p>
          <a:p>
            <a:pPr indent="0" lvl="0" marL="457200" rtl="0" algn="just">
              <a:lnSpc>
                <a:spcPct val="115000"/>
              </a:lnSpc>
              <a:spcBef>
                <a:spcPts val="0"/>
              </a:spcBef>
              <a:spcAft>
                <a:spcPts val="0"/>
              </a:spcAft>
              <a:buNone/>
            </a:pPr>
            <a:r>
              <a:t/>
            </a:r>
            <a:endParaRPr i="1" sz="1600">
              <a:latin typeface="Arial"/>
              <a:ea typeface="Arial"/>
              <a:cs typeface="Arial"/>
              <a:sym typeface="Arial"/>
            </a:endParaRPr>
          </a:p>
          <a:p>
            <a:pPr indent="0" lvl="0" marL="914400" rtl="0" algn="just">
              <a:lnSpc>
                <a:spcPct val="115000"/>
              </a:lnSpc>
              <a:spcBef>
                <a:spcPts val="0"/>
              </a:spcBef>
              <a:spcAft>
                <a:spcPts val="0"/>
              </a:spcAft>
              <a:buNone/>
            </a:pPr>
            <a:r>
              <a:rPr i="1" lang="es-ES" sz="1600">
                <a:latin typeface="Arial"/>
                <a:ea typeface="Arial"/>
                <a:cs typeface="Arial"/>
                <a:sym typeface="Arial"/>
              </a:rPr>
              <a:t>b) Generar una placa de calibración de la válvula de seguridad que deberá ser fijada de manera segura a la válvula, indicando, sin limitarse a ello, lo siguiente: Nombre del agente vinculado que actuó sobre la válvula, fecha de actuación, TAG, presión de apertura, presión de cierre. La fijación de la placa puede realizarse mediante el uso de una liga de acero o similar sin ser necesario perforar el cuerpo de la válvula de seguridad.</a:t>
            </a:r>
            <a:endParaRPr i="1" sz="1600">
              <a:latin typeface="Arial"/>
              <a:ea typeface="Arial"/>
              <a:cs typeface="Arial"/>
              <a:sym typeface="Arial"/>
            </a:endParaRPr>
          </a:p>
          <a:p>
            <a:pPr indent="0" lvl="0" marL="457200" rtl="0" algn="just">
              <a:lnSpc>
                <a:spcPct val="115000"/>
              </a:lnSpc>
              <a:spcBef>
                <a:spcPts val="0"/>
              </a:spcBef>
              <a:spcAft>
                <a:spcPts val="0"/>
              </a:spcAft>
              <a:buNone/>
            </a:pPr>
            <a:r>
              <a:t/>
            </a:r>
            <a:endParaRPr i="1" sz="1600">
              <a:latin typeface="Arial"/>
              <a:ea typeface="Arial"/>
              <a:cs typeface="Arial"/>
              <a:sym typeface="Arial"/>
            </a:endParaRPr>
          </a:p>
          <a:p>
            <a:pPr indent="0" lvl="0" marL="914400" rtl="0" algn="just">
              <a:lnSpc>
                <a:spcPct val="115000"/>
              </a:lnSpc>
              <a:spcBef>
                <a:spcPts val="0"/>
              </a:spcBef>
              <a:spcAft>
                <a:spcPts val="0"/>
              </a:spcAft>
              <a:buNone/>
            </a:pPr>
            <a:r>
              <a:rPr i="1" lang="es-ES" sz="1600">
                <a:latin typeface="Arial"/>
                <a:ea typeface="Arial"/>
                <a:cs typeface="Arial"/>
                <a:sym typeface="Arial"/>
              </a:rPr>
              <a:t>c) Colocar precinto de seguridad para prevenir manipulacione</a:t>
            </a:r>
            <a:r>
              <a:rPr lang="es-ES" sz="1600">
                <a:latin typeface="Arial"/>
                <a:ea typeface="Arial"/>
                <a:cs typeface="Arial"/>
                <a:sym typeface="Arial"/>
              </a:rPr>
              <a:t>s.</a:t>
            </a:r>
            <a:endParaRPr sz="1600">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gfa1c34a668_0_75"/>
          <p:cNvSpPr txBox="1"/>
          <p:nvPr>
            <p:ph type="title"/>
          </p:nvPr>
        </p:nvSpPr>
        <p:spPr>
          <a:xfrm>
            <a:off x="0" y="-54429"/>
            <a:ext cx="12192000" cy="1325700"/>
          </a:xfrm>
          <a:prstGeom prst="rect">
            <a:avLst/>
          </a:prstGeom>
          <a:solidFill>
            <a:srgbClr val="004982"/>
          </a:solid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alibri"/>
              <a:buNone/>
            </a:pPr>
            <a:r>
              <a:rPr lang="es-ES"/>
              <a:t>Sección VI - Reparaciones y Mantenimiento</a:t>
            </a:r>
            <a:endParaRPr/>
          </a:p>
          <a:p>
            <a:pPr indent="0" lvl="0" marL="0" rtl="0" algn="l">
              <a:lnSpc>
                <a:spcPct val="90000"/>
              </a:lnSpc>
              <a:spcBef>
                <a:spcPts val="0"/>
              </a:spcBef>
              <a:spcAft>
                <a:spcPts val="0"/>
              </a:spcAft>
              <a:buClr>
                <a:schemeClr val="dk1"/>
              </a:buClr>
              <a:buSzPts val="1100"/>
              <a:buFont typeface="Arial"/>
              <a:buNone/>
            </a:pPr>
            <a:r>
              <a:rPr lang="es-ES" sz="2000"/>
              <a:t>Título II. Mantenimiento, ensayo y calibración de válvulas de seguridad - Artículos: 122 a 126</a:t>
            </a:r>
            <a:endParaRPr sz="2000"/>
          </a:p>
        </p:txBody>
      </p:sp>
      <p:sp>
        <p:nvSpPr>
          <p:cNvPr id="128" name="Google Shape;128;gfa1c34a668_0_75"/>
          <p:cNvSpPr txBox="1"/>
          <p:nvPr>
            <p:ph idx="1" type="body"/>
          </p:nvPr>
        </p:nvSpPr>
        <p:spPr>
          <a:xfrm>
            <a:off x="476250" y="1551025"/>
            <a:ext cx="11239500" cy="4905000"/>
          </a:xfrm>
          <a:prstGeom prst="rect">
            <a:avLst/>
          </a:prstGeom>
          <a:noFill/>
          <a:ln>
            <a:noFill/>
          </a:ln>
        </p:spPr>
        <p:txBody>
          <a:bodyPr anchorCtr="0" anchor="t" bIns="45700" lIns="91425" spcFirstLastPara="1" rIns="91425" wrap="square" tIns="45700">
            <a:noAutofit/>
          </a:bodyPr>
          <a:lstStyle/>
          <a:p>
            <a:pPr indent="0" lvl="0" marL="0" rtl="0" algn="just">
              <a:lnSpc>
                <a:spcPct val="115000"/>
              </a:lnSpc>
              <a:spcBef>
                <a:spcPts val="0"/>
              </a:spcBef>
              <a:spcAft>
                <a:spcPts val="0"/>
              </a:spcAft>
              <a:buNone/>
            </a:pPr>
            <a:r>
              <a:rPr b="1" lang="es-ES" sz="1600">
                <a:latin typeface="Arial"/>
                <a:ea typeface="Arial"/>
                <a:cs typeface="Arial"/>
                <a:sym typeface="Arial"/>
              </a:rPr>
              <a:t>Artículo 125</a:t>
            </a:r>
            <a:r>
              <a:rPr lang="es-ES" sz="1600">
                <a:latin typeface="Arial"/>
                <a:ea typeface="Arial"/>
                <a:cs typeface="Arial"/>
                <a:sym typeface="Arial"/>
              </a:rPr>
              <a:t> </a:t>
            </a:r>
            <a:r>
              <a:rPr i="1" lang="es-ES" sz="1600">
                <a:latin typeface="Arial"/>
                <a:ea typeface="Arial"/>
                <a:cs typeface="Arial"/>
                <a:sym typeface="Arial"/>
              </a:rPr>
              <a:t>Si durante la ejecución de las pruebas de apertura y cierre existe una diferencia en la presión observada respecto a la presión indicada en el certificado de calibración de la válvula de seguridad, el inspector autorizado podrá solicitar al agente vinculado registrado en la categoría de servicios de válvulas de seguridad que se ajuste la presión de apertura de la válvula de seguridad (sin que sea intervenida para mantenimiento).</a:t>
            </a:r>
            <a:endParaRPr i="1" sz="1600">
              <a:latin typeface="Arial"/>
              <a:ea typeface="Arial"/>
              <a:cs typeface="Arial"/>
              <a:sym typeface="Arial"/>
            </a:endParaRPr>
          </a:p>
          <a:p>
            <a:pPr indent="0" lvl="0" marL="0" rtl="0" algn="just">
              <a:lnSpc>
                <a:spcPct val="115000"/>
              </a:lnSpc>
              <a:spcBef>
                <a:spcPts val="0"/>
              </a:spcBef>
              <a:spcAft>
                <a:spcPts val="0"/>
              </a:spcAft>
              <a:buClr>
                <a:schemeClr val="dk1"/>
              </a:buClr>
              <a:buSzPts val="1100"/>
              <a:buFont typeface="Arial"/>
              <a:buNone/>
            </a:pPr>
            <a:r>
              <a:t/>
            </a:r>
            <a:endParaRPr i="1" sz="1600">
              <a:latin typeface="Arial"/>
              <a:ea typeface="Arial"/>
              <a:cs typeface="Arial"/>
              <a:sym typeface="Arial"/>
            </a:endParaRPr>
          </a:p>
          <a:p>
            <a:pPr indent="0" lvl="0" marL="0" rtl="0" algn="just">
              <a:lnSpc>
                <a:spcPct val="115000"/>
              </a:lnSpc>
              <a:spcBef>
                <a:spcPts val="0"/>
              </a:spcBef>
              <a:spcAft>
                <a:spcPts val="0"/>
              </a:spcAft>
              <a:buClr>
                <a:schemeClr val="dk1"/>
              </a:buClr>
              <a:buSzPts val="1100"/>
              <a:buFont typeface="Arial"/>
              <a:buNone/>
            </a:pPr>
            <a:r>
              <a:rPr i="1" lang="es-ES" sz="1600">
                <a:latin typeface="Arial"/>
                <a:ea typeface="Arial"/>
                <a:cs typeface="Arial"/>
                <a:sym typeface="Arial"/>
              </a:rPr>
              <a:t>En este caso será necesario que se precinte nuevamente la válvula de seguridad dejando constancia por escrito en el informe de la inspección. y siendo incorporada junto a la placa de calibración de la válvula de seguridad, la placa identificada como “Solo Prueba” que deberá contener, sin limitarse a esto, la siguiente información: Nombre del agente vinculado que actuó sobre la válvula; Fecha de actuación; Presión de Apertura y la identificación de “Solo Prueba”.</a:t>
            </a:r>
            <a:endParaRPr i="1" sz="1600">
              <a:latin typeface="Arial"/>
              <a:ea typeface="Arial"/>
              <a:cs typeface="Arial"/>
              <a:sym typeface="Arial"/>
            </a:endParaRPr>
          </a:p>
          <a:p>
            <a:pPr indent="0" lvl="0" marL="0" rtl="0" algn="just">
              <a:lnSpc>
                <a:spcPct val="115000"/>
              </a:lnSpc>
              <a:spcBef>
                <a:spcPts val="0"/>
              </a:spcBef>
              <a:spcAft>
                <a:spcPts val="0"/>
              </a:spcAft>
              <a:buNone/>
            </a:pPr>
            <a:r>
              <a:t/>
            </a:r>
            <a:endParaRPr sz="1600">
              <a:latin typeface="Arial"/>
              <a:ea typeface="Arial"/>
              <a:cs typeface="Arial"/>
              <a:sym typeface="Arial"/>
            </a:endParaRPr>
          </a:p>
          <a:p>
            <a:pPr indent="0" lvl="0" marL="0" rtl="0" algn="just">
              <a:lnSpc>
                <a:spcPct val="115000"/>
              </a:lnSpc>
              <a:spcBef>
                <a:spcPts val="0"/>
              </a:spcBef>
              <a:spcAft>
                <a:spcPts val="0"/>
              </a:spcAft>
              <a:buClr>
                <a:schemeClr val="dk1"/>
              </a:buClr>
              <a:buSzPts val="1100"/>
              <a:buFont typeface="Arial"/>
              <a:buNone/>
            </a:pPr>
            <a:r>
              <a:t/>
            </a:r>
            <a:endParaRPr b="1" sz="1600">
              <a:latin typeface="Arial"/>
              <a:ea typeface="Arial"/>
              <a:cs typeface="Arial"/>
              <a:sym typeface="Arial"/>
            </a:endParaRPr>
          </a:p>
          <a:p>
            <a:pPr indent="0" lvl="0" marL="0" rtl="0" algn="just">
              <a:lnSpc>
                <a:spcPct val="115000"/>
              </a:lnSpc>
              <a:spcBef>
                <a:spcPts val="0"/>
              </a:spcBef>
              <a:spcAft>
                <a:spcPts val="0"/>
              </a:spcAft>
              <a:buClr>
                <a:schemeClr val="dk1"/>
              </a:buClr>
              <a:buSzPts val="1100"/>
              <a:buFont typeface="Arial"/>
              <a:buNone/>
            </a:pPr>
            <a:r>
              <a:rPr b="1" lang="es-ES" sz="1600">
                <a:latin typeface="Arial"/>
                <a:ea typeface="Arial"/>
                <a:cs typeface="Arial"/>
                <a:sym typeface="Arial"/>
              </a:rPr>
              <a:t>Artículo 126 </a:t>
            </a:r>
            <a:r>
              <a:rPr i="1" lang="es-ES" sz="1600">
                <a:latin typeface="Arial"/>
                <a:ea typeface="Arial"/>
                <a:cs typeface="Arial"/>
                <a:sym typeface="Arial"/>
              </a:rPr>
              <a:t> La placa de calibración y los precintos de seguridad de las válvulas deberán permanecer fijadas durante todo el tiempo y hasta su próxima intervención, la ausencia o violación de los precintos, generará una NO conformidad en el proceso de habilitación del Generador de Vapor. </a:t>
            </a:r>
            <a:endParaRPr i="1" sz="1600">
              <a:latin typeface="Arial"/>
              <a:ea typeface="Arial"/>
              <a:cs typeface="Arial"/>
              <a:sym typeface="Arial"/>
            </a:endParaRPr>
          </a:p>
          <a:p>
            <a:pPr indent="0" lvl="0" marL="0" rtl="0" algn="just">
              <a:lnSpc>
                <a:spcPct val="115000"/>
              </a:lnSpc>
              <a:spcBef>
                <a:spcPts val="0"/>
              </a:spcBef>
              <a:spcAft>
                <a:spcPts val="0"/>
              </a:spcAft>
              <a:buClr>
                <a:schemeClr val="dk1"/>
              </a:buClr>
              <a:buSzPts val="1100"/>
              <a:buFont typeface="Arial"/>
              <a:buNone/>
            </a:pPr>
            <a:r>
              <a:t/>
            </a:r>
            <a:endParaRPr b="1" sz="1600">
              <a:latin typeface="Arial"/>
              <a:ea typeface="Arial"/>
              <a:cs typeface="Arial"/>
              <a:sym typeface="Arial"/>
            </a:endParaRPr>
          </a:p>
          <a:p>
            <a:pPr indent="0" lvl="0" marL="0" rtl="0" algn="just">
              <a:lnSpc>
                <a:spcPct val="115000"/>
              </a:lnSpc>
              <a:spcBef>
                <a:spcPts val="0"/>
              </a:spcBef>
              <a:spcAft>
                <a:spcPts val="0"/>
              </a:spcAft>
              <a:buNone/>
            </a:pPr>
            <a:r>
              <a:t/>
            </a:r>
            <a:endParaRPr b="1" sz="1600">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gfa1c34a668_0_81"/>
          <p:cNvSpPr txBox="1"/>
          <p:nvPr>
            <p:ph type="title"/>
          </p:nvPr>
        </p:nvSpPr>
        <p:spPr>
          <a:xfrm>
            <a:off x="0" y="-54429"/>
            <a:ext cx="12192000" cy="1325700"/>
          </a:xfrm>
          <a:prstGeom prst="rect">
            <a:avLst/>
          </a:prstGeom>
          <a:solidFill>
            <a:srgbClr val="004982"/>
          </a:solid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alibri"/>
              <a:buNone/>
            </a:pPr>
            <a:r>
              <a:rPr lang="es-ES"/>
              <a:t>Sección VI - Reparaciones y Mantenimiento</a:t>
            </a:r>
            <a:endParaRPr/>
          </a:p>
          <a:p>
            <a:pPr indent="0" lvl="0" marL="0" rtl="0" algn="l">
              <a:lnSpc>
                <a:spcPct val="90000"/>
              </a:lnSpc>
              <a:spcBef>
                <a:spcPts val="0"/>
              </a:spcBef>
              <a:spcAft>
                <a:spcPts val="0"/>
              </a:spcAft>
              <a:buClr>
                <a:schemeClr val="dk1"/>
              </a:buClr>
              <a:buSzPts val="1100"/>
              <a:buFont typeface="Arial"/>
              <a:buNone/>
            </a:pPr>
            <a:r>
              <a:rPr lang="es-ES" sz="2000"/>
              <a:t>Título III. Reportes de alteraciones y reparaciones mayores - Artículos: 127 y 128</a:t>
            </a:r>
            <a:endParaRPr sz="2000"/>
          </a:p>
        </p:txBody>
      </p:sp>
      <p:sp>
        <p:nvSpPr>
          <p:cNvPr id="134" name="Google Shape;134;gfa1c34a668_0_81"/>
          <p:cNvSpPr txBox="1"/>
          <p:nvPr>
            <p:ph idx="1" type="body"/>
          </p:nvPr>
        </p:nvSpPr>
        <p:spPr>
          <a:xfrm>
            <a:off x="476250" y="1322425"/>
            <a:ext cx="11239500" cy="4905000"/>
          </a:xfrm>
          <a:prstGeom prst="rect">
            <a:avLst/>
          </a:prstGeom>
          <a:noFill/>
          <a:ln>
            <a:noFill/>
          </a:ln>
        </p:spPr>
        <p:txBody>
          <a:bodyPr anchorCtr="0" anchor="t" bIns="45700" lIns="91425" spcFirstLastPara="1" rIns="91425" wrap="square" tIns="45700">
            <a:noAutofit/>
          </a:bodyPr>
          <a:lstStyle/>
          <a:p>
            <a:pPr indent="0" lvl="0" marL="0" rtl="0" algn="just">
              <a:lnSpc>
                <a:spcPct val="115000"/>
              </a:lnSpc>
              <a:spcBef>
                <a:spcPts val="0"/>
              </a:spcBef>
              <a:spcAft>
                <a:spcPts val="0"/>
              </a:spcAft>
              <a:buNone/>
            </a:pPr>
            <a:r>
              <a:rPr b="1" lang="es-ES" sz="1600">
                <a:latin typeface="Arial"/>
                <a:ea typeface="Arial"/>
                <a:cs typeface="Arial"/>
                <a:sym typeface="Arial"/>
              </a:rPr>
              <a:t>Artículo 127 - </a:t>
            </a:r>
            <a:r>
              <a:rPr i="1" lang="es-ES" sz="1600">
                <a:latin typeface="Arial"/>
                <a:ea typeface="Arial"/>
                <a:cs typeface="Arial"/>
                <a:sym typeface="Arial"/>
              </a:rPr>
              <a:t>La notificación de Alteraciones y Reparaciones Mayores presentada ante la URSEA deberá indicar, al menos, lo siguiente: </a:t>
            </a:r>
            <a:endParaRPr i="1" sz="1600">
              <a:latin typeface="Arial"/>
              <a:ea typeface="Arial"/>
              <a:cs typeface="Arial"/>
              <a:sym typeface="Arial"/>
            </a:endParaRPr>
          </a:p>
          <a:p>
            <a:pPr indent="0" lvl="0" marL="450000" rtl="0" algn="just">
              <a:lnSpc>
                <a:spcPct val="115000"/>
              </a:lnSpc>
              <a:spcBef>
                <a:spcPts val="1000"/>
              </a:spcBef>
              <a:spcAft>
                <a:spcPts val="0"/>
              </a:spcAft>
              <a:buNone/>
            </a:pPr>
            <a:r>
              <a:rPr i="1" lang="es-ES" sz="1600">
                <a:latin typeface="Arial"/>
                <a:ea typeface="Arial"/>
                <a:cs typeface="Arial"/>
                <a:sym typeface="Arial"/>
              </a:rPr>
              <a:t>a) Identificación plena del propietario o usuario, lugar y nombre del establecimiento en el que se encuentra ubicado el Generador de Vapor y número de registro del mismo. </a:t>
            </a:r>
            <a:endParaRPr i="1" sz="1600">
              <a:latin typeface="Arial"/>
              <a:ea typeface="Arial"/>
              <a:cs typeface="Arial"/>
              <a:sym typeface="Arial"/>
            </a:endParaRPr>
          </a:p>
          <a:p>
            <a:pPr indent="0" lvl="0" marL="450000" rtl="0" algn="just">
              <a:lnSpc>
                <a:spcPct val="115000"/>
              </a:lnSpc>
              <a:spcBef>
                <a:spcPts val="1000"/>
              </a:spcBef>
              <a:spcAft>
                <a:spcPts val="0"/>
              </a:spcAft>
              <a:buNone/>
            </a:pPr>
            <a:r>
              <a:rPr i="1" lang="es-ES" sz="1600">
                <a:latin typeface="Arial"/>
                <a:ea typeface="Arial"/>
                <a:cs typeface="Arial"/>
                <a:sym typeface="Arial"/>
              </a:rPr>
              <a:t>b) Identificación plena del agente vinculado ejecutor de la intervención, y de todos los agentes vinculados actuantes en actividades complementarias.</a:t>
            </a:r>
            <a:endParaRPr i="1" sz="1600">
              <a:latin typeface="Arial"/>
              <a:ea typeface="Arial"/>
              <a:cs typeface="Arial"/>
              <a:sym typeface="Arial"/>
            </a:endParaRPr>
          </a:p>
          <a:p>
            <a:pPr indent="0" lvl="0" marL="450000" rtl="0" algn="just">
              <a:lnSpc>
                <a:spcPct val="115000"/>
              </a:lnSpc>
              <a:spcBef>
                <a:spcPts val="1000"/>
              </a:spcBef>
              <a:spcAft>
                <a:spcPts val="0"/>
              </a:spcAft>
              <a:buNone/>
            </a:pPr>
            <a:r>
              <a:rPr i="1" lang="es-ES" sz="1600">
                <a:latin typeface="Arial"/>
                <a:ea typeface="Arial"/>
                <a:cs typeface="Arial"/>
                <a:sym typeface="Arial"/>
              </a:rPr>
              <a:t>c) Memoria descriptiva de la intervención, justificando y describiendo el alcance de la intervención (materiales, procedimientos, calificaciones, etc.). </a:t>
            </a:r>
            <a:endParaRPr i="1" sz="1600">
              <a:latin typeface="Arial"/>
              <a:ea typeface="Arial"/>
              <a:cs typeface="Arial"/>
              <a:sym typeface="Arial"/>
            </a:endParaRPr>
          </a:p>
          <a:p>
            <a:pPr indent="0" lvl="0" marL="450000" rtl="0" algn="just">
              <a:lnSpc>
                <a:spcPct val="115000"/>
              </a:lnSpc>
              <a:spcBef>
                <a:spcPts val="1000"/>
              </a:spcBef>
              <a:spcAft>
                <a:spcPts val="0"/>
              </a:spcAft>
              <a:buNone/>
            </a:pPr>
            <a:r>
              <a:rPr i="1" lang="es-ES" sz="1600">
                <a:latin typeface="Arial"/>
                <a:ea typeface="Arial"/>
                <a:cs typeface="Arial"/>
                <a:sym typeface="Arial"/>
              </a:rPr>
              <a:t>d) Ensayos y pruebas de aseguramiento de la conformidad durante y al finalizar la intervención. </a:t>
            </a:r>
            <a:endParaRPr i="1" sz="1600">
              <a:latin typeface="Arial"/>
              <a:ea typeface="Arial"/>
              <a:cs typeface="Arial"/>
              <a:sym typeface="Arial"/>
            </a:endParaRPr>
          </a:p>
          <a:p>
            <a:pPr indent="0" lvl="0" marL="450000" rtl="0" algn="just">
              <a:lnSpc>
                <a:spcPct val="115000"/>
              </a:lnSpc>
              <a:spcBef>
                <a:spcPts val="1000"/>
              </a:spcBef>
              <a:spcAft>
                <a:spcPts val="0"/>
              </a:spcAft>
              <a:buNone/>
            </a:pPr>
            <a:r>
              <a:rPr i="1" lang="es-ES" sz="1600">
                <a:latin typeface="Arial"/>
                <a:ea typeface="Arial"/>
                <a:cs typeface="Arial"/>
                <a:sym typeface="Arial"/>
              </a:rPr>
              <a:t>e) Anexar todos los certificados de calidad de los materiales, listado de personal calificado, reportes de ensayos y pruebas, etc. </a:t>
            </a:r>
            <a:endParaRPr i="1" sz="1600">
              <a:latin typeface="Arial"/>
              <a:ea typeface="Arial"/>
              <a:cs typeface="Arial"/>
              <a:sym typeface="Arial"/>
            </a:endParaRPr>
          </a:p>
          <a:p>
            <a:pPr indent="0" lvl="0" marL="0" rtl="0" algn="just">
              <a:lnSpc>
                <a:spcPct val="115000"/>
              </a:lnSpc>
              <a:spcBef>
                <a:spcPts val="0"/>
              </a:spcBef>
              <a:spcAft>
                <a:spcPts val="0"/>
              </a:spcAft>
              <a:buNone/>
            </a:pPr>
            <a:r>
              <a:t/>
            </a:r>
            <a:endParaRPr b="1" sz="1600">
              <a:latin typeface="Arial"/>
              <a:ea typeface="Arial"/>
              <a:cs typeface="Arial"/>
              <a:sym typeface="Arial"/>
            </a:endParaRPr>
          </a:p>
          <a:p>
            <a:pPr indent="0" lvl="0" marL="0" rtl="0" algn="just">
              <a:lnSpc>
                <a:spcPct val="115000"/>
              </a:lnSpc>
              <a:spcBef>
                <a:spcPts val="0"/>
              </a:spcBef>
              <a:spcAft>
                <a:spcPts val="0"/>
              </a:spcAft>
              <a:buNone/>
            </a:pPr>
            <a:r>
              <a:rPr b="1" lang="es-ES" sz="1600">
                <a:latin typeface="Arial"/>
                <a:ea typeface="Arial"/>
                <a:cs typeface="Arial"/>
                <a:sym typeface="Arial"/>
              </a:rPr>
              <a:t>Artículo 128 - </a:t>
            </a:r>
            <a:r>
              <a:rPr i="1" lang="es-ES" sz="1600">
                <a:latin typeface="Arial"/>
                <a:ea typeface="Arial"/>
                <a:cs typeface="Arial"/>
                <a:sym typeface="Arial"/>
                <a:extLst>
                  <a:ext uri="http://customooxmlschemas.google.com/">
                    <go:slidesCustomData xmlns:go="http://customooxmlschemas.google.com/" textRoundtripDataId="0"/>
                  </a:ext>
                </a:extLst>
              </a:rPr>
              <a:t>En el caso de alteraciones, el propietario o usuario deberá realizar una </a:t>
            </a:r>
            <a:r>
              <a:rPr i="1" lang="es-ES" sz="1600">
                <a:latin typeface="Arial"/>
                <a:ea typeface="Arial"/>
                <a:cs typeface="Arial"/>
                <a:sym typeface="Arial"/>
                <a:extLst>
                  <a:ext uri="http://customooxmlschemas.google.com/">
                    <go:slidesCustomData xmlns:go="http://customooxmlschemas.google.com/" textRoundtripDataId="1"/>
                  </a:ext>
                </a:extLst>
              </a:rPr>
              <a:t>réplica</a:t>
            </a:r>
            <a:r>
              <a:rPr i="1" lang="es-ES" sz="1600">
                <a:latin typeface="Arial"/>
                <a:ea typeface="Arial"/>
                <a:cs typeface="Arial"/>
                <a:sym typeface="Arial"/>
                <a:extLst>
                  <a:ext uri="http://customooxmlschemas.google.com/">
                    <go:slidesCustomData xmlns:go="http://customooxmlschemas.google.com/" textRoundtripDataId="2"/>
                  </a:ext>
                </a:extLst>
              </a:rPr>
              <a:t> de la placa de fabricante la cual se deberá colocar junto a la original con la leyenda “Replica” visible, siendo la veracidad de la información contenida en la misma responsabilidad del Propietario o Usuario del Generador de Vapor. Esto deberá ser notificando a la URSEA de este extremo.</a:t>
            </a:r>
            <a:endParaRPr i="1" sz="1600">
              <a:latin typeface="Arial"/>
              <a:ea typeface="Arial"/>
              <a:cs typeface="Arial"/>
              <a:sym typeface="Arial"/>
            </a:endParaRPr>
          </a:p>
          <a:p>
            <a:pPr indent="0" lvl="0" marL="0" rtl="0" algn="just">
              <a:lnSpc>
                <a:spcPct val="115000"/>
              </a:lnSpc>
              <a:spcBef>
                <a:spcPts val="0"/>
              </a:spcBef>
              <a:spcAft>
                <a:spcPts val="0"/>
              </a:spcAft>
              <a:buNone/>
            </a:pPr>
            <a:r>
              <a:t/>
            </a:r>
            <a:endParaRPr b="1" sz="1600">
              <a:latin typeface="Arial"/>
              <a:ea typeface="Arial"/>
              <a:cs typeface="Arial"/>
              <a:sym typeface="Arial"/>
            </a:endParaRPr>
          </a:p>
          <a:p>
            <a:pPr indent="0" lvl="0" marL="0" rtl="0" algn="just">
              <a:lnSpc>
                <a:spcPct val="115000"/>
              </a:lnSpc>
              <a:spcBef>
                <a:spcPts val="0"/>
              </a:spcBef>
              <a:spcAft>
                <a:spcPts val="0"/>
              </a:spcAft>
              <a:buNone/>
            </a:pPr>
            <a:r>
              <a:t/>
            </a:r>
            <a:endParaRPr b="1" sz="1600">
              <a:latin typeface="Arial"/>
              <a:ea typeface="Arial"/>
              <a:cs typeface="Arial"/>
              <a:sym typeface="Arial"/>
            </a:endParaRPr>
          </a:p>
          <a:p>
            <a:pPr indent="0" lvl="0" marL="0" rtl="0" algn="just">
              <a:lnSpc>
                <a:spcPct val="115000"/>
              </a:lnSpc>
              <a:spcBef>
                <a:spcPts val="0"/>
              </a:spcBef>
              <a:spcAft>
                <a:spcPts val="0"/>
              </a:spcAft>
              <a:buNone/>
            </a:pPr>
            <a:r>
              <a:t/>
            </a:r>
            <a:endParaRPr b="1" sz="1600">
              <a:latin typeface="Arial"/>
              <a:ea typeface="Arial"/>
              <a:cs typeface="Arial"/>
              <a:sym typeface="Arial"/>
            </a:endParaRPr>
          </a:p>
          <a:p>
            <a:pPr indent="0" lvl="0" marL="0" rtl="0" algn="just">
              <a:lnSpc>
                <a:spcPct val="115000"/>
              </a:lnSpc>
              <a:spcBef>
                <a:spcPts val="0"/>
              </a:spcBef>
              <a:spcAft>
                <a:spcPts val="0"/>
              </a:spcAft>
              <a:buNone/>
            </a:pPr>
            <a:r>
              <a:t/>
            </a:r>
            <a:endParaRPr b="1" sz="1600">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9"/>
          <p:cNvSpPr txBox="1"/>
          <p:nvPr>
            <p:ph idx="1" type="body"/>
          </p:nvPr>
        </p:nvSpPr>
        <p:spPr>
          <a:xfrm>
            <a:off x="838200" y="1750574"/>
            <a:ext cx="10515600" cy="4351338"/>
          </a:xfrm>
          <a:prstGeom prst="rect">
            <a:avLst/>
          </a:prstGeom>
          <a:noFill/>
          <a:ln>
            <a:noFill/>
          </a:ln>
        </p:spPr>
        <p:txBody>
          <a:bodyPr anchorCtr="0" anchor="t" bIns="45700" lIns="91425" spcFirstLastPara="1" rIns="91425" wrap="square" tIns="45700">
            <a:normAutofit/>
          </a:bodyPr>
          <a:lstStyle/>
          <a:p>
            <a:pPr indent="-457200" lvl="0" marL="635000" rtl="0" algn="l">
              <a:lnSpc>
                <a:spcPct val="150000"/>
              </a:lnSpc>
              <a:spcBef>
                <a:spcPts val="0"/>
              </a:spcBef>
              <a:spcAft>
                <a:spcPts val="0"/>
              </a:spcAft>
              <a:buSzPts val="2800"/>
              <a:buChar char="•"/>
            </a:pPr>
            <a:r>
              <a:rPr lang="es-ES" sz="2000"/>
              <a:t>Modificaciones al R</a:t>
            </a:r>
            <a:r>
              <a:rPr lang="es-ES" sz="2000">
                <a:extLst>
                  <a:ext uri="http://customooxmlschemas.google.com/">
                    <go:slidesCustomData xmlns:go="http://customooxmlschemas.google.com/" textRoundtripDataId="3"/>
                  </a:ext>
                </a:extLst>
              </a:rPr>
              <a:t>eglamento de Generadores de Vapor URSEA, 2021</a:t>
            </a:r>
            <a:endParaRPr>
              <a:extLst>
                <a:ext uri="http://customooxmlschemas.google.com/">
                  <go:slidesCustomData xmlns:go="http://customooxmlschemas.google.com/" textRoundtripDataId="4"/>
                </a:ext>
              </a:extLst>
            </a:endParaRPr>
          </a:p>
          <a:p>
            <a:pPr indent="-457200" lvl="0" marL="635000" rtl="0" algn="l">
              <a:lnSpc>
                <a:spcPct val="150000"/>
              </a:lnSpc>
              <a:spcBef>
                <a:spcPts val="0"/>
              </a:spcBef>
              <a:spcAft>
                <a:spcPts val="0"/>
              </a:spcAft>
              <a:buSzPts val="2800"/>
              <a:buChar char="•"/>
            </a:pPr>
            <a:r>
              <a:rPr lang="es-ES" sz="2000">
                <a:extLst>
                  <a:ext uri="http://customooxmlschemas.google.com/">
                    <go:slidesCustomData xmlns:go="http://customooxmlschemas.google.com/" textRoundtripDataId="5"/>
                  </a:ext>
                </a:extLst>
              </a:rPr>
              <a:t>Reglamento de Generadores de Vapor URSEA- 2016</a:t>
            </a:r>
            <a:endParaRPr/>
          </a:p>
          <a:p>
            <a:pPr indent="-279400" lvl="0" marL="635000" rtl="0" algn="l">
              <a:lnSpc>
                <a:spcPct val="150000"/>
              </a:lnSpc>
              <a:spcBef>
                <a:spcPts val="0"/>
              </a:spcBef>
              <a:spcAft>
                <a:spcPts val="0"/>
              </a:spcAft>
              <a:buSzPts val="2800"/>
              <a:buNone/>
            </a:pPr>
            <a:r>
              <a:t/>
            </a:r>
            <a:endParaRPr sz="20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 name="Shape 49"/>
        <p:cNvGrpSpPr/>
        <p:nvPr/>
      </p:nvGrpSpPr>
      <p:grpSpPr>
        <a:xfrm>
          <a:off x="0" y="0"/>
          <a:ext cx="0" cy="0"/>
          <a:chOff x="0" y="0"/>
          <a:chExt cx="0" cy="0"/>
        </a:xfrm>
      </p:grpSpPr>
      <p:sp>
        <p:nvSpPr>
          <p:cNvPr id="50" name="Google Shape;50;p22"/>
          <p:cNvSpPr txBox="1"/>
          <p:nvPr>
            <p:ph type="title"/>
          </p:nvPr>
        </p:nvSpPr>
        <p:spPr>
          <a:xfrm>
            <a:off x="0" y="-54429"/>
            <a:ext cx="12192000" cy="1325563"/>
          </a:xfrm>
          <a:prstGeom prst="rect">
            <a:avLst/>
          </a:prstGeom>
          <a:solidFill>
            <a:srgbClr val="004982"/>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Calibri"/>
              <a:buNone/>
            </a:pPr>
            <a:r>
              <a:rPr lang="es-ES"/>
              <a:t>Participantes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24"/>
          <p:cNvSpPr txBox="1"/>
          <p:nvPr>
            <p:ph type="title"/>
          </p:nvPr>
        </p:nvSpPr>
        <p:spPr>
          <a:xfrm>
            <a:off x="0" y="-54429"/>
            <a:ext cx="12192000" cy="1325563"/>
          </a:xfrm>
          <a:prstGeom prst="rect">
            <a:avLst/>
          </a:prstGeom>
          <a:solidFill>
            <a:srgbClr val="004982"/>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Calibri"/>
              <a:buNone/>
            </a:pPr>
            <a:r>
              <a:rPr lang="es-ES"/>
              <a:t>Contenido</a:t>
            </a:r>
            <a:endParaRPr sz="2000"/>
          </a:p>
        </p:txBody>
      </p:sp>
      <p:sp>
        <p:nvSpPr>
          <p:cNvPr id="56" name="Google Shape;56;p24"/>
          <p:cNvSpPr txBox="1"/>
          <p:nvPr>
            <p:ph idx="1" type="body"/>
          </p:nvPr>
        </p:nvSpPr>
        <p:spPr>
          <a:xfrm>
            <a:off x="838200" y="1747925"/>
            <a:ext cx="8849100" cy="4064400"/>
          </a:xfrm>
          <a:prstGeom prst="rect">
            <a:avLst/>
          </a:prstGeom>
          <a:noFill/>
          <a:ln>
            <a:noFill/>
          </a:ln>
        </p:spPr>
        <p:txBody>
          <a:bodyPr anchorCtr="0" anchor="t" bIns="45700" lIns="91425" spcFirstLastPara="1" rIns="91425" wrap="square" tIns="45700">
            <a:noAutofit/>
          </a:bodyPr>
          <a:lstStyle/>
          <a:p>
            <a:pPr indent="-374650" lvl="0" marL="457200" rtl="0" algn="l">
              <a:lnSpc>
                <a:spcPct val="150000"/>
              </a:lnSpc>
              <a:spcBef>
                <a:spcPts val="1000"/>
              </a:spcBef>
              <a:spcAft>
                <a:spcPts val="0"/>
              </a:spcAft>
              <a:buSzPts val="2300"/>
              <a:buChar char="•"/>
            </a:pPr>
            <a:r>
              <a:rPr lang="es-ES" sz="2300"/>
              <a:t>Sección VI - </a:t>
            </a:r>
            <a:r>
              <a:rPr lang="es-ES" sz="2300"/>
              <a:t>Reparaciones y Mantenimiento</a:t>
            </a:r>
            <a:endParaRPr sz="2300"/>
          </a:p>
          <a:p>
            <a:pPr indent="-374650" lvl="0" marL="457200" rtl="0" algn="l">
              <a:lnSpc>
                <a:spcPct val="150000"/>
              </a:lnSpc>
              <a:spcBef>
                <a:spcPts val="0"/>
              </a:spcBef>
              <a:spcAft>
                <a:spcPts val="0"/>
              </a:spcAft>
              <a:buSzPts val="2300"/>
              <a:buChar char="•"/>
            </a:pPr>
            <a:r>
              <a:rPr lang="es-ES" sz="2300"/>
              <a:t>Anexo 6 - </a:t>
            </a:r>
            <a:r>
              <a:rPr lang="es-ES" sz="2300"/>
              <a:t>Reparaciones Mayores</a:t>
            </a:r>
            <a:endParaRPr sz="2300"/>
          </a:p>
          <a:p>
            <a:pPr indent="0" lvl="0" marL="0" rtl="0" algn="l">
              <a:lnSpc>
                <a:spcPct val="150000"/>
              </a:lnSpc>
              <a:spcBef>
                <a:spcPts val="0"/>
              </a:spcBef>
              <a:spcAft>
                <a:spcPts val="0"/>
              </a:spcAft>
              <a:buNone/>
            </a:pPr>
            <a:r>
              <a:t/>
            </a:r>
            <a:endParaRPr sz="23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gfa1c34a668_0_1"/>
          <p:cNvSpPr txBox="1"/>
          <p:nvPr>
            <p:ph type="title"/>
          </p:nvPr>
        </p:nvSpPr>
        <p:spPr>
          <a:xfrm>
            <a:off x="0" y="-54429"/>
            <a:ext cx="12192000" cy="1325700"/>
          </a:xfrm>
          <a:prstGeom prst="rect">
            <a:avLst/>
          </a:prstGeom>
          <a:solidFill>
            <a:srgbClr val="004982"/>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Calibri"/>
              <a:buNone/>
            </a:pPr>
            <a:r>
              <a:rPr lang="es-ES"/>
              <a:t>Anexo 6 - Reparaciones mayores</a:t>
            </a:r>
            <a:endParaRPr sz="2000"/>
          </a:p>
        </p:txBody>
      </p:sp>
      <p:sp>
        <p:nvSpPr>
          <p:cNvPr id="62" name="Google Shape;62;gfa1c34a668_0_1"/>
          <p:cNvSpPr txBox="1"/>
          <p:nvPr>
            <p:ph idx="1" type="body"/>
          </p:nvPr>
        </p:nvSpPr>
        <p:spPr>
          <a:xfrm>
            <a:off x="817900" y="1782975"/>
            <a:ext cx="10545000" cy="4157400"/>
          </a:xfrm>
          <a:prstGeom prst="rect">
            <a:avLst/>
          </a:prstGeom>
          <a:noFill/>
          <a:ln>
            <a:noFill/>
          </a:ln>
        </p:spPr>
        <p:txBody>
          <a:bodyPr anchorCtr="0" anchor="t" bIns="45700" lIns="91425" spcFirstLastPara="1" rIns="91425" wrap="square" tIns="45700">
            <a:noAutofit/>
          </a:bodyPr>
          <a:lstStyle/>
          <a:p>
            <a:pPr indent="0" lvl="0" marL="0" rtl="0" algn="just">
              <a:lnSpc>
                <a:spcPct val="115000"/>
              </a:lnSpc>
              <a:spcBef>
                <a:spcPts val="0"/>
              </a:spcBef>
              <a:spcAft>
                <a:spcPts val="0"/>
              </a:spcAft>
              <a:buNone/>
            </a:pPr>
            <a:r>
              <a:rPr b="1" lang="es-ES" sz="1600" u="sng">
                <a:latin typeface="Arial"/>
                <a:ea typeface="Arial"/>
                <a:cs typeface="Arial"/>
                <a:sym typeface="Arial"/>
              </a:rPr>
              <a:t>6.1 - Intervenciones de las válvulas de seguridad</a:t>
            </a:r>
            <a:endParaRPr b="1" sz="1600" u="sng">
              <a:latin typeface="Arial"/>
              <a:ea typeface="Arial"/>
              <a:cs typeface="Arial"/>
              <a:sym typeface="Arial"/>
            </a:endParaRPr>
          </a:p>
          <a:p>
            <a:pPr indent="0" lvl="0" marL="0" rtl="0" algn="just">
              <a:lnSpc>
                <a:spcPct val="115000"/>
              </a:lnSpc>
              <a:spcBef>
                <a:spcPts val="0"/>
              </a:spcBef>
              <a:spcAft>
                <a:spcPts val="0"/>
              </a:spcAft>
              <a:buNone/>
            </a:pPr>
            <a:br>
              <a:rPr i="1" lang="es-ES" sz="1600">
                <a:latin typeface="Arial"/>
                <a:ea typeface="Arial"/>
                <a:cs typeface="Arial"/>
                <a:sym typeface="Arial"/>
              </a:rPr>
            </a:br>
            <a:r>
              <a:rPr i="1" lang="es-ES" sz="1600">
                <a:latin typeface="Arial"/>
                <a:ea typeface="Arial"/>
                <a:cs typeface="Arial"/>
                <a:sym typeface="Arial"/>
              </a:rPr>
              <a:t>Se consideran intervenciones de las válvulas de seguridad aquellas tareas de desensamblado, remaquinado o limpieza de cualquier parte crítica, lapeado de asiento y disco, reparación o reemplazo de componentes por otros idénticos (resortes o asientos), o cualquier otra intervención que pudiera afectar el paso del fluido, capacidad, funcionamiento o retención de presión, así como afectar la presión de apertura o cierre. </a:t>
            </a:r>
            <a:br>
              <a:rPr lang="es-ES" sz="1600">
                <a:latin typeface="Arial"/>
                <a:ea typeface="Arial"/>
                <a:cs typeface="Arial"/>
                <a:sym typeface="Arial"/>
              </a:rPr>
            </a:br>
            <a:endParaRPr sz="1600">
              <a:latin typeface="Arial"/>
              <a:ea typeface="Arial"/>
              <a:cs typeface="Arial"/>
              <a:sym typeface="Arial"/>
            </a:endParaRPr>
          </a:p>
          <a:p>
            <a:pPr indent="0" lvl="0" marL="0" rtl="0" algn="just">
              <a:lnSpc>
                <a:spcPct val="115000"/>
              </a:lnSpc>
              <a:spcBef>
                <a:spcPts val="0"/>
              </a:spcBef>
              <a:spcAft>
                <a:spcPts val="0"/>
              </a:spcAft>
              <a:buClr>
                <a:schemeClr val="dk1"/>
              </a:buClr>
              <a:buSzPts val="1100"/>
              <a:buFont typeface="Arial"/>
              <a:buNone/>
            </a:pPr>
            <a:r>
              <a:rPr i="1" lang="es-ES" sz="1600">
                <a:latin typeface="Arial"/>
                <a:ea typeface="Arial"/>
                <a:cs typeface="Arial"/>
                <a:sym typeface="Arial"/>
              </a:rPr>
              <a:t>Las empresas que realicen reparaciones mayores que impliquen intervenciones de las válvulas de seguridad, deberán encontrarse registradas como agente vinculado en la categoría de servicios de válvulas de seguridad.</a:t>
            </a:r>
            <a:endParaRPr i="1" sz="1600">
              <a:latin typeface="Arial"/>
              <a:ea typeface="Arial"/>
              <a:cs typeface="Arial"/>
              <a:sym typeface="Arial"/>
            </a:endParaRPr>
          </a:p>
          <a:p>
            <a:pPr indent="0" lvl="0" marL="0" rtl="0" algn="just">
              <a:lnSpc>
                <a:spcPct val="115000"/>
              </a:lnSpc>
              <a:spcBef>
                <a:spcPts val="0"/>
              </a:spcBef>
              <a:spcAft>
                <a:spcPts val="0"/>
              </a:spcAft>
              <a:buNone/>
            </a:pPr>
            <a:r>
              <a:t/>
            </a:r>
            <a:endParaRPr sz="1600">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gfa1c34a668_0_22"/>
          <p:cNvSpPr txBox="1"/>
          <p:nvPr>
            <p:ph type="title"/>
          </p:nvPr>
        </p:nvSpPr>
        <p:spPr>
          <a:xfrm>
            <a:off x="0" y="-54429"/>
            <a:ext cx="12192000" cy="1325700"/>
          </a:xfrm>
          <a:prstGeom prst="rect">
            <a:avLst/>
          </a:prstGeom>
          <a:solidFill>
            <a:srgbClr val="004982"/>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Calibri"/>
              <a:buNone/>
            </a:pPr>
            <a:r>
              <a:rPr lang="es-ES"/>
              <a:t>Anexo 6 - Reparaciones mayores</a:t>
            </a:r>
            <a:endParaRPr sz="2000"/>
          </a:p>
        </p:txBody>
      </p:sp>
      <p:sp>
        <p:nvSpPr>
          <p:cNvPr id="68" name="Google Shape;68;gfa1c34a668_0_22"/>
          <p:cNvSpPr txBox="1"/>
          <p:nvPr>
            <p:ph idx="1" type="body"/>
          </p:nvPr>
        </p:nvSpPr>
        <p:spPr>
          <a:xfrm>
            <a:off x="360700" y="1478175"/>
            <a:ext cx="11374200" cy="5078100"/>
          </a:xfrm>
          <a:prstGeom prst="rect">
            <a:avLst/>
          </a:prstGeom>
          <a:noFill/>
          <a:ln>
            <a:noFill/>
          </a:ln>
        </p:spPr>
        <p:txBody>
          <a:bodyPr anchorCtr="0" anchor="t" bIns="45700" lIns="91425" spcFirstLastPara="1" rIns="91425" wrap="square" tIns="45700">
            <a:noAutofit/>
          </a:bodyPr>
          <a:lstStyle/>
          <a:p>
            <a:pPr indent="0" lvl="0" marL="0" rtl="0" algn="just">
              <a:lnSpc>
                <a:spcPct val="115000"/>
              </a:lnSpc>
              <a:spcBef>
                <a:spcPts val="0"/>
              </a:spcBef>
              <a:spcAft>
                <a:spcPts val="0"/>
              </a:spcAft>
              <a:buNone/>
            </a:pPr>
            <a:r>
              <a:rPr b="1" lang="es-ES" sz="1600" u="sng">
                <a:latin typeface="Arial"/>
                <a:ea typeface="Arial"/>
                <a:cs typeface="Arial"/>
                <a:sym typeface="Arial"/>
              </a:rPr>
              <a:t>6.2 -  Reparaciones mayores sobre el cuerpo de presión</a:t>
            </a:r>
            <a:br>
              <a:rPr b="1" lang="es-ES" sz="1600" u="sng">
                <a:latin typeface="Arial"/>
                <a:ea typeface="Arial"/>
                <a:cs typeface="Arial"/>
                <a:sym typeface="Arial"/>
              </a:rPr>
            </a:br>
            <a:endParaRPr b="1" sz="1600" u="sng">
              <a:latin typeface="Arial"/>
              <a:ea typeface="Arial"/>
              <a:cs typeface="Arial"/>
              <a:sym typeface="Arial"/>
            </a:endParaRPr>
          </a:p>
          <a:p>
            <a:pPr indent="0" lvl="0" marL="0" rtl="0" algn="just">
              <a:lnSpc>
                <a:spcPct val="115000"/>
              </a:lnSpc>
              <a:spcBef>
                <a:spcPts val="0"/>
              </a:spcBef>
              <a:spcAft>
                <a:spcPts val="0"/>
              </a:spcAft>
              <a:buNone/>
            </a:pPr>
            <a:r>
              <a:rPr i="1" lang="es-ES" sz="1600">
                <a:latin typeface="Arial"/>
                <a:ea typeface="Arial"/>
                <a:cs typeface="Arial"/>
                <a:sym typeface="Arial"/>
              </a:rPr>
              <a:t>Se considera reparación mayor sobre el cuerpo de presión:</a:t>
            </a:r>
            <a:endParaRPr i="1" sz="1600">
              <a:latin typeface="Arial"/>
              <a:ea typeface="Arial"/>
              <a:cs typeface="Arial"/>
              <a:sym typeface="Arial"/>
            </a:endParaRPr>
          </a:p>
          <a:p>
            <a:pPr indent="-330200" lvl="0" marL="457200" rtl="0" algn="just">
              <a:lnSpc>
                <a:spcPct val="115000"/>
              </a:lnSpc>
              <a:spcBef>
                <a:spcPts val="0"/>
              </a:spcBef>
              <a:spcAft>
                <a:spcPts val="0"/>
              </a:spcAft>
              <a:buSzPts val="1600"/>
              <a:buFont typeface="Arial"/>
              <a:buChar char="•"/>
            </a:pPr>
            <a:r>
              <a:rPr i="1" lang="es-ES" sz="1600">
                <a:latin typeface="Arial"/>
                <a:ea typeface="Arial"/>
                <a:cs typeface="Arial"/>
                <a:sym typeface="Arial"/>
              </a:rPr>
              <a:t>Sustitución total o parcial de superficies a presión tales como hogar, colectores, domos, placas, envolvente, serpentines de sobrecalentadores, paredes de tubos, etc.</a:t>
            </a:r>
            <a:endParaRPr i="1" sz="1600">
              <a:latin typeface="Arial"/>
              <a:ea typeface="Arial"/>
              <a:cs typeface="Arial"/>
              <a:sym typeface="Arial"/>
            </a:endParaRPr>
          </a:p>
          <a:p>
            <a:pPr indent="-330200" lvl="0" marL="457200" rtl="0" algn="just">
              <a:lnSpc>
                <a:spcPct val="115000"/>
              </a:lnSpc>
              <a:spcBef>
                <a:spcPts val="1000"/>
              </a:spcBef>
              <a:spcAft>
                <a:spcPts val="0"/>
              </a:spcAft>
              <a:buSzPts val="1600"/>
              <a:buFont typeface="Arial"/>
              <a:buChar char="•"/>
            </a:pPr>
            <a:r>
              <a:rPr i="1" lang="es-ES" sz="1600">
                <a:latin typeface="Arial"/>
                <a:ea typeface="Arial"/>
                <a:cs typeface="Arial"/>
                <a:sym typeface="Arial"/>
              </a:rPr>
              <a:t>Reparación parcial o total de soldaduras del cuerpo de presión</a:t>
            </a:r>
            <a:endParaRPr i="1" sz="1600">
              <a:latin typeface="Arial"/>
              <a:ea typeface="Arial"/>
              <a:cs typeface="Arial"/>
              <a:sym typeface="Arial"/>
            </a:endParaRPr>
          </a:p>
          <a:p>
            <a:pPr indent="-330200" lvl="0" marL="457200" rtl="0" algn="just">
              <a:lnSpc>
                <a:spcPct val="115000"/>
              </a:lnSpc>
              <a:spcBef>
                <a:spcPts val="1000"/>
              </a:spcBef>
              <a:spcAft>
                <a:spcPts val="0"/>
              </a:spcAft>
              <a:buSzPts val="1600"/>
              <a:buFont typeface="Arial"/>
              <a:buChar char="•"/>
            </a:pPr>
            <a:r>
              <a:rPr i="1" lang="es-ES" sz="1600">
                <a:latin typeface="Arial"/>
                <a:ea typeface="Arial"/>
                <a:cs typeface="Arial"/>
                <a:sym typeface="Arial"/>
              </a:rPr>
              <a:t>Procesos de recuperación de zonas desgastadas de área igual o superior a 645 cm</a:t>
            </a:r>
            <a:r>
              <a:rPr baseline="30000" i="1" lang="es-ES" sz="1600">
                <a:latin typeface="Arial"/>
                <a:ea typeface="Arial"/>
                <a:cs typeface="Arial"/>
                <a:sym typeface="Arial"/>
              </a:rPr>
              <a:t>2</a:t>
            </a:r>
            <a:r>
              <a:rPr i="1" lang="es-ES" sz="1600">
                <a:latin typeface="Arial"/>
                <a:ea typeface="Arial"/>
                <a:cs typeface="Arial"/>
                <a:sym typeface="Arial"/>
              </a:rPr>
              <a:t> (100 in</a:t>
            </a:r>
            <a:r>
              <a:rPr baseline="30000" i="1" lang="es-ES" sz="1600">
                <a:latin typeface="Arial"/>
                <a:ea typeface="Arial"/>
                <a:cs typeface="Arial"/>
                <a:sym typeface="Arial"/>
              </a:rPr>
              <a:t>2</a:t>
            </a:r>
            <a:r>
              <a:rPr i="1" lang="es-ES" sz="1600">
                <a:latin typeface="Arial"/>
                <a:ea typeface="Arial"/>
                <a:cs typeface="Arial"/>
                <a:sym typeface="Arial"/>
              </a:rPr>
              <a:t>), o espesor igual o mayor a 25% del nominal, o 13 mm (½ in);</a:t>
            </a:r>
            <a:endParaRPr i="1" sz="1600">
              <a:latin typeface="Arial"/>
              <a:ea typeface="Arial"/>
              <a:cs typeface="Arial"/>
              <a:sym typeface="Arial"/>
            </a:endParaRPr>
          </a:p>
          <a:p>
            <a:pPr indent="-330200" lvl="0" marL="457200" rtl="0" algn="just">
              <a:lnSpc>
                <a:spcPct val="115000"/>
              </a:lnSpc>
              <a:spcBef>
                <a:spcPts val="1000"/>
              </a:spcBef>
              <a:spcAft>
                <a:spcPts val="0"/>
              </a:spcAft>
              <a:buSzPts val="1600"/>
              <a:buFont typeface="Arial"/>
              <a:buChar char="•"/>
            </a:pPr>
            <a:r>
              <a:rPr i="1" lang="es-ES" sz="1600">
                <a:latin typeface="Arial"/>
                <a:ea typeface="Arial"/>
                <a:cs typeface="Arial"/>
                <a:sym typeface="Arial"/>
              </a:rPr>
              <a:t>Agregado de conexiones al diseño original que impliquen la confección de perforaciones a la envolvente o placa</a:t>
            </a:r>
            <a:endParaRPr i="1" sz="1600">
              <a:latin typeface="Arial"/>
              <a:ea typeface="Arial"/>
              <a:cs typeface="Arial"/>
              <a:sym typeface="Arial"/>
            </a:endParaRPr>
          </a:p>
          <a:p>
            <a:pPr indent="-330200" lvl="0" marL="457200" rtl="0" algn="just">
              <a:lnSpc>
                <a:spcPct val="115000"/>
              </a:lnSpc>
              <a:spcBef>
                <a:spcPts val="1000"/>
              </a:spcBef>
              <a:spcAft>
                <a:spcPts val="0"/>
              </a:spcAft>
              <a:buSzPts val="1600"/>
              <a:buFont typeface="Arial"/>
              <a:buChar char="•"/>
            </a:pPr>
            <a:r>
              <a:rPr i="1" lang="es-ES" sz="1600">
                <a:latin typeface="Arial"/>
                <a:ea typeface="Arial"/>
                <a:cs typeface="Arial"/>
                <a:sym typeface="Arial"/>
              </a:rPr>
              <a:t>Reparaciones soldadas o reemplazo de válvulas, accesorios, tubos, o tuberías de diámetros mayores a 125 mm (5 in)</a:t>
            </a:r>
            <a:endParaRPr i="1" sz="1600">
              <a:latin typeface="Arial"/>
              <a:ea typeface="Arial"/>
              <a:cs typeface="Arial"/>
              <a:sym typeface="Arial"/>
            </a:endParaRPr>
          </a:p>
          <a:p>
            <a:pPr indent="-330200" lvl="0" marL="457200" rtl="0" algn="just">
              <a:lnSpc>
                <a:spcPct val="115000"/>
              </a:lnSpc>
              <a:spcBef>
                <a:spcPts val="1000"/>
              </a:spcBef>
              <a:spcAft>
                <a:spcPts val="0"/>
              </a:spcAft>
              <a:buSzPts val="1600"/>
              <a:buFont typeface="Arial"/>
              <a:buChar char="•"/>
            </a:pPr>
            <a:r>
              <a:rPr i="1" lang="es-ES" sz="1600">
                <a:latin typeface="Arial"/>
                <a:ea typeface="Arial"/>
                <a:cs typeface="Arial"/>
                <a:sym typeface="Arial"/>
              </a:rPr>
              <a:t>Soldaduras de hermeticidad, condenado, re-mandrilado, re-entubado, reparaciones por pinchaduras y cambio de tubos en cantidades mayores</a:t>
            </a:r>
            <a:endParaRPr i="1" sz="1600">
              <a:latin typeface="Arial"/>
              <a:ea typeface="Arial"/>
              <a:cs typeface="Arial"/>
              <a:sym typeface="Arial"/>
            </a:endParaRPr>
          </a:p>
          <a:p>
            <a:pPr indent="0" lvl="0" marL="0" rtl="0" algn="just">
              <a:lnSpc>
                <a:spcPct val="115000"/>
              </a:lnSpc>
              <a:spcBef>
                <a:spcPts val="1000"/>
              </a:spcBef>
              <a:spcAft>
                <a:spcPts val="0"/>
              </a:spcAft>
              <a:buNone/>
            </a:pPr>
            <a:r>
              <a:rPr i="1" lang="es-ES" sz="1600">
                <a:latin typeface="Arial"/>
                <a:ea typeface="Arial"/>
                <a:cs typeface="Arial"/>
                <a:sym typeface="Arial"/>
              </a:rPr>
              <a:t>El profesional idóneo actuante podrá determinar otras tareas que puedan considerarse reparación mayor a partir de una inspección inicial y como resultado del estudio previo para elaborar la ingeniería de la reparación.</a:t>
            </a:r>
            <a:endParaRPr i="1" sz="1600">
              <a:latin typeface="Arial"/>
              <a:ea typeface="Arial"/>
              <a:cs typeface="Arial"/>
              <a:sym typeface="Arial"/>
            </a:endParaRPr>
          </a:p>
          <a:p>
            <a:pPr indent="0" lvl="0" marL="0" rtl="0" algn="just">
              <a:lnSpc>
                <a:spcPct val="115000"/>
              </a:lnSpc>
              <a:spcBef>
                <a:spcPts val="0"/>
              </a:spcBef>
              <a:spcAft>
                <a:spcPts val="0"/>
              </a:spcAft>
              <a:buNone/>
            </a:pPr>
            <a:r>
              <a:t/>
            </a:r>
            <a:endParaRPr i="1" sz="1600">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gfa1c34a668_0_14"/>
          <p:cNvSpPr txBox="1"/>
          <p:nvPr>
            <p:ph type="title"/>
          </p:nvPr>
        </p:nvSpPr>
        <p:spPr>
          <a:xfrm>
            <a:off x="0" y="-54429"/>
            <a:ext cx="12192000" cy="1325700"/>
          </a:xfrm>
          <a:prstGeom prst="rect">
            <a:avLst/>
          </a:prstGeom>
          <a:solidFill>
            <a:srgbClr val="004982"/>
          </a:solid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alibri"/>
              <a:buNone/>
            </a:pPr>
            <a:r>
              <a:rPr lang="es-ES"/>
              <a:t>Anexo 6 - Reparaciones mayores</a:t>
            </a:r>
            <a:endParaRPr/>
          </a:p>
        </p:txBody>
      </p:sp>
      <p:sp>
        <p:nvSpPr>
          <p:cNvPr id="74" name="Google Shape;74;gfa1c34a668_0_14"/>
          <p:cNvSpPr txBox="1"/>
          <p:nvPr>
            <p:ph idx="1" type="body"/>
          </p:nvPr>
        </p:nvSpPr>
        <p:spPr>
          <a:xfrm>
            <a:off x="484100" y="1595525"/>
            <a:ext cx="11584500" cy="4698600"/>
          </a:xfrm>
          <a:prstGeom prst="rect">
            <a:avLst/>
          </a:prstGeom>
          <a:noFill/>
          <a:ln>
            <a:noFill/>
          </a:ln>
        </p:spPr>
        <p:txBody>
          <a:bodyPr anchorCtr="0" anchor="t" bIns="45700" lIns="91425" spcFirstLastPara="1" rIns="91425" wrap="square" tIns="45700">
            <a:noAutofit/>
          </a:bodyPr>
          <a:lstStyle/>
          <a:p>
            <a:pPr indent="0" lvl="0" marL="0" rtl="0" algn="just">
              <a:lnSpc>
                <a:spcPct val="115000"/>
              </a:lnSpc>
              <a:spcBef>
                <a:spcPts val="0"/>
              </a:spcBef>
              <a:spcAft>
                <a:spcPts val="0"/>
              </a:spcAft>
              <a:buNone/>
            </a:pPr>
            <a:r>
              <a:rPr b="1" lang="es-ES" sz="1600" u="sng">
                <a:latin typeface="Arial"/>
                <a:ea typeface="Arial"/>
                <a:cs typeface="Arial"/>
                <a:sym typeface="Arial"/>
              </a:rPr>
              <a:t>Empresas de reparaciones </a:t>
            </a:r>
            <a:r>
              <a:rPr b="1" lang="es-ES" sz="1600" u="sng">
                <a:latin typeface="Arial"/>
                <a:ea typeface="Arial"/>
                <a:cs typeface="Arial"/>
                <a:sym typeface="Arial"/>
              </a:rPr>
              <a:t>mayores</a:t>
            </a:r>
            <a:r>
              <a:rPr b="1" lang="es-ES" sz="1600" u="sng">
                <a:latin typeface="Arial"/>
                <a:ea typeface="Arial"/>
                <a:cs typeface="Arial"/>
                <a:sym typeface="Arial"/>
              </a:rPr>
              <a:t> sobre cuerpo de presión:</a:t>
            </a:r>
            <a:endParaRPr b="1" sz="1600" u="sng">
              <a:latin typeface="Arial"/>
              <a:ea typeface="Arial"/>
              <a:cs typeface="Arial"/>
              <a:sym typeface="Arial"/>
            </a:endParaRPr>
          </a:p>
          <a:p>
            <a:pPr indent="-330200" lvl="0" marL="457200" rtl="0" algn="just">
              <a:lnSpc>
                <a:spcPct val="115000"/>
              </a:lnSpc>
              <a:spcBef>
                <a:spcPts val="0"/>
              </a:spcBef>
              <a:spcAft>
                <a:spcPts val="0"/>
              </a:spcAft>
              <a:buSzPts val="1600"/>
              <a:buFont typeface="Arial"/>
              <a:buChar char="•"/>
            </a:pPr>
            <a:r>
              <a:rPr lang="es-ES" sz="1600">
                <a:latin typeface="Arial"/>
                <a:ea typeface="Arial"/>
                <a:cs typeface="Arial"/>
                <a:sym typeface="Arial"/>
              </a:rPr>
              <a:t>Deben estar registradas co</a:t>
            </a:r>
            <a:r>
              <a:rPr lang="es-ES" sz="1600">
                <a:latin typeface="Arial"/>
                <a:ea typeface="Arial"/>
                <a:cs typeface="Arial"/>
                <a:sym typeface="Arial"/>
              </a:rPr>
              <a:t>mo agentes vinculados en la categoría de reparaciones y/o alteraciones incluyendo trabajos sobre el cuerpo de presión y contar con:</a:t>
            </a:r>
            <a:br>
              <a:rPr i="1" lang="es-ES" sz="1600">
                <a:latin typeface="Arial"/>
                <a:ea typeface="Arial"/>
                <a:cs typeface="Arial"/>
                <a:sym typeface="Arial"/>
              </a:rPr>
            </a:br>
            <a:endParaRPr i="1" sz="1600">
              <a:latin typeface="Arial"/>
              <a:ea typeface="Arial"/>
              <a:cs typeface="Arial"/>
              <a:sym typeface="Arial"/>
            </a:endParaRPr>
          </a:p>
          <a:p>
            <a:pPr indent="-330200" lvl="2" marL="1371600" rtl="0" algn="just">
              <a:lnSpc>
                <a:spcPct val="115000"/>
              </a:lnSpc>
              <a:spcBef>
                <a:spcPts val="0"/>
              </a:spcBef>
              <a:spcAft>
                <a:spcPts val="0"/>
              </a:spcAft>
              <a:buSzPts val="1600"/>
              <a:buFont typeface="Arial"/>
              <a:buChar char="•"/>
            </a:pPr>
            <a:r>
              <a:rPr i="1" lang="es-ES" sz="1600">
                <a:latin typeface="Arial"/>
                <a:ea typeface="Arial"/>
                <a:cs typeface="Arial"/>
                <a:sym typeface="Arial"/>
              </a:rPr>
              <a:t>a) Certificación de calidad de los materiales utilizados.</a:t>
            </a:r>
            <a:endParaRPr i="1" sz="1600">
              <a:latin typeface="Arial"/>
              <a:ea typeface="Arial"/>
              <a:cs typeface="Arial"/>
              <a:sym typeface="Arial"/>
            </a:endParaRPr>
          </a:p>
          <a:p>
            <a:pPr indent="-330200" lvl="2" marL="1371600" rtl="0" algn="just">
              <a:lnSpc>
                <a:spcPct val="115000"/>
              </a:lnSpc>
              <a:spcBef>
                <a:spcPts val="0"/>
              </a:spcBef>
              <a:spcAft>
                <a:spcPts val="0"/>
              </a:spcAft>
              <a:buSzPts val="1600"/>
              <a:buFont typeface="Arial"/>
              <a:buChar char="•"/>
            </a:pPr>
            <a:r>
              <a:rPr i="1" lang="es-ES" sz="1600">
                <a:latin typeface="Arial"/>
                <a:ea typeface="Arial"/>
                <a:cs typeface="Arial"/>
                <a:sym typeface="Arial"/>
              </a:rPr>
              <a:t>b) Especificaciones de procedimientos de soldadura y registro de calificación</a:t>
            </a:r>
            <a:endParaRPr i="1" sz="1600">
              <a:latin typeface="Arial"/>
              <a:ea typeface="Arial"/>
              <a:cs typeface="Arial"/>
              <a:sym typeface="Arial"/>
            </a:endParaRPr>
          </a:p>
          <a:p>
            <a:pPr indent="-330200" lvl="2" marL="1371600" rtl="0" algn="just">
              <a:lnSpc>
                <a:spcPct val="115000"/>
              </a:lnSpc>
              <a:spcBef>
                <a:spcPts val="0"/>
              </a:spcBef>
              <a:spcAft>
                <a:spcPts val="0"/>
              </a:spcAft>
              <a:buSzPts val="1600"/>
              <a:buFont typeface="Arial"/>
              <a:buChar char="•"/>
            </a:pPr>
            <a:r>
              <a:rPr i="1" lang="es-ES" sz="1600">
                <a:latin typeface="Arial"/>
                <a:ea typeface="Arial"/>
                <a:cs typeface="Arial"/>
                <a:sym typeface="Arial"/>
              </a:rPr>
              <a:t>del procedimiento asociado, conjuntamente con los certificados de ensayo correspondientes.</a:t>
            </a:r>
            <a:endParaRPr i="1" sz="1600">
              <a:latin typeface="Arial"/>
              <a:ea typeface="Arial"/>
              <a:cs typeface="Arial"/>
              <a:sym typeface="Arial"/>
            </a:endParaRPr>
          </a:p>
          <a:p>
            <a:pPr indent="-330200" lvl="2" marL="1371600" rtl="0" algn="just">
              <a:lnSpc>
                <a:spcPct val="115000"/>
              </a:lnSpc>
              <a:spcBef>
                <a:spcPts val="0"/>
              </a:spcBef>
              <a:spcAft>
                <a:spcPts val="0"/>
              </a:spcAft>
              <a:buSzPts val="1600"/>
              <a:buFont typeface="Arial"/>
              <a:buChar char="•"/>
            </a:pPr>
            <a:r>
              <a:rPr i="1" lang="es-ES" sz="1600">
                <a:latin typeface="Arial"/>
                <a:ea typeface="Arial"/>
                <a:cs typeface="Arial"/>
                <a:sym typeface="Arial"/>
              </a:rPr>
              <a:t>c) Soldadores calificados, conjuntamente con los certificados correspondientes.</a:t>
            </a:r>
            <a:endParaRPr i="1" sz="1600">
              <a:latin typeface="Arial"/>
              <a:ea typeface="Arial"/>
              <a:cs typeface="Arial"/>
              <a:sym typeface="Arial"/>
            </a:endParaRPr>
          </a:p>
          <a:p>
            <a:pPr indent="-330200" lvl="2" marL="1371600" rtl="0" algn="just">
              <a:lnSpc>
                <a:spcPct val="115000"/>
              </a:lnSpc>
              <a:spcBef>
                <a:spcPts val="0"/>
              </a:spcBef>
              <a:spcAft>
                <a:spcPts val="0"/>
              </a:spcAft>
              <a:buSzPts val="1600"/>
              <a:buFont typeface="Arial"/>
              <a:buChar char="•"/>
            </a:pPr>
            <a:r>
              <a:rPr i="1" lang="es-ES" sz="1600">
                <a:latin typeface="Arial"/>
                <a:ea typeface="Arial"/>
                <a:cs typeface="Arial"/>
                <a:sym typeface="Arial"/>
              </a:rPr>
              <a:t>d) Procedimiento escrito de tratamiento térmico, en caso de ser necesario según la norma de fabricación del generador de vapor. </a:t>
            </a:r>
            <a:endParaRPr i="1" sz="1600">
              <a:latin typeface="Arial"/>
              <a:ea typeface="Arial"/>
              <a:cs typeface="Arial"/>
              <a:sym typeface="Arial"/>
            </a:endParaRPr>
          </a:p>
          <a:p>
            <a:pPr indent="-330200" lvl="2" marL="1371600" rtl="0" algn="just">
              <a:lnSpc>
                <a:spcPct val="115000"/>
              </a:lnSpc>
              <a:spcBef>
                <a:spcPts val="0"/>
              </a:spcBef>
              <a:spcAft>
                <a:spcPts val="0"/>
              </a:spcAft>
              <a:buSzPts val="1600"/>
              <a:buFont typeface="Arial"/>
              <a:buChar char="•"/>
            </a:pPr>
            <a:r>
              <a:rPr i="1" lang="es-ES" sz="1600">
                <a:latin typeface="Arial"/>
                <a:ea typeface="Arial"/>
                <a:cs typeface="Arial"/>
                <a:sym typeface="Arial"/>
              </a:rPr>
              <a:t>e) Calibración de los equipos de ensayo utilizados.</a:t>
            </a:r>
            <a:endParaRPr i="1" sz="1600">
              <a:latin typeface="Arial"/>
              <a:ea typeface="Arial"/>
              <a:cs typeface="Arial"/>
              <a:sym typeface="Arial"/>
            </a:endParaRPr>
          </a:p>
          <a:p>
            <a:pPr indent="-330200" lvl="2" marL="1371600" rtl="0" algn="just">
              <a:lnSpc>
                <a:spcPct val="115000"/>
              </a:lnSpc>
              <a:spcBef>
                <a:spcPts val="0"/>
              </a:spcBef>
              <a:spcAft>
                <a:spcPts val="0"/>
              </a:spcAft>
              <a:buSzPts val="1600"/>
              <a:buFont typeface="Arial"/>
              <a:buChar char="•"/>
            </a:pPr>
            <a:r>
              <a:rPr i="1" lang="es-ES" sz="1600">
                <a:latin typeface="Arial"/>
                <a:ea typeface="Arial"/>
                <a:cs typeface="Arial"/>
                <a:sym typeface="Arial"/>
              </a:rPr>
              <a:t>f) Informes de END firmados por los técnicos que correspondan según el Anexo 7.</a:t>
            </a:r>
            <a:endParaRPr i="1" sz="1600">
              <a:latin typeface="Arial"/>
              <a:ea typeface="Arial"/>
              <a:cs typeface="Arial"/>
              <a:sym typeface="Arial"/>
            </a:endParaRPr>
          </a:p>
          <a:p>
            <a:pPr indent="0" lvl="0" marL="457200" rtl="0" algn="just">
              <a:lnSpc>
                <a:spcPct val="115000"/>
              </a:lnSpc>
              <a:spcBef>
                <a:spcPts val="0"/>
              </a:spcBef>
              <a:spcAft>
                <a:spcPts val="0"/>
              </a:spcAft>
              <a:buNone/>
            </a:pPr>
            <a:r>
              <a:t/>
            </a:r>
            <a:endParaRPr i="1" sz="1600">
              <a:latin typeface="Arial"/>
              <a:ea typeface="Arial"/>
              <a:cs typeface="Arial"/>
              <a:sym typeface="Arial"/>
            </a:endParaRPr>
          </a:p>
          <a:p>
            <a:pPr indent="0" lvl="0" marL="0" rtl="0" algn="just">
              <a:lnSpc>
                <a:spcPct val="115000"/>
              </a:lnSpc>
              <a:spcBef>
                <a:spcPts val="0"/>
              </a:spcBef>
              <a:spcAft>
                <a:spcPts val="0"/>
              </a:spcAft>
              <a:buNone/>
            </a:pPr>
            <a:r>
              <a:rPr b="1" lang="es-ES" sz="1600" u="sng">
                <a:latin typeface="Arial"/>
                <a:ea typeface="Arial"/>
                <a:cs typeface="Arial"/>
                <a:sym typeface="Arial"/>
              </a:rPr>
              <a:t>Informe de reparaciones: </a:t>
            </a:r>
            <a:endParaRPr b="1" sz="1600" u="sng">
              <a:latin typeface="Arial"/>
              <a:ea typeface="Arial"/>
              <a:cs typeface="Arial"/>
              <a:sym typeface="Arial"/>
            </a:endParaRPr>
          </a:p>
          <a:p>
            <a:pPr indent="-330200" lvl="0" marL="457200" rtl="0" algn="just">
              <a:lnSpc>
                <a:spcPct val="115000"/>
              </a:lnSpc>
              <a:spcBef>
                <a:spcPts val="1000"/>
              </a:spcBef>
              <a:spcAft>
                <a:spcPts val="0"/>
              </a:spcAft>
              <a:buSzPts val="1600"/>
              <a:buFont typeface="Arial"/>
              <a:buChar char="•"/>
            </a:pPr>
            <a:r>
              <a:rPr i="1" lang="es-ES" sz="1600">
                <a:latin typeface="Arial"/>
                <a:ea typeface="Arial"/>
                <a:cs typeface="Arial"/>
                <a:sym typeface="Arial"/>
              </a:rPr>
              <a:t>Al finalizar la reparación, se debe presentar un informe de reparaciones en la URSEA firmado por un profesional idóneo. </a:t>
            </a:r>
            <a:endParaRPr i="1" sz="1600">
              <a:latin typeface="Arial"/>
              <a:ea typeface="Arial"/>
              <a:cs typeface="Arial"/>
              <a:sym typeface="Arial"/>
            </a:endParaRPr>
          </a:p>
          <a:p>
            <a:pPr indent="-330200" lvl="0" marL="457200" rtl="0" algn="just">
              <a:lnSpc>
                <a:spcPct val="115000"/>
              </a:lnSpc>
              <a:spcBef>
                <a:spcPts val="1000"/>
              </a:spcBef>
              <a:spcAft>
                <a:spcPts val="0"/>
              </a:spcAft>
              <a:buSzPts val="1600"/>
              <a:buFont typeface="Arial"/>
              <a:buChar char="•"/>
            </a:pPr>
            <a:r>
              <a:rPr i="1" lang="es-ES" sz="1600">
                <a:latin typeface="Arial"/>
                <a:ea typeface="Arial"/>
                <a:cs typeface="Arial"/>
                <a:sym typeface="Arial"/>
              </a:rPr>
              <a:t>Carpeta técnica: memoria descriptiva, nombres de las firmas involucradas, informes técnicos, y constancias exigidas.</a:t>
            </a:r>
            <a:endParaRPr i="1" sz="1600">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gfd0105262b_0_5"/>
          <p:cNvSpPr txBox="1"/>
          <p:nvPr>
            <p:ph type="title"/>
          </p:nvPr>
        </p:nvSpPr>
        <p:spPr>
          <a:xfrm>
            <a:off x="0" y="-54429"/>
            <a:ext cx="12192000" cy="1325700"/>
          </a:xfrm>
          <a:prstGeom prst="rect">
            <a:avLst/>
          </a:prstGeom>
          <a:solidFill>
            <a:srgbClr val="004982"/>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Calibri"/>
              <a:buNone/>
            </a:pPr>
            <a:r>
              <a:rPr lang="es-ES"/>
              <a:t>Sección </a:t>
            </a:r>
            <a:r>
              <a:rPr lang="es-ES"/>
              <a:t>VI - Reparaciones y Mantenimiento</a:t>
            </a:r>
            <a:endParaRPr/>
          </a:p>
        </p:txBody>
      </p:sp>
      <p:sp>
        <p:nvSpPr>
          <p:cNvPr id="80" name="Google Shape;80;gfd0105262b_0_5"/>
          <p:cNvSpPr txBox="1"/>
          <p:nvPr>
            <p:ph idx="1" type="body"/>
          </p:nvPr>
        </p:nvSpPr>
        <p:spPr>
          <a:xfrm>
            <a:off x="484100" y="2071275"/>
            <a:ext cx="11349000" cy="2199900"/>
          </a:xfrm>
          <a:prstGeom prst="rect">
            <a:avLst/>
          </a:prstGeom>
          <a:noFill/>
          <a:ln>
            <a:noFill/>
          </a:ln>
        </p:spPr>
        <p:txBody>
          <a:bodyPr anchorCtr="0" anchor="t" bIns="45700" lIns="91425" spcFirstLastPara="1" rIns="91425" wrap="square" tIns="45700">
            <a:noAutofit/>
          </a:bodyPr>
          <a:lstStyle/>
          <a:p>
            <a:pPr indent="-330200" lvl="0" marL="457200" rtl="0" algn="just">
              <a:lnSpc>
                <a:spcPct val="115000"/>
              </a:lnSpc>
              <a:spcBef>
                <a:spcPts val="0"/>
              </a:spcBef>
              <a:spcAft>
                <a:spcPts val="0"/>
              </a:spcAft>
              <a:buSzPts val="1600"/>
              <a:buChar char="•"/>
            </a:pPr>
            <a:r>
              <a:rPr b="1" lang="es-ES" sz="1600">
                <a:latin typeface="Arial"/>
                <a:ea typeface="Arial"/>
                <a:cs typeface="Arial"/>
                <a:sym typeface="Arial"/>
              </a:rPr>
              <a:t>Título I. Reparaciones mayores y alteraciones.</a:t>
            </a:r>
            <a:endParaRPr b="1" sz="1600">
              <a:latin typeface="Arial"/>
              <a:ea typeface="Arial"/>
              <a:cs typeface="Arial"/>
              <a:sym typeface="Arial"/>
            </a:endParaRPr>
          </a:p>
          <a:p>
            <a:pPr indent="-330200" lvl="1" marL="914400" rtl="0" algn="just">
              <a:lnSpc>
                <a:spcPct val="115000"/>
              </a:lnSpc>
              <a:spcBef>
                <a:spcPts val="0"/>
              </a:spcBef>
              <a:spcAft>
                <a:spcPts val="0"/>
              </a:spcAft>
              <a:buSzPts val="1600"/>
              <a:buChar char="•"/>
            </a:pPr>
            <a:r>
              <a:rPr lang="es-ES" sz="1600">
                <a:latin typeface="Arial"/>
                <a:ea typeface="Arial"/>
                <a:cs typeface="Arial"/>
                <a:sym typeface="Arial"/>
              </a:rPr>
              <a:t>Capítulo I. Reparaciones mayores 	</a:t>
            </a:r>
            <a:r>
              <a:rPr b="1" lang="es-ES" sz="1600">
                <a:latin typeface="Arial"/>
                <a:ea typeface="Arial"/>
                <a:cs typeface="Arial"/>
                <a:sym typeface="Arial"/>
              </a:rPr>
              <a:t>									 </a:t>
            </a:r>
            <a:r>
              <a:rPr lang="es-ES" sz="1600">
                <a:latin typeface="Arial"/>
                <a:ea typeface="Arial"/>
                <a:cs typeface="Arial"/>
                <a:sym typeface="Arial"/>
              </a:rPr>
              <a:t>(Artículos 109 a 116)</a:t>
            </a:r>
            <a:endParaRPr sz="1600">
              <a:latin typeface="Arial"/>
              <a:ea typeface="Arial"/>
              <a:cs typeface="Arial"/>
              <a:sym typeface="Arial"/>
            </a:endParaRPr>
          </a:p>
          <a:p>
            <a:pPr indent="-330200" lvl="1" marL="914400" rtl="0" algn="just">
              <a:lnSpc>
                <a:spcPct val="115000"/>
              </a:lnSpc>
              <a:spcBef>
                <a:spcPts val="0"/>
              </a:spcBef>
              <a:spcAft>
                <a:spcPts val="0"/>
              </a:spcAft>
              <a:buSzPts val="1600"/>
              <a:buFont typeface="Arial"/>
              <a:buChar char="•"/>
            </a:pPr>
            <a:r>
              <a:rPr lang="es-ES" sz="1600">
                <a:latin typeface="Arial"/>
                <a:ea typeface="Arial"/>
                <a:cs typeface="Arial"/>
                <a:sym typeface="Arial"/>
              </a:rPr>
              <a:t>Capítulo II. Alteraciones	</a:t>
            </a:r>
            <a:r>
              <a:rPr b="1" lang="es-ES" sz="1600">
                <a:latin typeface="Arial"/>
                <a:ea typeface="Arial"/>
                <a:cs typeface="Arial"/>
                <a:sym typeface="Arial"/>
              </a:rPr>
              <a:t>											</a:t>
            </a:r>
            <a:r>
              <a:rPr lang="es-ES" sz="1600">
                <a:latin typeface="Arial"/>
                <a:ea typeface="Arial"/>
                <a:cs typeface="Arial"/>
                <a:sym typeface="Arial"/>
              </a:rPr>
              <a:t> (Artículos 117 a 121)</a:t>
            </a:r>
            <a:endParaRPr sz="1600">
              <a:latin typeface="Arial"/>
              <a:ea typeface="Arial"/>
              <a:cs typeface="Arial"/>
              <a:sym typeface="Arial"/>
            </a:endParaRPr>
          </a:p>
          <a:p>
            <a:pPr indent="0" lvl="0" marL="0" rtl="0" algn="just">
              <a:lnSpc>
                <a:spcPct val="115000"/>
              </a:lnSpc>
              <a:spcBef>
                <a:spcPts val="0"/>
              </a:spcBef>
              <a:spcAft>
                <a:spcPts val="0"/>
              </a:spcAft>
              <a:buNone/>
            </a:pPr>
            <a:r>
              <a:t/>
            </a:r>
            <a:endParaRPr sz="1600">
              <a:latin typeface="Arial"/>
              <a:ea typeface="Arial"/>
              <a:cs typeface="Arial"/>
              <a:sym typeface="Arial"/>
            </a:endParaRPr>
          </a:p>
          <a:p>
            <a:pPr indent="-330200" lvl="0" marL="457200" rtl="0" algn="just">
              <a:lnSpc>
                <a:spcPct val="115000"/>
              </a:lnSpc>
              <a:spcBef>
                <a:spcPts val="0"/>
              </a:spcBef>
              <a:spcAft>
                <a:spcPts val="0"/>
              </a:spcAft>
              <a:buSzPts val="1600"/>
              <a:buChar char="•"/>
            </a:pPr>
            <a:r>
              <a:rPr b="1" lang="es-ES" sz="1600">
                <a:latin typeface="Arial"/>
                <a:ea typeface="Arial"/>
                <a:cs typeface="Arial"/>
                <a:sym typeface="Arial"/>
              </a:rPr>
              <a:t>Título II. Mantenimiento, ensayo y calibración de válvulas de seguridad 		 </a:t>
            </a:r>
            <a:r>
              <a:rPr lang="es-ES" sz="1600">
                <a:latin typeface="Arial"/>
                <a:ea typeface="Arial"/>
                <a:cs typeface="Arial"/>
                <a:sym typeface="Arial"/>
              </a:rPr>
              <a:t>(Artículos 122 a 126)</a:t>
            </a:r>
            <a:br>
              <a:rPr b="1" lang="es-ES" sz="1600">
                <a:latin typeface="Arial"/>
                <a:ea typeface="Arial"/>
                <a:cs typeface="Arial"/>
                <a:sym typeface="Arial"/>
              </a:rPr>
            </a:br>
            <a:endParaRPr b="1" sz="1600">
              <a:latin typeface="Arial"/>
              <a:ea typeface="Arial"/>
              <a:cs typeface="Arial"/>
              <a:sym typeface="Arial"/>
            </a:endParaRPr>
          </a:p>
          <a:p>
            <a:pPr indent="-330200" lvl="0" marL="457200" rtl="0" algn="just">
              <a:lnSpc>
                <a:spcPct val="115000"/>
              </a:lnSpc>
              <a:spcBef>
                <a:spcPts val="0"/>
              </a:spcBef>
              <a:spcAft>
                <a:spcPts val="0"/>
              </a:spcAft>
              <a:buSzPts val="1600"/>
              <a:buFont typeface="Arial"/>
              <a:buChar char="•"/>
            </a:pPr>
            <a:r>
              <a:rPr b="1" lang="es-ES" sz="1600">
                <a:latin typeface="Arial"/>
                <a:ea typeface="Arial"/>
                <a:cs typeface="Arial"/>
                <a:sym typeface="Arial"/>
              </a:rPr>
              <a:t>Título III. Reportes de alteraciones y reparaciones mayores 					 </a:t>
            </a:r>
            <a:r>
              <a:rPr lang="es-ES" sz="1600">
                <a:latin typeface="Arial"/>
                <a:ea typeface="Arial"/>
                <a:cs typeface="Arial"/>
                <a:sym typeface="Arial"/>
              </a:rPr>
              <a:t>(Artículos 127 y 128)</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gfd254cb7cc_0_0"/>
          <p:cNvSpPr txBox="1"/>
          <p:nvPr>
            <p:ph type="title"/>
          </p:nvPr>
        </p:nvSpPr>
        <p:spPr>
          <a:xfrm>
            <a:off x="0" y="-54429"/>
            <a:ext cx="12192000" cy="1325700"/>
          </a:xfrm>
          <a:prstGeom prst="rect">
            <a:avLst/>
          </a:prstGeom>
          <a:solidFill>
            <a:srgbClr val="004982"/>
          </a:solid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alibri"/>
              <a:buNone/>
            </a:pPr>
            <a:r>
              <a:rPr lang="es-ES"/>
              <a:t>Sección </a:t>
            </a:r>
            <a:r>
              <a:rPr lang="es-ES"/>
              <a:t>VI - Reparaciones y Mantenimiento</a:t>
            </a:r>
            <a:endParaRPr/>
          </a:p>
          <a:p>
            <a:pPr indent="0" lvl="0" marL="0" rtl="0" algn="l">
              <a:lnSpc>
                <a:spcPct val="90000"/>
              </a:lnSpc>
              <a:spcBef>
                <a:spcPts val="0"/>
              </a:spcBef>
              <a:spcAft>
                <a:spcPts val="0"/>
              </a:spcAft>
              <a:buClr>
                <a:schemeClr val="dk1"/>
              </a:buClr>
              <a:buSzPts val="1100"/>
              <a:buFont typeface="Arial"/>
              <a:buNone/>
            </a:pPr>
            <a:r>
              <a:rPr lang="es-ES" sz="2000"/>
              <a:t>Título I. Reparaciones mayores y alteraciones</a:t>
            </a:r>
            <a:r>
              <a:rPr lang="es-ES" sz="2000"/>
              <a:t>  - Artículos: 109 a 121</a:t>
            </a:r>
            <a:endParaRPr sz="2000"/>
          </a:p>
        </p:txBody>
      </p:sp>
      <p:sp>
        <p:nvSpPr>
          <p:cNvPr id="86" name="Google Shape;86;gfd254cb7cc_0_0"/>
          <p:cNvSpPr txBox="1"/>
          <p:nvPr>
            <p:ph idx="1" type="body"/>
          </p:nvPr>
        </p:nvSpPr>
        <p:spPr>
          <a:xfrm>
            <a:off x="476250" y="1551025"/>
            <a:ext cx="11239500" cy="4905000"/>
          </a:xfrm>
          <a:prstGeom prst="rect">
            <a:avLst/>
          </a:prstGeom>
          <a:noFill/>
          <a:ln>
            <a:noFill/>
          </a:ln>
        </p:spPr>
        <p:txBody>
          <a:bodyPr anchorCtr="0" anchor="t" bIns="45700" lIns="91425" spcFirstLastPara="1" rIns="91425" wrap="square" tIns="45700">
            <a:noAutofit/>
          </a:bodyPr>
          <a:lstStyle/>
          <a:p>
            <a:pPr indent="0" lvl="0" marL="0" rtl="0" algn="just">
              <a:lnSpc>
                <a:spcPct val="115000"/>
              </a:lnSpc>
              <a:spcBef>
                <a:spcPts val="0"/>
              </a:spcBef>
              <a:spcAft>
                <a:spcPts val="0"/>
              </a:spcAft>
              <a:buNone/>
            </a:pPr>
            <a:r>
              <a:rPr b="1" lang="es-ES" sz="1600" u="sng">
                <a:latin typeface="Arial"/>
                <a:ea typeface="Arial"/>
                <a:cs typeface="Arial"/>
                <a:sym typeface="Arial"/>
              </a:rPr>
              <a:t>Capítulo I. Reparaciones mayores</a:t>
            </a:r>
            <a:br>
              <a:rPr b="1" lang="es-ES" sz="1600" u="sng">
                <a:latin typeface="Arial"/>
                <a:ea typeface="Arial"/>
                <a:cs typeface="Arial"/>
                <a:sym typeface="Arial"/>
              </a:rPr>
            </a:br>
            <a:endParaRPr sz="1600">
              <a:latin typeface="Arial"/>
              <a:ea typeface="Arial"/>
              <a:cs typeface="Arial"/>
              <a:sym typeface="Arial"/>
            </a:endParaRPr>
          </a:p>
          <a:p>
            <a:pPr indent="-330200" lvl="0" marL="457200" rtl="0" algn="just">
              <a:lnSpc>
                <a:spcPct val="115000"/>
              </a:lnSpc>
              <a:spcBef>
                <a:spcPts val="0"/>
              </a:spcBef>
              <a:spcAft>
                <a:spcPts val="0"/>
              </a:spcAft>
              <a:buSzPts val="1600"/>
              <a:buFont typeface="Arial"/>
              <a:buChar char="•"/>
            </a:pPr>
            <a:r>
              <a:rPr lang="es-ES" sz="1600">
                <a:latin typeface="Arial"/>
                <a:ea typeface="Arial"/>
                <a:cs typeface="Arial"/>
                <a:sym typeface="Arial"/>
              </a:rPr>
              <a:t>Las reparaciones mayores son definidas en el Anexo 6. Las no consideradas allí, son reparaciones menores.</a:t>
            </a:r>
            <a:br>
              <a:rPr lang="es-ES" sz="1600">
                <a:latin typeface="Arial"/>
                <a:ea typeface="Arial"/>
                <a:cs typeface="Arial"/>
                <a:sym typeface="Arial"/>
              </a:rPr>
            </a:br>
            <a:endParaRPr sz="1600">
              <a:latin typeface="Arial"/>
              <a:ea typeface="Arial"/>
              <a:cs typeface="Arial"/>
              <a:sym typeface="Arial"/>
            </a:endParaRPr>
          </a:p>
          <a:p>
            <a:pPr indent="-330200" lvl="0" marL="457200" rtl="0" algn="just">
              <a:lnSpc>
                <a:spcPct val="115000"/>
              </a:lnSpc>
              <a:spcBef>
                <a:spcPts val="0"/>
              </a:spcBef>
              <a:spcAft>
                <a:spcPts val="0"/>
              </a:spcAft>
              <a:buSzPts val="1600"/>
              <a:buFont typeface="Arial"/>
              <a:buChar char="•"/>
            </a:pPr>
            <a:r>
              <a:rPr lang="es-ES" sz="1600">
                <a:latin typeface="Arial"/>
                <a:ea typeface="Arial"/>
                <a:cs typeface="Arial"/>
                <a:sym typeface="Arial"/>
              </a:rPr>
              <a:t>Al realizar una reparación mayor sobre un generador de vapor, éste queda automáticamente inhabilitado.</a:t>
            </a:r>
            <a:endParaRPr sz="1600">
              <a:latin typeface="Arial"/>
              <a:ea typeface="Arial"/>
              <a:cs typeface="Arial"/>
              <a:sym typeface="Arial"/>
            </a:endParaRPr>
          </a:p>
          <a:p>
            <a:pPr indent="0" lvl="0" marL="0" rtl="0" algn="just">
              <a:lnSpc>
                <a:spcPct val="115000"/>
              </a:lnSpc>
              <a:spcBef>
                <a:spcPts val="0"/>
              </a:spcBef>
              <a:spcAft>
                <a:spcPts val="0"/>
              </a:spcAft>
              <a:buSzPts val="1800"/>
              <a:buNone/>
            </a:pPr>
            <a:r>
              <a:t/>
            </a:r>
            <a:endParaRPr sz="1600">
              <a:latin typeface="Arial"/>
              <a:ea typeface="Arial"/>
              <a:cs typeface="Arial"/>
              <a:sym typeface="Arial"/>
            </a:endParaRPr>
          </a:p>
          <a:p>
            <a:pPr indent="-330200" lvl="0" marL="457200" rtl="0" algn="just">
              <a:lnSpc>
                <a:spcPct val="115000"/>
              </a:lnSpc>
              <a:spcBef>
                <a:spcPts val="0"/>
              </a:spcBef>
              <a:spcAft>
                <a:spcPts val="0"/>
              </a:spcAft>
              <a:buSzPts val="1600"/>
              <a:buFont typeface="Arial"/>
              <a:buChar char="•"/>
            </a:pPr>
            <a:r>
              <a:rPr lang="es-ES" sz="1600" u="sng">
                <a:latin typeface="Arial"/>
                <a:ea typeface="Arial"/>
                <a:cs typeface="Arial"/>
                <a:sym typeface="Arial"/>
              </a:rPr>
              <a:t>Agente vinculado (según Anexo 7) registrado en:</a:t>
            </a:r>
            <a:endParaRPr sz="1600" u="sng">
              <a:latin typeface="Arial"/>
              <a:ea typeface="Arial"/>
              <a:cs typeface="Arial"/>
              <a:sym typeface="Arial"/>
            </a:endParaRPr>
          </a:p>
          <a:p>
            <a:pPr indent="-330200" lvl="2" marL="1371600" rtl="0" algn="just">
              <a:lnSpc>
                <a:spcPct val="115000"/>
              </a:lnSpc>
              <a:spcBef>
                <a:spcPts val="0"/>
              </a:spcBef>
              <a:spcAft>
                <a:spcPts val="0"/>
              </a:spcAft>
              <a:buSzPts val="1600"/>
              <a:buFont typeface="Arial"/>
              <a:buChar char="•"/>
            </a:pPr>
            <a:r>
              <a:rPr i="1" lang="es-ES" sz="1600">
                <a:latin typeface="Arial"/>
                <a:ea typeface="Arial"/>
                <a:cs typeface="Arial"/>
                <a:sym typeface="Arial"/>
              </a:rPr>
              <a:t>Servicios de válvulas de seguridad </a:t>
            </a:r>
            <a:r>
              <a:rPr lang="es-ES" sz="1600">
                <a:latin typeface="Arial"/>
                <a:ea typeface="Arial"/>
                <a:cs typeface="Arial"/>
                <a:sym typeface="Arial"/>
              </a:rPr>
              <a:t>cuando son intervenciones de las válvulas de seguridad</a:t>
            </a:r>
            <a:endParaRPr sz="1600">
              <a:latin typeface="Arial"/>
              <a:ea typeface="Arial"/>
              <a:cs typeface="Arial"/>
              <a:sym typeface="Arial"/>
            </a:endParaRPr>
          </a:p>
          <a:p>
            <a:pPr indent="-330200" lvl="2" marL="1371600" rtl="0" algn="just">
              <a:lnSpc>
                <a:spcPct val="115000"/>
              </a:lnSpc>
              <a:spcBef>
                <a:spcPts val="0"/>
              </a:spcBef>
              <a:spcAft>
                <a:spcPts val="0"/>
              </a:spcAft>
              <a:buSzPts val="1600"/>
              <a:buChar char="•"/>
            </a:pPr>
            <a:r>
              <a:rPr i="1" lang="es-ES" sz="1600">
                <a:latin typeface="Arial"/>
                <a:ea typeface="Arial"/>
                <a:cs typeface="Arial"/>
                <a:sym typeface="Arial"/>
              </a:rPr>
              <a:t>Reparaciones y/o alteraciones incluyendo trabajos sobre el cuerpo de presión</a:t>
            </a:r>
            <a:r>
              <a:rPr lang="es-ES" sz="1600">
                <a:latin typeface="Arial"/>
                <a:ea typeface="Arial"/>
                <a:cs typeface="Arial"/>
                <a:sym typeface="Arial"/>
              </a:rPr>
              <a:t> en trabajos sobre el cuerpo de presión.</a:t>
            </a:r>
            <a:endParaRPr sz="1600">
              <a:latin typeface="Arial"/>
              <a:ea typeface="Arial"/>
              <a:cs typeface="Arial"/>
              <a:sym typeface="Arial"/>
            </a:endParaRPr>
          </a:p>
          <a:p>
            <a:pPr indent="0" lvl="0" marL="1371600" rtl="0" algn="just">
              <a:lnSpc>
                <a:spcPct val="115000"/>
              </a:lnSpc>
              <a:spcBef>
                <a:spcPts val="0"/>
              </a:spcBef>
              <a:spcAft>
                <a:spcPts val="0"/>
              </a:spcAft>
              <a:buNone/>
            </a:pPr>
            <a:r>
              <a:t/>
            </a:r>
            <a:endParaRPr sz="1600">
              <a:latin typeface="Arial"/>
              <a:ea typeface="Arial"/>
              <a:cs typeface="Arial"/>
              <a:sym typeface="Arial"/>
            </a:endParaRPr>
          </a:p>
          <a:p>
            <a:pPr indent="-330200" lvl="0" marL="457200" rtl="0" algn="just">
              <a:lnSpc>
                <a:spcPct val="115000"/>
              </a:lnSpc>
              <a:spcBef>
                <a:spcPts val="0"/>
              </a:spcBef>
              <a:spcAft>
                <a:spcPts val="0"/>
              </a:spcAft>
              <a:buSzPts val="1600"/>
              <a:buFont typeface="Arial"/>
              <a:buChar char="•"/>
            </a:pPr>
            <a:r>
              <a:rPr lang="es-ES" sz="1600" u="sng">
                <a:latin typeface="Arial"/>
                <a:ea typeface="Arial"/>
                <a:cs typeface="Arial"/>
                <a:sym typeface="Arial"/>
              </a:rPr>
              <a:t>Materiales:</a:t>
            </a:r>
            <a:endParaRPr sz="1600" u="sng">
              <a:latin typeface="Arial"/>
              <a:ea typeface="Arial"/>
              <a:cs typeface="Arial"/>
              <a:sym typeface="Arial"/>
            </a:endParaRPr>
          </a:p>
          <a:p>
            <a:pPr indent="-330200" lvl="1" marL="914400" rtl="0" algn="just">
              <a:lnSpc>
                <a:spcPct val="115000"/>
              </a:lnSpc>
              <a:spcBef>
                <a:spcPts val="0"/>
              </a:spcBef>
              <a:spcAft>
                <a:spcPts val="0"/>
              </a:spcAft>
              <a:buSzPts val="1600"/>
              <a:buFont typeface="Arial"/>
              <a:buChar char="•"/>
            </a:pPr>
            <a:r>
              <a:rPr lang="es-ES" sz="1600">
                <a:latin typeface="Arial"/>
                <a:ea typeface="Arial"/>
                <a:cs typeface="Arial"/>
                <a:sym typeface="Arial"/>
              </a:rPr>
              <a:t>Se debe u</a:t>
            </a:r>
            <a:r>
              <a:rPr lang="es-ES" sz="1600">
                <a:latin typeface="Arial"/>
                <a:ea typeface="Arial"/>
                <a:cs typeface="Arial"/>
                <a:sym typeface="Arial"/>
              </a:rPr>
              <a:t>tilizar materiales que se ajusten a los requerimientos del código original de construcción, y verificarlos en los datos originales. </a:t>
            </a:r>
            <a:endParaRPr sz="1600">
              <a:latin typeface="Arial"/>
              <a:ea typeface="Arial"/>
              <a:cs typeface="Arial"/>
              <a:sym typeface="Arial"/>
            </a:endParaRPr>
          </a:p>
          <a:p>
            <a:pPr indent="-330200" lvl="1" marL="914400" rtl="0" algn="just">
              <a:lnSpc>
                <a:spcPct val="115000"/>
              </a:lnSpc>
              <a:spcBef>
                <a:spcPts val="0"/>
              </a:spcBef>
              <a:spcAft>
                <a:spcPts val="0"/>
              </a:spcAft>
              <a:buSzPts val="1600"/>
              <a:buFont typeface="Arial"/>
              <a:buChar char="•"/>
            </a:pPr>
            <a:r>
              <a:rPr lang="es-ES" sz="1600">
                <a:latin typeface="Arial"/>
                <a:ea typeface="Arial"/>
                <a:cs typeface="Arial"/>
                <a:sym typeface="Arial"/>
              </a:rPr>
              <a:t>I</a:t>
            </a:r>
            <a:r>
              <a:rPr lang="es-ES" sz="1600">
                <a:latin typeface="Arial"/>
                <a:ea typeface="Arial"/>
                <a:cs typeface="Arial"/>
                <a:sym typeface="Arial"/>
              </a:rPr>
              <a:t>ntervenci</a:t>
            </a:r>
            <a:r>
              <a:rPr lang="es-ES" sz="1600">
                <a:latin typeface="Arial"/>
                <a:ea typeface="Arial"/>
                <a:cs typeface="Arial"/>
                <a:sym typeface="Arial"/>
              </a:rPr>
              <a:t>ón</a:t>
            </a:r>
            <a:r>
              <a:rPr lang="es-ES" sz="1600">
                <a:latin typeface="Arial"/>
                <a:ea typeface="Arial"/>
                <a:cs typeface="Arial"/>
                <a:sym typeface="Arial"/>
              </a:rPr>
              <a:t> sobre una válvula de seguridad:</a:t>
            </a:r>
            <a:r>
              <a:rPr i="1" lang="es-ES" sz="1600">
                <a:latin typeface="Arial"/>
                <a:ea typeface="Arial"/>
                <a:cs typeface="Arial"/>
                <a:sym typeface="Arial"/>
              </a:rPr>
              <a:t> toda parte crítica deberá ser suministrada por el fabricante original de la válvula, de acuerdo con el modelo y número de parte, o según las especificaciones del fabricante</a:t>
            </a:r>
            <a:r>
              <a:rPr lang="es-ES" sz="1600">
                <a:latin typeface="Arial"/>
                <a:ea typeface="Arial"/>
                <a:cs typeface="Arial"/>
                <a:sym typeface="Arial"/>
              </a:rPr>
              <a:t>.</a:t>
            </a:r>
            <a:endParaRPr sz="1600">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gfa1c34a668_0_33"/>
          <p:cNvSpPr txBox="1"/>
          <p:nvPr>
            <p:ph type="title"/>
          </p:nvPr>
        </p:nvSpPr>
        <p:spPr>
          <a:xfrm>
            <a:off x="0" y="-54429"/>
            <a:ext cx="12192000" cy="1325700"/>
          </a:xfrm>
          <a:prstGeom prst="rect">
            <a:avLst/>
          </a:prstGeom>
          <a:solidFill>
            <a:srgbClr val="004982"/>
          </a:solid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alibri"/>
              <a:buNone/>
            </a:pPr>
            <a:r>
              <a:rPr lang="es-ES"/>
              <a:t>Sección VI - Reparaciones y Mantenimiento</a:t>
            </a:r>
            <a:endParaRPr/>
          </a:p>
          <a:p>
            <a:pPr indent="0" lvl="0" marL="0" rtl="0" algn="l">
              <a:lnSpc>
                <a:spcPct val="90000"/>
              </a:lnSpc>
              <a:spcBef>
                <a:spcPts val="0"/>
              </a:spcBef>
              <a:spcAft>
                <a:spcPts val="0"/>
              </a:spcAft>
              <a:buClr>
                <a:schemeClr val="dk1"/>
              </a:buClr>
              <a:buSzPts val="1100"/>
              <a:buFont typeface="Arial"/>
              <a:buNone/>
            </a:pPr>
            <a:r>
              <a:rPr lang="es-ES" sz="2000"/>
              <a:t>Título I. Reparaciones mayores y alteraciones  - Artículos: 109 a 121</a:t>
            </a:r>
            <a:endParaRPr sz="2000"/>
          </a:p>
        </p:txBody>
      </p:sp>
      <p:sp>
        <p:nvSpPr>
          <p:cNvPr id="92" name="Google Shape;92;gfa1c34a668_0_33"/>
          <p:cNvSpPr txBox="1"/>
          <p:nvPr>
            <p:ph idx="1" type="body"/>
          </p:nvPr>
        </p:nvSpPr>
        <p:spPr>
          <a:xfrm>
            <a:off x="476250" y="1551025"/>
            <a:ext cx="11239500" cy="4905000"/>
          </a:xfrm>
          <a:prstGeom prst="rect">
            <a:avLst/>
          </a:prstGeom>
          <a:noFill/>
          <a:ln>
            <a:noFill/>
          </a:ln>
        </p:spPr>
        <p:txBody>
          <a:bodyPr anchorCtr="0" anchor="t" bIns="45700" lIns="91425" spcFirstLastPara="1" rIns="91425" wrap="square" tIns="45700">
            <a:noAutofit/>
          </a:bodyPr>
          <a:lstStyle/>
          <a:p>
            <a:pPr indent="-330200" lvl="0" marL="457200" rtl="0" algn="just">
              <a:lnSpc>
                <a:spcPct val="115000"/>
              </a:lnSpc>
              <a:spcBef>
                <a:spcPts val="0"/>
              </a:spcBef>
              <a:spcAft>
                <a:spcPts val="0"/>
              </a:spcAft>
              <a:buSzPts val="1600"/>
              <a:buChar char="•"/>
            </a:pPr>
            <a:r>
              <a:rPr lang="es-ES" sz="1600" u="sng">
                <a:latin typeface="Arial"/>
                <a:ea typeface="Arial"/>
                <a:cs typeface="Arial"/>
                <a:sym typeface="Arial"/>
              </a:rPr>
              <a:t>Revisión</a:t>
            </a:r>
            <a:r>
              <a:rPr lang="es-ES" sz="1600">
                <a:latin typeface="Arial"/>
                <a:ea typeface="Arial"/>
                <a:cs typeface="Arial"/>
                <a:sym typeface="Arial"/>
              </a:rPr>
              <a:t>:</a:t>
            </a:r>
            <a:endParaRPr sz="1600">
              <a:latin typeface="Arial"/>
              <a:ea typeface="Arial"/>
              <a:cs typeface="Arial"/>
              <a:sym typeface="Arial"/>
            </a:endParaRPr>
          </a:p>
          <a:p>
            <a:pPr indent="0" lvl="0" marL="0" rtl="0" algn="just">
              <a:lnSpc>
                <a:spcPct val="115000"/>
              </a:lnSpc>
              <a:spcBef>
                <a:spcPts val="0"/>
              </a:spcBef>
              <a:spcAft>
                <a:spcPts val="0"/>
              </a:spcAft>
              <a:buNone/>
            </a:pPr>
            <a:r>
              <a:rPr i="1" lang="es-ES" sz="1600">
                <a:latin typeface="Arial"/>
                <a:ea typeface="Arial"/>
                <a:cs typeface="Arial"/>
                <a:sym typeface="Arial"/>
              </a:rPr>
              <a:t>Después de cualquier reparación se deberá realizar una revisión para asegurar que los dispositivos de protección fueron restablecidos a sus condiciones normales de trabajo, debiendo ser registradas las mismas en el libro diario.</a:t>
            </a:r>
            <a:endParaRPr i="1" sz="1600">
              <a:latin typeface="Arial"/>
              <a:ea typeface="Arial"/>
              <a:cs typeface="Arial"/>
              <a:sym typeface="Arial"/>
            </a:endParaRPr>
          </a:p>
          <a:p>
            <a:pPr indent="0" lvl="0" marL="457200" rtl="0" algn="just">
              <a:lnSpc>
                <a:spcPct val="115000"/>
              </a:lnSpc>
              <a:spcBef>
                <a:spcPts val="0"/>
              </a:spcBef>
              <a:spcAft>
                <a:spcPts val="0"/>
              </a:spcAft>
              <a:buNone/>
            </a:pPr>
            <a:r>
              <a:t/>
            </a:r>
            <a:endParaRPr sz="1600">
              <a:latin typeface="Arial"/>
              <a:ea typeface="Arial"/>
              <a:cs typeface="Arial"/>
              <a:sym typeface="Arial"/>
            </a:endParaRPr>
          </a:p>
          <a:p>
            <a:pPr indent="-330200" lvl="0" marL="457200" rtl="0" algn="just">
              <a:lnSpc>
                <a:spcPct val="115000"/>
              </a:lnSpc>
              <a:spcBef>
                <a:spcPts val="0"/>
              </a:spcBef>
              <a:spcAft>
                <a:spcPts val="0"/>
              </a:spcAft>
              <a:buSzPts val="1600"/>
              <a:buChar char="•"/>
            </a:pPr>
            <a:r>
              <a:rPr lang="es-ES" sz="1600" u="sng">
                <a:latin typeface="Arial"/>
                <a:ea typeface="Arial"/>
                <a:cs typeface="Arial"/>
                <a:sym typeface="Arial"/>
              </a:rPr>
              <a:t>Revisión - Reparaciones mayores sobre el cuerpo de presión</a:t>
            </a:r>
            <a:endParaRPr sz="1600" u="sng">
              <a:latin typeface="Arial"/>
              <a:ea typeface="Arial"/>
              <a:cs typeface="Arial"/>
              <a:sym typeface="Arial"/>
            </a:endParaRPr>
          </a:p>
          <a:p>
            <a:pPr indent="-330200" lvl="0" marL="457200" rtl="0" algn="just">
              <a:lnSpc>
                <a:spcPct val="115000"/>
              </a:lnSpc>
              <a:spcBef>
                <a:spcPts val="1000"/>
              </a:spcBef>
              <a:spcAft>
                <a:spcPts val="0"/>
              </a:spcAft>
              <a:buSzPts val="1600"/>
              <a:buFont typeface="Arial"/>
              <a:buChar char="•"/>
            </a:pPr>
            <a:r>
              <a:rPr lang="es-ES" sz="1600">
                <a:latin typeface="Arial"/>
                <a:ea typeface="Arial"/>
                <a:cs typeface="Arial"/>
                <a:sym typeface="Arial"/>
              </a:rPr>
              <a:t>Ensayo No Destructivo (END): </a:t>
            </a:r>
            <a:r>
              <a:rPr lang="es-ES" sz="1600">
                <a:latin typeface="Arial"/>
                <a:ea typeface="Arial"/>
                <a:cs typeface="Arial"/>
                <a:sym typeface="Arial"/>
              </a:rPr>
              <a:t>E</a:t>
            </a:r>
            <a:r>
              <a:rPr lang="es-ES" sz="1600">
                <a:latin typeface="Arial"/>
                <a:ea typeface="Arial"/>
                <a:cs typeface="Arial"/>
                <a:sym typeface="Arial"/>
              </a:rPr>
              <a:t>l propietario debe exigir y garantizar que los END aplicados sean realizados por agentes vinculados registrados en la categoría ensayos no destructivos.</a:t>
            </a:r>
            <a:endParaRPr sz="1600">
              <a:latin typeface="Arial"/>
              <a:ea typeface="Arial"/>
              <a:cs typeface="Arial"/>
              <a:sym typeface="Arial"/>
            </a:endParaRPr>
          </a:p>
          <a:p>
            <a:pPr indent="-330200" lvl="0" marL="457200" rtl="0" algn="just">
              <a:lnSpc>
                <a:spcPct val="115000"/>
              </a:lnSpc>
              <a:spcBef>
                <a:spcPts val="1000"/>
              </a:spcBef>
              <a:spcAft>
                <a:spcPts val="0"/>
              </a:spcAft>
              <a:buSzPts val="1600"/>
              <a:buChar char="•"/>
            </a:pPr>
            <a:r>
              <a:rPr lang="es-ES" sz="1600">
                <a:latin typeface="Arial"/>
                <a:ea typeface="Arial"/>
                <a:cs typeface="Arial"/>
                <a:sym typeface="Arial"/>
              </a:rPr>
              <a:t>Inspección de Rehabilitación: </a:t>
            </a:r>
            <a:r>
              <a:rPr lang="es-ES" sz="1600">
                <a:latin typeface="Arial"/>
                <a:ea typeface="Arial"/>
                <a:cs typeface="Arial"/>
                <a:sym typeface="Arial"/>
              </a:rPr>
              <a:t>Un profesional idóneo deberá realizarla una vez efectuadas las examinaciones y pruebas que aseguren la conformidad de la intervención. El alcance de la misma se establece en el artículo 138.</a:t>
            </a:r>
            <a:endParaRPr sz="1600">
              <a:latin typeface="Arial"/>
              <a:ea typeface="Arial"/>
              <a:cs typeface="Arial"/>
              <a:sym typeface="Arial"/>
            </a:endParaRPr>
          </a:p>
          <a:p>
            <a:pPr indent="0" lvl="0" marL="0" rtl="0" algn="just">
              <a:lnSpc>
                <a:spcPct val="115000"/>
              </a:lnSpc>
              <a:spcBef>
                <a:spcPts val="0"/>
              </a:spcBef>
              <a:spcAft>
                <a:spcPts val="0"/>
              </a:spcAft>
              <a:buNone/>
            </a:pPr>
            <a:br>
              <a:rPr lang="es-ES" sz="1600">
                <a:latin typeface="Arial"/>
                <a:ea typeface="Arial"/>
                <a:cs typeface="Arial"/>
                <a:sym typeface="Arial"/>
              </a:rPr>
            </a:br>
            <a:endParaRPr sz="1600">
              <a:latin typeface="Arial"/>
              <a:ea typeface="Arial"/>
              <a:cs typeface="Arial"/>
              <a:sym typeface="Arial"/>
            </a:endParaRPr>
          </a:p>
          <a:p>
            <a:pPr indent="-330200" lvl="0" marL="457200" rtl="0" algn="just">
              <a:lnSpc>
                <a:spcPct val="115000"/>
              </a:lnSpc>
              <a:spcBef>
                <a:spcPts val="0"/>
              </a:spcBef>
              <a:spcAft>
                <a:spcPts val="0"/>
              </a:spcAft>
              <a:buSzPts val="1600"/>
              <a:buChar char="•"/>
            </a:pPr>
            <a:r>
              <a:rPr lang="es-ES" sz="1600" u="sng">
                <a:latin typeface="Arial"/>
                <a:ea typeface="Arial"/>
                <a:cs typeface="Arial"/>
                <a:sym typeface="Arial"/>
              </a:rPr>
              <a:t>Revisión - Intervención sobre una válvula de seguridad:</a:t>
            </a:r>
            <a:endParaRPr sz="1600" u="sng">
              <a:latin typeface="Arial"/>
              <a:ea typeface="Arial"/>
              <a:cs typeface="Arial"/>
              <a:sym typeface="Arial"/>
            </a:endParaRPr>
          </a:p>
          <a:p>
            <a:pPr indent="-330200" lvl="0" marL="457200" rtl="0" algn="just">
              <a:lnSpc>
                <a:spcPct val="115000"/>
              </a:lnSpc>
              <a:spcBef>
                <a:spcPts val="1000"/>
              </a:spcBef>
              <a:spcAft>
                <a:spcPts val="0"/>
              </a:spcAft>
              <a:buSzPts val="1600"/>
              <a:buChar char="•"/>
            </a:pPr>
            <a:r>
              <a:rPr lang="es-ES" sz="1600">
                <a:latin typeface="Arial"/>
                <a:ea typeface="Arial"/>
                <a:cs typeface="Arial"/>
                <a:sym typeface="Arial"/>
              </a:rPr>
              <a:t>La condición y desempeño de la válvula deberá ser equivalente a los estándares originales. </a:t>
            </a:r>
            <a:endParaRPr sz="1600">
              <a:latin typeface="Arial"/>
              <a:ea typeface="Arial"/>
              <a:cs typeface="Arial"/>
              <a:sym typeface="Arial"/>
            </a:endParaRPr>
          </a:p>
          <a:p>
            <a:pPr indent="-330200" lvl="0" marL="457200" rtl="0" algn="just">
              <a:lnSpc>
                <a:spcPct val="115000"/>
              </a:lnSpc>
              <a:spcBef>
                <a:spcPts val="1000"/>
              </a:spcBef>
              <a:spcAft>
                <a:spcPts val="0"/>
              </a:spcAft>
              <a:buSzPts val="1600"/>
              <a:buChar char="•"/>
            </a:pPr>
            <a:r>
              <a:rPr lang="es-ES" sz="1600">
                <a:latin typeface="Arial"/>
                <a:ea typeface="Arial"/>
                <a:cs typeface="Arial"/>
                <a:sym typeface="Arial"/>
              </a:rPr>
              <a:t>Una vez realizados los ajustes y ensayos, el agente vinculado deberá precintar la válvula de seguridad y colocar la placa de calibración de la válvula de seguridad que indique los nuevos valores de ajuste.</a:t>
            </a:r>
            <a:endParaRPr sz="1600">
              <a:latin typeface="Arial"/>
              <a:ea typeface="Arial"/>
              <a:cs typeface="Arial"/>
              <a:sym typeface="Arial"/>
            </a:endParaRPr>
          </a:p>
          <a:p>
            <a:pPr indent="0" lvl="0" marL="0" rtl="0" algn="just">
              <a:lnSpc>
                <a:spcPct val="115000"/>
              </a:lnSpc>
              <a:spcBef>
                <a:spcPts val="0"/>
              </a:spcBef>
              <a:spcAft>
                <a:spcPts val="0"/>
              </a:spcAft>
              <a:buNone/>
            </a:pPr>
            <a:r>
              <a:t/>
            </a:r>
            <a:endParaRPr sz="1600">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2021-08-04T22:27:42Z</dcterms:created>
  <dc:creator>Andres Posada</dc:creator>
</cp:coreProperties>
</file>