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55"/>
  </p:notesMasterIdLst>
  <p:handoutMasterIdLst>
    <p:handoutMasterId r:id="rId56"/>
  </p:handoutMasterIdLst>
  <p:sldIdLst>
    <p:sldId id="258" r:id="rId2"/>
    <p:sldId id="262" r:id="rId3"/>
    <p:sldId id="349" r:id="rId4"/>
    <p:sldId id="263" r:id="rId5"/>
    <p:sldId id="266" r:id="rId6"/>
    <p:sldId id="268" r:id="rId7"/>
    <p:sldId id="269" r:id="rId8"/>
    <p:sldId id="276" r:id="rId9"/>
    <p:sldId id="273" r:id="rId10"/>
    <p:sldId id="275" r:id="rId11"/>
    <p:sldId id="278" r:id="rId12"/>
    <p:sldId id="280" r:id="rId13"/>
    <p:sldId id="284" r:id="rId14"/>
    <p:sldId id="281" r:id="rId15"/>
    <p:sldId id="350" r:id="rId16"/>
    <p:sldId id="351" r:id="rId17"/>
    <p:sldId id="286" r:id="rId18"/>
    <p:sldId id="366" r:id="rId19"/>
    <p:sldId id="297" r:id="rId20"/>
    <p:sldId id="362" r:id="rId21"/>
    <p:sldId id="298" r:id="rId22"/>
    <p:sldId id="299" r:id="rId23"/>
    <p:sldId id="301" r:id="rId24"/>
    <p:sldId id="303" r:id="rId25"/>
    <p:sldId id="304" r:id="rId26"/>
    <p:sldId id="305" r:id="rId27"/>
    <p:sldId id="363" r:id="rId28"/>
    <p:sldId id="364" r:id="rId29"/>
    <p:sldId id="308" r:id="rId30"/>
    <p:sldId id="311" r:id="rId31"/>
    <p:sldId id="312" r:id="rId32"/>
    <p:sldId id="319" r:id="rId33"/>
    <p:sldId id="318" r:id="rId34"/>
    <p:sldId id="352" r:id="rId35"/>
    <p:sldId id="355" r:id="rId36"/>
    <p:sldId id="356" r:id="rId37"/>
    <p:sldId id="367" r:id="rId38"/>
    <p:sldId id="359" r:id="rId39"/>
    <p:sldId id="320" r:id="rId40"/>
    <p:sldId id="321" r:id="rId41"/>
    <p:sldId id="322" r:id="rId42"/>
    <p:sldId id="323" r:id="rId43"/>
    <p:sldId id="365" r:id="rId44"/>
    <p:sldId id="325" r:id="rId45"/>
    <p:sldId id="329" r:id="rId46"/>
    <p:sldId id="331" r:id="rId47"/>
    <p:sldId id="332" r:id="rId48"/>
    <p:sldId id="336" r:id="rId49"/>
    <p:sldId id="337" r:id="rId50"/>
    <p:sldId id="338" r:id="rId51"/>
    <p:sldId id="344" r:id="rId52"/>
    <p:sldId id="345" r:id="rId53"/>
    <p:sldId id="342" r:id="rId54"/>
  </p:sldIdLst>
  <p:sldSz cx="9144000" cy="6858000" type="screen4x3"/>
  <p:notesSz cx="7315200" cy="96012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99CC"/>
    <a:srgbClr val="0066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2" autoAdjust="0"/>
    <p:restoredTop sz="86395" autoAdjust="0"/>
  </p:normalViewPr>
  <p:slideViewPr>
    <p:cSldViewPr>
      <p:cViewPr varScale="1">
        <p:scale>
          <a:sx n="62" d="100"/>
          <a:sy n="62" d="100"/>
        </p:scale>
        <p:origin x="123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varScale="1">
      <p:scale>
        <a:sx n="1" d="1"/>
        <a:sy n="1" d="1"/>
      </p:scale>
      <p:origin x="0" y="10188"/>
    </p:cViewPr>
  </p:sorterViewPr>
  <p:notesViewPr>
    <p:cSldViewPr>
      <p:cViewPr varScale="1">
        <p:scale>
          <a:sx n="56" d="100"/>
          <a:sy n="56" d="100"/>
        </p:scale>
        <p:origin x="-1860" y="-96"/>
      </p:cViewPr>
      <p:guideLst>
        <p:guide orient="horz" pos="3025"/>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13" Type="http://schemas.openxmlformats.org/officeDocument/2006/relationships/slide" Target="slides/slide36.xml"/><Relationship Id="rId3" Type="http://schemas.openxmlformats.org/officeDocument/2006/relationships/slide" Target="slides/slide19.xml"/><Relationship Id="rId7" Type="http://schemas.openxmlformats.org/officeDocument/2006/relationships/slide" Target="slides/slide28.xml"/><Relationship Id="rId12" Type="http://schemas.openxmlformats.org/officeDocument/2006/relationships/slide" Target="slides/slide35.xml"/><Relationship Id="rId2" Type="http://schemas.openxmlformats.org/officeDocument/2006/relationships/slide" Target="slides/slide13.xml"/><Relationship Id="rId1" Type="http://schemas.openxmlformats.org/officeDocument/2006/relationships/slide" Target="slides/slide4.xml"/><Relationship Id="rId6" Type="http://schemas.openxmlformats.org/officeDocument/2006/relationships/slide" Target="slides/slide27.xml"/><Relationship Id="rId11" Type="http://schemas.openxmlformats.org/officeDocument/2006/relationships/slide" Target="slides/slide34.xml"/><Relationship Id="rId5" Type="http://schemas.openxmlformats.org/officeDocument/2006/relationships/slide" Target="slides/slide24.xml"/><Relationship Id="rId10" Type="http://schemas.openxmlformats.org/officeDocument/2006/relationships/slide" Target="slides/slide31.xml"/><Relationship Id="rId4" Type="http://schemas.openxmlformats.org/officeDocument/2006/relationships/slide" Target="slides/slide21.xml"/><Relationship Id="rId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8899" cy="478832"/>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2 Marcador de fecha"/>
          <p:cNvSpPr>
            <a:spLocks noGrp="1"/>
          </p:cNvSpPr>
          <p:nvPr>
            <p:ph type="dt" sz="quarter" idx="1"/>
          </p:nvPr>
        </p:nvSpPr>
        <p:spPr>
          <a:xfrm>
            <a:off x="4144599" y="0"/>
            <a:ext cx="3168899" cy="478832"/>
          </a:xfrm>
          <a:prstGeom prst="rect">
            <a:avLst/>
          </a:prstGeom>
        </p:spPr>
        <p:txBody>
          <a:bodyPr vert="horz" lIns="91440" tIns="45720" rIns="91440" bIns="45720" rtlCol="0"/>
          <a:lstStyle>
            <a:lvl1pPr algn="r">
              <a:defRPr sz="1200">
                <a:latin typeface="Arial" charset="0"/>
              </a:defRPr>
            </a:lvl1pPr>
          </a:lstStyle>
          <a:p>
            <a:pPr>
              <a:defRPr/>
            </a:pPr>
            <a:endParaRPr lang="es-ES" dirty="0"/>
          </a:p>
        </p:txBody>
      </p:sp>
      <p:sp>
        <p:nvSpPr>
          <p:cNvPr id="4" name="3 Marcador de pie de página"/>
          <p:cNvSpPr>
            <a:spLocks noGrp="1"/>
          </p:cNvSpPr>
          <p:nvPr>
            <p:ph type="ftr" sz="quarter" idx="2"/>
          </p:nvPr>
        </p:nvSpPr>
        <p:spPr>
          <a:xfrm>
            <a:off x="0" y="9119299"/>
            <a:ext cx="3168899" cy="480367"/>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5" name="4 Marcador de número de diapositiva"/>
          <p:cNvSpPr>
            <a:spLocks noGrp="1"/>
          </p:cNvSpPr>
          <p:nvPr>
            <p:ph type="sldNum" sz="quarter" idx="3"/>
          </p:nvPr>
        </p:nvSpPr>
        <p:spPr>
          <a:xfrm>
            <a:off x="4144599" y="9119299"/>
            <a:ext cx="3168899" cy="480367"/>
          </a:xfrm>
          <a:prstGeom prst="rect">
            <a:avLst/>
          </a:prstGeom>
        </p:spPr>
        <p:txBody>
          <a:bodyPr vert="horz" lIns="91440" tIns="45720" rIns="91440" bIns="45720" rtlCol="0" anchor="b"/>
          <a:lstStyle>
            <a:lvl1pPr algn="r">
              <a:defRPr sz="1200">
                <a:latin typeface="Arial" charset="0"/>
              </a:defRPr>
            </a:lvl1pPr>
          </a:lstStyle>
          <a:p>
            <a:pPr>
              <a:defRPr/>
            </a:pPr>
            <a:fld id="{3C8D68AD-1A2D-4B8B-8098-EE85E8EE1786}" type="slidenum">
              <a:rPr lang="es-ES"/>
              <a:pPr>
                <a:defRPr/>
              </a:pPr>
              <a:t>‹Nº›</a:t>
            </a:fld>
            <a:endParaRPr lang="es-ES" dirty="0"/>
          </a:p>
        </p:txBody>
      </p:sp>
    </p:spTree>
    <p:extLst>
      <p:ext uri="{BB962C8B-B14F-4D97-AF65-F5344CB8AC3E}">
        <p14:creationId xmlns:p14="http://schemas.microsoft.com/office/powerpoint/2010/main" val="11771792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8899" cy="478832"/>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2 Marcador de fecha"/>
          <p:cNvSpPr>
            <a:spLocks noGrp="1"/>
          </p:cNvSpPr>
          <p:nvPr>
            <p:ph type="dt" idx="1"/>
          </p:nvPr>
        </p:nvSpPr>
        <p:spPr>
          <a:xfrm>
            <a:off x="4144599" y="0"/>
            <a:ext cx="3168899" cy="478832"/>
          </a:xfrm>
          <a:prstGeom prst="rect">
            <a:avLst/>
          </a:prstGeom>
        </p:spPr>
        <p:txBody>
          <a:bodyPr vert="horz" lIns="91440" tIns="45720" rIns="91440" bIns="45720" rtlCol="0"/>
          <a:lstStyle>
            <a:lvl1pPr algn="r">
              <a:defRPr sz="1200">
                <a:latin typeface="Arial" charset="0"/>
              </a:defRPr>
            </a:lvl1pPr>
          </a:lstStyle>
          <a:p>
            <a:pPr>
              <a:defRPr/>
            </a:pPr>
            <a:endParaRPr lang="es-ES" dirty="0"/>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732201" y="4561185"/>
            <a:ext cx="5850798" cy="4318698"/>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119299"/>
            <a:ext cx="3168899" cy="480367"/>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7" name="6 Marcador de número de diapositiva"/>
          <p:cNvSpPr>
            <a:spLocks noGrp="1"/>
          </p:cNvSpPr>
          <p:nvPr>
            <p:ph type="sldNum" sz="quarter" idx="5"/>
          </p:nvPr>
        </p:nvSpPr>
        <p:spPr>
          <a:xfrm>
            <a:off x="4144599" y="9119299"/>
            <a:ext cx="3168899" cy="480367"/>
          </a:xfrm>
          <a:prstGeom prst="rect">
            <a:avLst/>
          </a:prstGeom>
        </p:spPr>
        <p:txBody>
          <a:bodyPr vert="horz" lIns="91440" tIns="45720" rIns="91440" bIns="45720" rtlCol="0" anchor="b"/>
          <a:lstStyle>
            <a:lvl1pPr algn="r">
              <a:defRPr sz="1200">
                <a:latin typeface="Arial" charset="0"/>
              </a:defRPr>
            </a:lvl1pPr>
          </a:lstStyle>
          <a:p>
            <a:pPr>
              <a:defRPr/>
            </a:pPr>
            <a:fld id="{AE9D6A82-0691-41E3-9AC1-5E634AF7BAD5}" type="slidenum">
              <a:rPr lang="es-ES"/>
              <a:pPr>
                <a:defRPr/>
              </a:pPr>
              <a:t>‹Nº›</a:t>
            </a:fld>
            <a:endParaRPr lang="es-ES" dirty="0"/>
          </a:p>
        </p:txBody>
      </p:sp>
    </p:spTree>
    <p:extLst>
      <p:ext uri="{BB962C8B-B14F-4D97-AF65-F5344CB8AC3E}">
        <p14:creationId xmlns:p14="http://schemas.microsoft.com/office/powerpoint/2010/main" val="38215558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UY" altLang="es-U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TextEdit="1"/>
          </p:cNvSpPr>
          <p:nvPr>
            <p:ph type="sldImg"/>
          </p:nvPr>
        </p:nvSpPr>
        <p:spPr bwMode="auto">
          <a:xfrm>
            <a:off x="1260475" y="720725"/>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p:cNvSpPr>
          <p:nvPr>
            <p:ph type="body" idx="1"/>
          </p:nvPr>
        </p:nvSpPr>
        <p:spPr bwMode="auto">
          <a:xfrm>
            <a:off x="979107" y="4561185"/>
            <a:ext cx="5356988" cy="4318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U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90170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p:cNvSpPr>
          <p:nvPr>
            <p:ph type="body" idx="1"/>
          </p:nvPr>
        </p:nvSpPr>
        <p:spPr bwMode="auto">
          <a:xfrm>
            <a:off x="973998" y="4561185"/>
            <a:ext cx="5367204" cy="4318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UY" dirty="0"/>
              <a:t>Cada vez tenemos más problemas =&gt; apagamos los incendios =&gt; no tenemos tiempo =&gt; entonces tomamos atajos (“para salir del paso vamos a hacer... y después veremos como lo solucionamos”) que mañana nos generarán nuevos problemas.</a:t>
            </a:r>
          </a:p>
          <a:p>
            <a:pPr eaLnBrk="1" hangingPunct="1"/>
            <a:endParaRPr lang="es-ES_tradnl" altLang="es-UY" dirty="0"/>
          </a:p>
          <a:p>
            <a:pPr eaLnBrk="1" hangingPunct="1"/>
            <a:r>
              <a:rPr lang="es-ES_tradnl" altLang="es-UY" dirty="0"/>
              <a:t>Luego se crean departamentos SUAT con expertos bomberos para combatir los incendios que se generan sin prevenir la creación de los incendios con lo cual no los necesitaría (ejemplo de mantenimiento post implantación en obras o software).</a:t>
            </a:r>
            <a:endParaRPr lang="es-ES" altLang="es-UY"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carátula">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15 Grupo"/>
          <p:cNvGrpSpPr>
            <a:grpSpLocks/>
          </p:cNvGrpSpPr>
          <p:nvPr userDrawn="1"/>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17 Forma libre"/>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UY"/>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Imagen 2" descr="Universidad de la República"/>
          <p:cNvPicPr>
            <a:picLocks noChangeAspect="1" noChangeArrowheads="1"/>
          </p:cNvPicPr>
          <p:nvPr userDrawn="1"/>
        </p:nvPicPr>
        <p:blipFill>
          <a:blip r:embed="rId3" cstate="print"/>
          <a:srcRect/>
          <a:stretch>
            <a:fillRect/>
          </a:stretch>
        </p:blipFill>
        <p:spPr bwMode="auto">
          <a:xfrm>
            <a:off x="214313" y="214313"/>
            <a:ext cx="1000125" cy="1500187"/>
          </a:xfrm>
          <a:prstGeom prst="rect">
            <a:avLst/>
          </a:prstGeom>
          <a:ln>
            <a:noFill/>
          </a:ln>
          <a:effectLst>
            <a:outerShdw blurRad="292100" dist="139700" dir="2700000" algn="tl" rotWithShape="0">
              <a:srgbClr val="333333">
                <a:alpha val="65000"/>
              </a:srgbClr>
            </a:outerShdw>
          </a:effectLst>
        </p:spPr>
      </p:pic>
      <p:pic>
        <p:nvPicPr>
          <p:cNvPr id="12" name="Picture 1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01013" y="188913"/>
            <a:ext cx="9556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ctrTitle"/>
          </p:nvPr>
        </p:nvSpPr>
        <p:spPr>
          <a:xfrm>
            <a:off x="685800" y="2071678"/>
            <a:ext cx="7772400" cy="1510684"/>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dirty="0"/>
              <a:t>Haga clic para modificar el estilo de título del patrón</a:t>
            </a:r>
            <a:endParaRPr lang="en-US" dirty="0"/>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dirty="0"/>
              <a:t>Haga clic para modificar el estilo de subtítulo del patrón</a:t>
            </a:r>
            <a:endParaRPr lang="en-US" dirty="0"/>
          </a:p>
        </p:txBody>
      </p:sp>
    </p:spTree>
    <p:extLst>
      <p:ext uri="{BB962C8B-B14F-4D97-AF65-F5344CB8AC3E}">
        <p14:creationId xmlns:p14="http://schemas.microsoft.com/office/powerpoint/2010/main" val="392151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Título"/>
          <p:cNvSpPr>
            <a:spLocks noGrp="1"/>
          </p:cNvSpPr>
          <p:nvPr>
            <p:ph type="title"/>
          </p:nvPr>
        </p:nvSpPr>
        <p:spPr/>
        <p:txBody>
          <a:bodyPr rtlCol="0"/>
          <a:lstStyle/>
          <a:p>
            <a:r>
              <a:rPr lang="es-ES" dirty="0"/>
              <a:t>Haga clic para modificar el estilo de título del patrón</a:t>
            </a:r>
            <a:endParaRPr lang="en-US" dirty="0"/>
          </a:p>
        </p:txBody>
      </p:sp>
    </p:spTree>
    <p:extLst>
      <p:ext uri="{BB962C8B-B14F-4D97-AF65-F5344CB8AC3E}">
        <p14:creationId xmlns:p14="http://schemas.microsoft.com/office/powerpoint/2010/main" val="232786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5" name="15 Forma libre"/>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UY"/>
          </a:p>
        </p:txBody>
      </p:sp>
      <p:sp>
        <p:nvSpPr>
          <p:cNvPr id="6" name="5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6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8" name="Imagen 2" descr="Universidad de la República"/>
          <p:cNvPicPr>
            <a:picLocks noChangeAspect="1" noChangeArrowheads="1"/>
          </p:cNvPicPr>
          <p:nvPr userDrawn="1"/>
        </p:nvPicPr>
        <p:blipFill>
          <a:blip r:embed="rId3" cstate="print"/>
          <a:srcRect/>
          <a:stretch>
            <a:fillRect/>
          </a:stretch>
        </p:blipFill>
        <p:spPr bwMode="auto">
          <a:xfrm>
            <a:off x="71438" y="6072188"/>
            <a:ext cx="476250" cy="714375"/>
          </a:xfrm>
          <a:prstGeom prst="rect">
            <a:avLst/>
          </a:prstGeom>
          <a:ln>
            <a:noFill/>
          </a:ln>
          <a:effectLst>
            <a:outerShdw blurRad="292100" dist="139700" dir="2700000" sx="1000" sy="1000" algn="tl" rotWithShape="0">
              <a:srgbClr val="333333">
                <a:alpha val="65000"/>
              </a:srgbClr>
            </a:outerShdw>
          </a:effectLst>
        </p:spPr>
      </p:pic>
      <p:sp>
        <p:nvSpPr>
          <p:cNvPr id="9" name="8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9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11" name="Picture 1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88350" y="6092825"/>
            <a:ext cx="5635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a:t>Haga clic para modificar el estilo de texto del patrón</a:t>
            </a:r>
          </a:p>
        </p:txBody>
      </p:sp>
    </p:spTree>
    <p:extLst>
      <p:ext uri="{BB962C8B-B14F-4D97-AF65-F5344CB8AC3E}">
        <p14:creationId xmlns:p14="http://schemas.microsoft.com/office/powerpoint/2010/main" val="286367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5" name="4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15 Forma libre"/>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UY"/>
          </a:p>
        </p:txBody>
      </p:sp>
      <p:sp>
        <p:nvSpPr>
          <p:cNvPr id="7" name="6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8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0" name="Imagen 2" descr="Universidad de la República"/>
          <p:cNvPicPr>
            <a:picLocks noChangeAspect="1" noChangeArrowheads="1"/>
          </p:cNvPicPr>
          <p:nvPr userDrawn="1"/>
        </p:nvPicPr>
        <p:blipFill>
          <a:blip r:embed="rId3" cstate="print"/>
          <a:srcRect/>
          <a:stretch>
            <a:fillRect/>
          </a:stretch>
        </p:blipFill>
        <p:spPr bwMode="auto">
          <a:xfrm>
            <a:off x="71438" y="6072188"/>
            <a:ext cx="476250" cy="714375"/>
          </a:xfrm>
          <a:prstGeom prst="rect">
            <a:avLst/>
          </a:prstGeom>
          <a:ln>
            <a:noFill/>
          </a:ln>
          <a:effectLst>
            <a:outerShdw blurRad="292100" dist="139700" dir="2700000" sx="1000" sy="1000" algn="tl" rotWithShape="0">
              <a:srgbClr val="333333">
                <a:alpha val="65000"/>
              </a:srgbClr>
            </a:outerShdw>
          </a:effectLst>
        </p:spPr>
      </p:pic>
      <p:pic>
        <p:nvPicPr>
          <p:cNvPr id="11" name="Picture 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91525" y="6092825"/>
            <a:ext cx="6127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7 Título"/>
          <p:cNvSpPr>
            <a:spLocks noGrp="1"/>
          </p:cNvSpPr>
          <p:nvPr>
            <p:ph type="title"/>
          </p:nvPr>
        </p:nvSpPr>
        <p:spPr/>
        <p:txBody>
          <a:bodyPr rtlCol="0"/>
          <a:lstStyle/>
          <a:p>
            <a:r>
              <a:rPr lang="es-ES"/>
              <a:t>Haga clic para modificar el estilo de título del patrón</a:t>
            </a:r>
            <a:endParaRPr lang="en-US"/>
          </a:p>
        </p:txBody>
      </p:sp>
    </p:spTree>
    <p:extLst>
      <p:ext uri="{BB962C8B-B14F-4D97-AF65-F5344CB8AC3E}">
        <p14:creationId xmlns:p14="http://schemas.microsoft.com/office/powerpoint/2010/main" val="25865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3" name="2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4" name="15 Forma libre"/>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UY"/>
          </a:p>
        </p:txBody>
      </p:sp>
      <p:sp>
        <p:nvSpPr>
          <p:cNvPr id="5" name="4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6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8" name="Imagen 2" descr="Universidad de la República"/>
          <p:cNvPicPr>
            <a:picLocks noChangeAspect="1" noChangeArrowheads="1"/>
          </p:cNvPicPr>
          <p:nvPr userDrawn="1"/>
        </p:nvPicPr>
        <p:blipFill>
          <a:blip r:embed="rId3" cstate="print"/>
          <a:srcRect/>
          <a:stretch>
            <a:fillRect/>
          </a:stretch>
        </p:blipFill>
        <p:spPr bwMode="auto">
          <a:xfrm>
            <a:off x="71438" y="6072188"/>
            <a:ext cx="476250" cy="714375"/>
          </a:xfrm>
          <a:prstGeom prst="rect">
            <a:avLst/>
          </a:prstGeom>
          <a:ln>
            <a:noFill/>
          </a:ln>
          <a:effectLst>
            <a:outerShdw blurRad="292100" dist="139700" dir="2700000" sx="1000" sy="1000" algn="tl" rotWithShape="0">
              <a:srgbClr val="333333">
                <a:alpha val="65000"/>
              </a:srgbClr>
            </a:outerShdw>
          </a:effectLst>
        </p:spPr>
      </p:pic>
      <p:pic>
        <p:nvPicPr>
          <p:cNvPr id="9" name="Picture 1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88350" y="6092825"/>
            <a:ext cx="5635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Título"/>
          <p:cNvSpPr>
            <a:spLocks noGrp="1"/>
          </p:cNvSpPr>
          <p:nvPr>
            <p:ph type="title"/>
          </p:nvPr>
        </p:nvSpPr>
        <p:spPr/>
        <p:txBody>
          <a:bodyPr rtlCol="0"/>
          <a:lstStyle/>
          <a:p>
            <a:r>
              <a:rPr lang="es-ES"/>
              <a:t>Haga clic para modificar el estilo de título del patrón</a:t>
            </a:r>
            <a:endParaRPr lang="en-US"/>
          </a:p>
        </p:txBody>
      </p:sp>
    </p:spTree>
    <p:extLst>
      <p:ext uri="{BB962C8B-B14F-4D97-AF65-F5344CB8AC3E}">
        <p14:creationId xmlns:p14="http://schemas.microsoft.com/office/powerpoint/2010/main" val="122234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3" name="15 Forma libre"/>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UY"/>
          </a:p>
        </p:txBody>
      </p:sp>
      <p:sp>
        <p:nvSpPr>
          <p:cNvPr id="4" name="3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6" name="Imagen 2" descr="Universidad de la República"/>
          <p:cNvPicPr>
            <a:picLocks noChangeAspect="1" noChangeArrowheads="1"/>
          </p:cNvPicPr>
          <p:nvPr userDrawn="1"/>
        </p:nvPicPr>
        <p:blipFill>
          <a:blip r:embed="rId3" cstate="print"/>
          <a:srcRect/>
          <a:stretch>
            <a:fillRect/>
          </a:stretch>
        </p:blipFill>
        <p:spPr bwMode="auto">
          <a:xfrm>
            <a:off x="71438" y="6072188"/>
            <a:ext cx="476250" cy="714375"/>
          </a:xfrm>
          <a:prstGeom prst="rect">
            <a:avLst/>
          </a:prstGeom>
          <a:ln>
            <a:noFill/>
          </a:ln>
          <a:effectLst>
            <a:outerShdw blurRad="292100" dist="139700" dir="2700000" sx="1000" sy="1000" algn="tl" rotWithShape="0">
              <a:srgbClr val="333333">
                <a:alpha val="65000"/>
              </a:srgbClr>
            </a:outerShdw>
          </a:effectLst>
        </p:spPr>
      </p:pic>
      <p:pic>
        <p:nvPicPr>
          <p:cNvPr id="7" name="Picture 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39138" y="6092825"/>
            <a:ext cx="5445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44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5" name="Imagen 2" descr="Universidad de la República"/>
          <p:cNvPicPr>
            <a:picLocks noChangeAspect="1" noChangeArrowheads="1"/>
          </p:cNvPicPr>
          <p:nvPr userDrawn="1"/>
        </p:nvPicPr>
        <p:blipFill>
          <a:blip r:embed="rId2" cstate="print"/>
          <a:srcRect/>
          <a:stretch>
            <a:fillRect/>
          </a:stretch>
        </p:blipFill>
        <p:spPr bwMode="auto">
          <a:xfrm>
            <a:off x="71438" y="6072188"/>
            <a:ext cx="476250" cy="714375"/>
          </a:xfrm>
          <a:prstGeom prst="rect">
            <a:avLst/>
          </a:prstGeom>
          <a:ln>
            <a:noFill/>
          </a:ln>
          <a:effectLst>
            <a:outerShdw blurRad="292100" dist="139700" dir="2700000" sx="1000" sy="1000" algn="tl" rotWithShape="0">
              <a:srgbClr val="333333">
                <a:alpha val="65000"/>
              </a:srgbClr>
            </a:outerShdw>
          </a:effectLst>
        </p:spPr>
      </p:pic>
      <p:pic>
        <p:nvPicPr>
          <p:cNvPr id="6"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67700" y="6165850"/>
            <a:ext cx="544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36907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15 Forma libre"/>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UY"/>
          </a:p>
        </p:txBody>
      </p:sp>
      <p:sp>
        <p:nvSpPr>
          <p:cNvPr id="7" name="6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11" name="Imagen 2" descr="Universidad de la República"/>
          <p:cNvPicPr>
            <a:picLocks noChangeAspect="1" noChangeArrowheads="1"/>
          </p:cNvPicPr>
          <p:nvPr userDrawn="1"/>
        </p:nvPicPr>
        <p:blipFill>
          <a:blip r:embed="rId3" cstate="print"/>
          <a:srcRect/>
          <a:stretch>
            <a:fillRect/>
          </a:stretch>
        </p:blipFill>
        <p:spPr bwMode="auto">
          <a:xfrm>
            <a:off x="71438" y="6072188"/>
            <a:ext cx="476250" cy="714375"/>
          </a:xfrm>
          <a:prstGeom prst="rect">
            <a:avLst/>
          </a:prstGeom>
          <a:ln>
            <a:noFill/>
          </a:ln>
          <a:effectLst>
            <a:outerShdw blurRad="292100" dist="139700" dir="2700000" sx="1000" sy="1000" algn="tl" rotWithShape="0">
              <a:srgbClr val="333333">
                <a:alpha val="65000"/>
              </a:srgbClr>
            </a:outerShdw>
          </a:effectLst>
        </p:spPr>
      </p:pic>
      <p:pic>
        <p:nvPicPr>
          <p:cNvPr id="12" name="Picture 1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26425" y="6237288"/>
            <a:ext cx="5857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a:t>Haga clic para modificar el estilo de título del patrón</a:t>
            </a:r>
            <a:endParaRPr lang="en-US"/>
          </a:p>
        </p:txBody>
      </p:sp>
    </p:spTree>
    <p:extLst>
      <p:ext uri="{BB962C8B-B14F-4D97-AF65-F5344CB8AC3E}">
        <p14:creationId xmlns:p14="http://schemas.microsoft.com/office/powerpoint/2010/main" val="71172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7" name="11 Forma libre"/>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UY"/>
          </a:p>
        </p:txBody>
      </p:sp>
      <p:sp>
        <p:nvSpPr>
          <p:cNvPr id="14" name="13 Triángulo rectángulo"/>
          <p:cNvSpPr>
            <a:spLocks/>
          </p:cNvSpPr>
          <p:nvPr/>
        </p:nvSpPr>
        <p:spPr bwMode="auto">
          <a:xfrm>
            <a:off x="-6042" y="5791253"/>
            <a:ext cx="3402314"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500063" y="28575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s-ES" dirty="0"/>
              <a:t>Haga clic para modificar el estilo de título del patrón</a:t>
            </a:r>
            <a:endParaRPr lang="en-US" dirty="0"/>
          </a:p>
        </p:txBody>
      </p:sp>
      <p:sp>
        <p:nvSpPr>
          <p:cNvPr id="1033" name="29 Marcador de texto"/>
          <p:cNvSpPr>
            <a:spLocks noGrp="1"/>
          </p:cNvSpPr>
          <p:nvPr>
            <p:ph type="body" idx="1"/>
          </p:nvPr>
        </p:nvSpPr>
        <p:spPr bwMode="auto">
          <a:xfrm>
            <a:off x="500063" y="15001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UY"/>
              <a:t>Haga clic para modificar el estilo de texto del patrón</a:t>
            </a:r>
          </a:p>
          <a:p>
            <a:pPr lvl="1"/>
            <a:r>
              <a:rPr lang="es-ES" altLang="es-UY"/>
              <a:t>Segundo nivel</a:t>
            </a:r>
          </a:p>
          <a:p>
            <a:pPr lvl="2"/>
            <a:r>
              <a:rPr lang="es-ES" altLang="es-UY"/>
              <a:t>Tercer nivel</a:t>
            </a:r>
          </a:p>
          <a:p>
            <a:pPr lvl="3"/>
            <a:r>
              <a:rPr lang="es-ES" altLang="es-UY"/>
              <a:t>Cuarto nivel</a:t>
            </a:r>
          </a:p>
          <a:p>
            <a:pPr lvl="4"/>
            <a:r>
              <a:rPr lang="es-ES" altLang="es-UY"/>
              <a:t>Quinto nivel</a:t>
            </a:r>
            <a:endParaRPr lang="en-US" altLang="es-UY"/>
          </a:p>
        </p:txBody>
      </p:sp>
      <p:pic>
        <p:nvPicPr>
          <p:cNvPr id="11" name="Imagen 2" descr="Universidad de la República"/>
          <p:cNvPicPr>
            <a:picLocks noChangeAspect="1" noChangeArrowheads="1"/>
          </p:cNvPicPr>
          <p:nvPr userDrawn="1"/>
        </p:nvPicPr>
        <p:blipFill>
          <a:blip r:embed="rId11" cstate="print"/>
          <a:srcRect/>
          <a:stretch>
            <a:fillRect/>
          </a:stretch>
        </p:blipFill>
        <p:spPr bwMode="auto">
          <a:xfrm>
            <a:off x="71438" y="6072188"/>
            <a:ext cx="476250" cy="714375"/>
          </a:xfrm>
          <a:prstGeom prst="rect">
            <a:avLst/>
          </a:prstGeom>
          <a:ln>
            <a:noFill/>
          </a:ln>
          <a:effectLst>
            <a:outerShdw blurRad="292100" dist="139700" dir="2700000" sx="1000" sy="1000" algn="tl" rotWithShape="0">
              <a:srgbClr val="333333">
                <a:alpha val="65000"/>
              </a:srgbClr>
            </a:outerShdw>
          </a:effectLst>
        </p:spPr>
      </p:pic>
      <p:pic>
        <p:nvPicPr>
          <p:cNvPr id="1035" name="Picture 1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388350" y="6165850"/>
            <a:ext cx="495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8" r:id="rId1"/>
    <p:sldLayoutId id="2147484057" r:id="rId2"/>
    <p:sldLayoutId id="2147484059" r:id="rId3"/>
    <p:sldLayoutId id="2147484060" r:id="rId4"/>
    <p:sldLayoutId id="2147484061" r:id="rId5"/>
    <p:sldLayoutId id="2147484062" r:id="rId6"/>
    <p:sldLayoutId id="2147484063" r:id="rId7"/>
    <p:sldLayoutId id="2147484064" r:id="rId8"/>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nstantia" pitchFamily="18" charset="0"/>
        </a:defRPr>
      </a:lvl2pPr>
      <a:lvl3pPr algn="l" rtl="0" eaLnBrk="0" fontAlgn="base" hangingPunct="0">
        <a:spcBef>
          <a:spcPct val="0"/>
        </a:spcBef>
        <a:spcAft>
          <a:spcPct val="0"/>
        </a:spcAft>
        <a:defRPr sz="4100" b="1">
          <a:solidFill>
            <a:schemeClr val="tx2"/>
          </a:solidFill>
          <a:latin typeface="Constantia" pitchFamily="18" charset="0"/>
        </a:defRPr>
      </a:lvl3pPr>
      <a:lvl4pPr algn="l" rtl="0" eaLnBrk="0" fontAlgn="base" hangingPunct="0">
        <a:spcBef>
          <a:spcPct val="0"/>
        </a:spcBef>
        <a:spcAft>
          <a:spcPct val="0"/>
        </a:spcAft>
        <a:defRPr sz="4100" b="1">
          <a:solidFill>
            <a:schemeClr val="tx2"/>
          </a:solidFill>
          <a:latin typeface="Constantia" pitchFamily="18" charset="0"/>
        </a:defRPr>
      </a:lvl4pPr>
      <a:lvl5pPr algn="l" rtl="0" eaLnBrk="0" fontAlgn="base" hangingPunct="0">
        <a:spcBef>
          <a:spcPct val="0"/>
        </a:spcBef>
        <a:spcAft>
          <a:spcPct val="0"/>
        </a:spcAft>
        <a:defRPr sz="4100" b="1">
          <a:solidFill>
            <a:schemeClr val="tx2"/>
          </a:solidFill>
          <a:latin typeface="Constantia" pitchFamily="18" charset="0"/>
        </a:defRPr>
      </a:lvl5pPr>
      <a:lvl6pPr marL="457200" algn="l" rtl="0" fontAlgn="base">
        <a:spcBef>
          <a:spcPct val="0"/>
        </a:spcBef>
        <a:spcAft>
          <a:spcPct val="0"/>
        </a:spcAft>
        <a:defRPr sz="4100" b="1">
          <a:solidFill>
            <a:schemeClr val="tx2"/>
          </a:solidFill>
          <a:latin typeface="Constantia" pitchFamily="18" charset="0"/>
        </a:defRPr>
      </a:lvl6pPr>
      <a:lvl7pPr marL="914400" algn="l" rtl="0" fontAlgn="base">
        <a:spcBef>
          <a:spcPct val="0"/>
        </a:spcBef>
        <a:spcAft>
          <a:spcPct val="0"/>
        </a:spcAft>
        <a:defRPr sz="4100" b="1">
          <a:solidFill>
            <a:schemeClr val="tx2"/>
          </a:solidFill>
          <a:latin typeface="Constantia" pitchFamily="18" charset="0"/>
        </a:defRPr>
      </a:lvl7pPr>
      <a:lvl8pPr marL="1371600" algn="l" rtl="0" fontAlgn="base">
        <a:spcBef>
          <a:spcPct val="0"/>
        </a:spcBef>
        <a:spcAft>
          <a:spcPct val="0"/>
        </a:spcAft>
        <a:defRPr sz="4100" b="1">
          <a:solidFill>
            <a:schemeClr val="tx2"/>
          </a:solidFill>
          <a:latin typeface="Constantia" pitchFamily="18" charset="0"/>
        </a:defRPr>
      </a:lvl8pPr>
      <a:lvl9pPr marL="1828800" algn="l" rtl="0" fontAlgn="base">
        <a:spcBef>
          <a:spcPct val="0"/>
        </a:spcBef>
        <a:spcAft>
          <a:spcPct val="0"/>
        </a:spcAft>
        <a:defRPr sz="4100" b="1">
          <a:solidFill>
            <a:schemeClr val="tx2"/>
          </a:solidFill>
          <a:latin typeface="Constantia" pitchFamily="18"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F&#225;bulas%20y%20otros/03%20Falta%20de%20comunicaci&#243;n%20-%20&#193;rbol.pp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225;bulas%20y%20otros/04%20Monos%20enjaulados.pp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F&#225;bulas%20y%20otros/Dilbert%20problemas%20de%20comunicacion.pps" TargetMode="External"/><Relationship Id="rId5" Type="http://schemas.openxmlformats.org/officeDocument/2006/relationships/hyperlink" Target="../../../../F&#225;bulas%20y%20otros/El%20Ingeniero%20y%20el%20Gerente.pps" TargetMode="External"/><Relationship Id="rId4" Type="http://schemas.openxmlformats.org/officeDocument/2006/relationships/hyperlink" Target="../../../F&#225;bulas%20y%20otros/Cambio%20de%20lampara.jp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hyperlink" Target="../../../../F&#225;bulas%20y%20otros/Cultura%20organizacional.pps"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F&#225;bulas%20y%20otros/Toma%20de%20decisiones%20Gte%20vs%20Ing.pps" TargetMode="External"/><Relationship Id="rId2" Type="http://schemas.openxmlformats.org/officeDocument/2006/relationships/hyperlink" Target="../../../../F&#225;bulas%20y%20otros/Japon%20inteligencia%20vs%20disciplina.mp4"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F&#225;bulas%20y%20otros/9%20Seis%20sabios%20ciegos.pps" TargetMode="External"/><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F&#225;bulas%20y%20otros/Importante%20vs%20Urgente.pp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F&#225;bulas%20y%20otros/Que%20no%20nos%20pase%20Gente%20con%20Tiempo.pps" TargetMode="External"/><Relationship Id="rId4" Type="http://schemas.openxmlformats.org/officeDocument/2006/relationships/hyperlink" Target="../../../../F&#225;bulas%20y%20otros/Dos%20Leones.p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5.bin"/><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F&#225;bulas%20y%20otros/02%20Bamb&#250;%20japon&#233;s.pp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Subtítulo"/>
          <p:cNvSpPr>
            <a:spLocks noGrp="1"/>
          </p:cNvSpPr>
          <p:nvPr>
            <p:ph type="subTitle" idx="1"/>
          </p:nvPr>
        </p:nvSpPr>
        <p:spPr>
          <a:xfrm>
            <a:off x="685800" y="3611563"/>
            <a:ext cx="7772400" cy="1200150"/>
          </a:xfrm>
        </p:spPr>
        <p:txBody>
          <a:bodyPr/>
          <a:lstStyle/>
          <a:p>
            <a:pPr marR="0"/>
            <a:r>
              <a:rPr lang="es-ES" altLang="es-UY" sz="2400">
                <a:solidFill>
                  <a:srgbClr val="2B4A76"/>
                </a:solidFill>
              </a:rPr>
              <a:t>GESTIÓN DE CALIDAD</a:t>
            </a:r>
            <a:endParaRPr lang="es-ES" altLang="es-UY">
              <a:solidFill>
                <a:srgbClr val="2B4A76"/>
              </a:solidFill>
            </a:endParaRPr>
          </a:p>
        </p:txBody>
      </p:sp>
      <p:sp>
        <p:nvSpPr>
          <p:cNvPr id="9220" name="Text Box 7"/>
          <p:cNvSpPr txBox="1">
            <a:spLocks noChangeArrowheads="1"/>
          </p:cNvSpPr>
          <p:nvPr/>
        </p:nvSpPr>
        <p:spPr bwMode="auto">
          <a:xfrm>
            <a:off x="1692275" y="1700213"/>
            <a:ext cx="6696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algn="ctr">
              <a:spcBef>
                <a:spcPct val="50000"/>
              </a:spcBef>
            </a:pPr>
            <a:r>
              <a:rPr lang="es-UY" altLang="es-UY" sz="4400" b="1" dirty="0">
                <a:solidFill>
                  <a:srgbClr val="003399"/>
                </a:solidFill>
              </a:rPr>
              <a:t>Conceptos Básicos</a:t>
            </a:r>
          </a:p>
        </p:txBody>
      </p:sp>
      <p:sp>
        <p:nvSpPr>
          <p:cNvPr id="9221" name="Text Box 8"/>
          <p:cNvSpPr txBox="1">
            <a:spLocks noChangeArrowheads="1"/>
          </p:cNvSpPr>
          <p:nvPr/>
        </p:nvSpPr>
        <p:spPr bwMode="auto">
          <a:xfrm>
            <a:off x="250825" y="6407150"/>
            <a:ext cx="6624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a:spcBef>
                <a:spcPct val="50000"/>
              </a:spcBef>
            </a:pPr>
            <a:r>
              <a:rPr lang="es-ES" altLang="es-UY" sz="1800"/>
              <a:t>FACULTAD DE INGENIERÍA – I.I.M.P.I.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1026"/>
          <p:cNvSpPr>
            <a:spLocks noGrp="1" noChangeArrowheads="1"/>
          </p:cNvSpPr>
          <p:nvPr>
            <p:ph type="title" idx="4294967295"/>
          </p:nvPr>
        </p:nvSpPr>
        <p:spPr bwMode="auto">
          <a:xfrm>
            <a:off x="971600" y="152400"/>
            <a:ext cx="7467600" cy="1143000"/>
          </a:xfrm>
        </p:spPr>
        <p:txBody>
          <a:bodyPr wrap="square" lIns="91440" tIns="45720" rIns="91440" bIns="45720" numCol="1" anchorCtr="0" compatLnSpc="1">
            <a:prstTxWarp prst="textNoShape">
              <a:avLst/>
            </a:prstTxWarp>
            <a:normAutofit fontScale="90000"/>
          </a:bodyPr>
          <a:lstStyle/>
          <a:p>
            <a:pPr>
              <a:defRPr/>
            </a:pPr>
            <a:r>
              <a:rPr lang="es-ES" dirty="0">
                <a:effectLst/>
              </a:rPr>
              <a:t>El concepto moderno de calidad</a:t>
            </a:r>
            <a:endParaRPr lang="es-ES_tradnl" dirty="0">
              <a:effectLst/>
            </a:endParaRPr>
          </a:p>
        </p:txBody>
      </p:sp>
      <p:sp>
        <p:nvSpPr>
          <p:cNvPr id="22531" name="Rectangle 1027"/>
          <p:cNvSpPr>
            <a:spLocks noGrp="1" noChangeArrowheads="1"/>
          </p:cNvSpPr>
          <p:nvPr>
            <p:ph type="body" idx="4294967295"/>
          </p:nvPr>
        </p:nvSpPr>
        <p:spPr>
          <a:xfrm>
            <a:off x="323850" y="1828949"/>
            <a:ext cx="8543925" cy="3400251"/>
          </a:xfrm>
        </p:spPr>
        <p:txBody>
          <a:bodyPr/>
          <a:lstStyle/>
          <a:p>
            <a:r>
              <a:rPr lang="es-ES" altLang="es-UY" sz="2300" dirty="0">
                <a:solidFill>
                  <a:srgbClr val="000000"/>
                </a:solidFill>
              </a:rPr>
              <a:t>La calidad no la define ni el productor ni las normas, </a:t>
            </a:r>
            <a:r>
              <a:rPr lang="es-ES" altLang="es-UY" sz="2300" b="1" dirty="0">
                <a:solidFill>
                  <a:srgbClr val="0000FF"/>
                </a:solidFill>
              </a:rPr>
              <a:t>la define el cliente </a:t>
            </a:r>
            <a:r>
              <a:rPr lang="es-ES" altLang="es-ES" sz="2300" dirty="0"/>
              <a:t>(*)</a:t>
            </a:r>
            <a:endParaRPr lang="es-ES" altLang="es-UY" sz="2300" dirty="0"/>
          </a:p>
          <a:p>
            <a:endParaRPr lang="es-ES" altLang="es-UY" sz="1200" b="1" dirty="0">
              <a:solidFill>
                <a:srgbClr val="0000FF"/>
              </a:solidFill>
            </a:endParaRPr>
          </a:p>
          <a:p>
            <a:r>
              <a:rPr lang="es-ES" altLang="es-UY" sz="2300" dirty="0">
                <a:solidFill>
                  <a:srgbClr val="000000"/>
                </a:solidFill>
              </a:rPr>
              <a:t>La calidad es relativa y </a:t>
            </a:r>
            <a:r>
              <a:rPr lang="es-ES" altLang="es-UY" sz="2300" b="1" dirty="0">
                <a:solidFill>
                  <a:srgbClr val="0000FF"/>
                </a:solidFill>
              </a:rPr>
              <a:t>surge de la comparación con los mejores</a:t>
            </a:r>
          </a:p>
          <a:p>
            <a:endParaRPr lang="es-ES" altLang="es-UY" sz="1200" b="1" dirty="0">
              <a:solidFill>
                <a:srgbClr val="0000FF"/>
              </a:solidFill>
            </a:endParaRPr>
          </a:p>
          <a:p>
            <a:r>
              <a:rPr lang="es-ES" altLang="es-UY" sz="2300" dirty="0">
                <a:solidFill>
                  <a:srgbClr val="000000"/>
                </a:solidFill>
              </a:rPr>
              <a:t>La calidad que perdura es la que </a:t>
            </a:r>
            <a:r>
              <a:rPr lang="es-ES" altLang="es-UY" sz="2300" b="1" dirty="0">
                <a:solidFill>
                  <a:srgbClr val="0000FF"/>
                </a:solidFill>
              </a:rPr>
              <a:t>se logra gracias a valores, organización y sistemas que la propician </a:t>
            </a:r>
            <a:r>
              <a:rPr lang="es-ES" altLang="es-UY" sz="2300" dirty="0">
                <a:solidFill>
                  <a:srgbClr val="000000"/>
                </a:solidFill>
              </a:rPr>
              <a:t>y no es el producto de circunstancias afortunadas o de esfuerzos aislados</a:t>
            </a:r>
            <a:endParaRPr lang="es-ES_tradnl" altLang="es-UY" sz="2300" dirty="0">
              <a:solidFill>
                <a:srgbClr val="000000"/>
              </a:solidFill>
            </a:endParaRPr>
          </a:p>
        </p:txBody>
      </p:sp>
      <p:pic>
        <p:nvPicPr>
          <p:cNvPr id="3" name="Diapo  14 (1)">
            <a:hlinkClick r:id="" action="ppaction://media"/>
            <a:extLst>
              <a:ext uri="{FF2B5EF4-FFF2-40B4-BE49-F238E27FC236}">
                <a16:creationId xmlns:a16="http://schemas.microsoft.com/office/drawing/2014/main" id="{6A48321A-8CB6-491E-9389-8360EF07794C}"/>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258175" y="5229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4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idx="4294967295"/>
          </p:nvPr>
        </p:nvSpPr>
        <p:spPr bwMode="auto">
          <a:xfrm>
            <a:off x="899592" y="116632"/>
            <a:ext cx="7467600" cy="1008112"/>
          </a:xfrm>
        </p:spPr>
        <p:txBody>
          <a:bodyPr wrap="square" lIns="91440" tIns="45720" rIns="91440" bIns="45720" numCol="1" anchorCtr="0" compatLnSpc="1">
            <a:prstTxWarp prst="textNoShape">
              <a:avLst/>
            </a:prstTxWarp>
            <a:normAutofit fontScale="90000"/>
          </a:bodyPr>
          <a:lstStyle/>
          <a:p>
            <a:pPr>
              <a:defRPr/>
            </a:pPr>
            <a:r>
              <a:rPr lang="es-ES" sz="3900" dirty="0">
                <a:effectLst/>
              </a:rPr>
              <a:t>Principios absolutos de la calidad</a:t>
            </a:r>
            <a:endParaRPr lang="es-ES_tradnl" sz="3900" dirty="0">
              <a:effectLst/>
            </a:endParaRPr>
          </a:p>
        </p:txBody>
      </p:sp>
      <p:sp>
        <p:nvSpPr>
          <p:cNvPr id="6" name="Rectangle 1026">
            <a:extLst>
              <a:ext uri="{FF2B5EF4-FFF2-40B4-BE49-F238E27FC236}">
                <a16:creationId xmlns:a16="http://schemas.microsoft.com/office/drawing/2014/main" id="{792D0A43-979A-41B6-8893-78957A02D151}"/>
              </a:ext>
            </a:extLst>
          </p:cNvPr>
          <p:cNvSpPr txBox="1">
            <a:spLocks noChangeArrowheads="1"/>
          </p:cNvSpPr>
          <p:nvPr/>
        </p:nvSpPr>
        <p:spPr bwMode="auto">
          <a:xfrm>
            <a:off x="251520" y="1268760"/>
            <a:ext cx="825976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s-MX" altLang="es-UY" sz="1800" b="1" u="sng" dirty="0" err="1"/>
              <a:t>Akio</a:t>
            </a:r>
            <a:r>
              <a:rPr lang="es-MX" altLang="es-UY" sz="1800" b="1" u="sng" dirty="0"/>
              <a:t> Morita – Ejecutivo de Sony </a:t>
            </a:r>
            <a:r>
              <a:rPr lang="es-MX" altLang="es-UY" sz="1800" b="1" u="sng" dirty="0" err="1"/>
              <a:t>Corporation</a:t>
            </a:r>
            <a:endParaRPr lang="es-MX" altLang="es-UY" sz="1800" dirty="0"/>
          </a:p>
          <a:p>
            <a:pPr>
              <a:lnSpc>
                <a:spcPct val="150000"/>
              </a:lnSpc>
            </a:pPr>
            <a:r>
              <a:rPr lang="es-MX" altLang="es-UY" sz="1800" dirty="0"/>
              <a:t>Las intenciones están muy bien y son muy buenas, pero es la traducción de ellas en hechos concretos lo que puede hacer que una compañía se convierta en visionaria en lugar de quedarse en el nivel de las que solo lo desean. </a:t>
            </a:r>
          </a:p>
          <a:p>
            <a:pPr marL="109537" indent="0">
              <a:buNone/>
            </a:pPr>
            <a:endParaRPr lang="es-MX" altLang="es-UY" sz="1800" dirty="0"/>
          </a:p>
          <a:p>
            <a:pPr>
              <a:buFont typeface="Wingdings 3" pitchFamily="18" charset="2"/>
              <a:buNone/>
            </a:pPr>
            <a:r>
              <a:rPr lang="es-ES_tradnl" altLang="es-UY" sz="1800" b="1" u="sng" dirty="0"/>
              <a:t>Philip B. Crosby</a:t>
            </a:r>
            <a:r>
              <a:rPr lang="es-ES_tradnl" altLang="es-UY" sz="1800" b="1" dirty="0"/>
              <a:t>:</a:t>
            </a:r>
          </a:p>
          <a:p>
            <a:pPr>
              <a:buFont typeface="Wingdings 3" pitchFamily="18" charset="2"/>
              <a:buNone/>
            </a:pPr>
            <a:endParaRPr lang="es-ES_tradnl" altLang="es-UY" sz="600" b="1" dirty="0"/>
          </a:p>
          <a:p>
            <a:r>
              <a:rPr lang="es-ES" altLang="es-UY" sz="1800" b="1" dirty="0">
                <a:solidFill>
                  <a:srgbClr val="000000"/>
                </a:solidFill>
              </a:rPr>
              <a:t>El sistema de la calidad es la Prevención. </a:t>
            </a:r>
            <a:r>
              <a:rPr lang="es-ES" altLang="es-UY" sz="1800" dirty="0">
                <a:solidFill>
                  <a:srgbClr val="000000"/>
                </a:solidFill>
              </a:rPr>
              <a:t>El sistema para lograr la calidad es la prevención, no la verificación.</a:t>
            </a:r>
          </a:p>
          <a:p>
            <a:endParaRPr lang="es-ES" altLang="es-UY" sz="600" dirty="0">
              <a:solidFill>
                <a:srgbClr val="000000"/>
              </a:solidFill>
            </a:endParaRPr>
          </a:p>
          <a:p>
            <a:r>
              <a:rPr lang="es-ES" altLang="es-UY" sz="1800" b="1" dirty="0"/>
              <a:t>El estándar de realización es Cero Defectos</a:t>
            </a:r>
            <a:r>
              <a:rPr lang="es-ES" altLang="es-UY" sz="1800" dirty="0"/>
              <a:t>, no “Así está bastante bien”.</a:t>
            </a:r>
          </a:p>
          <a:p>
            <a:endParaRPr lang="es-ES" altLang="es-UY" sz="600" dirty="0"/>
          </a:p>
          <a:p>
            <a:r>
              <a:rPr lang="es-ES" altLang="es-UY" sz="1800" b="1" dirty="0"/>
              <a:t>La medida de la calidad es el Precio del Incumplimiento, no los índices. </a:t>
            </a:r>
            <a:r>
              <a:rPr lang="es-ES" altLang="es-UY" sz="1800" dirty="0"/>
              <a:t>El Precio del Incumplimiento es todo aquello que no tendría que hacerse si todo se hubiera hecho bien desde la primera vez</a:t>
            </a:r>
            <a:endParaRPr lang="es-ES_tradnl" altLang="es-UY" sz="1800" dirty="0"/>
          </a:p>
          <a:p>
            <a:endParaRPr lang="es-ES_tradnl" altLang="es-UY" sz="1800" b="1"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bwMode="auto">
          <a:xfrm>
            <a:off x="389682" y="261013"/>
            <a:ext cx="8229600" cy="1167557"/>
          </a:xfrm>
        </p:spPr>
        <p:txBody>
          <a:bodyPr wrap="square" lIns="91440" tIns="45720" rIns="91440" bIns="45720" numCol="1" anchorCtr="0" compatLnSpc="1">
            <a:prstTxWarp prst="textNoShape">
              <a:avLst/>
            </a:prstTxWarp>
          </a:bodyPr>
          <a:lstStyle/>
          <a:p>
            <a:pPr algn="ctr">
              <a:defRPr/>
            </a:pPr>
            <a:r>
              <a:rPr lang="es-ES_tradnl" dirty="0">
                <a:effectLst/>
              </a:rPr>
              <a:t>Ciclo de la Calidad</a:t>
            </a:r>
          </a:p>
        </p:txBody>
      </p:sp>
      <p:grpSp>
        <p:nvGrpSpPr>
          <p:cNvPr id="25603" name="Group 3"/>
          <p:cNvGrpSpPr>
            <a:grpSpLocks/>
          </p:cNvGrpSpPr>
          <p:nvPr/>
        </p:nvGrpSpPr>
        <p:grpSpPr bwMode="auto">
          <a:xfrm>
            <a:off x="1114246" y="1518718"/>
            <a:ext cx="7204075" cy="4387850"/>
            <a:chOff x="1064" y="1026"/>
            <a:chExt cx="4538" cy="2764"/>
          </a:xfrm>
        </p:grpSpPr>
        <p:sp>
          <p:nvSpPr>
            <p:cNvPr id="25604" name="Oval 4"/>
            <p:cNvSpPr>
              <a:spLocks noChangeArrowheads="1"/>
            </p:cNvSpPr>
            <p:nvPr/>
          </p:nvSpPr>
          <p:spPr bwMode="auto">
            <a:xfrm>
              <a:off x="2303" y="1505"/>
              <a:ext cx="1802" cy="1917"/>
            </a:xfrm>
            <a:prstGeom prst="ellipse">
              <a:avLst/>
            </a:prstGeom>
            <a:solidFill>
              <a:srgbClr val="FFFFFF"/>
            </a:solidFill>
            <a:ln w="9525">
              <a:solidFill>
                <a:srgbClr val="000000"/>
              </a:solidFill>
              <a:round/>
              <a:headEnd/>
              <a:tailEnd/>
            </a:ln>
          </p:spPr>
          <p:txBody>
            <a:bodyPr/>
            <a:lstStyle/>
            <a:p>
              <a:pPr algn="ctr" eaLnBrk="0" hangingPunct="0"/>
              <a:endParaRPr lang="es-ES" altLang="es-UY" sz="1100" dirty="0"/>
            </a:p>
            <a:p>
              <a:pPr algn="ctr" eaLnBrk="0" hangingPunct="0"/>
              <a:endParaRPr lang="es-ES" altLang="es-UY" sz="1100" dirty="0"/>
            </a:p>
            <a:p>
              <a:pPr algn="ctr" eaLnBrk="0" hangingPunct="0"/>
              <a:endParaRPr lang="es-ES" altLang="es-UY" sz="1100" dirty="0"/>
            </a:p>
            <a:p>
              <a:pPr algn="ctr" eaLnBrk="0" hangingPunct="0"/>
              <a:endParaRPr lang="es-ES" altLang="es-UY" sz="1100" dirty="0"/>
            </a:p>
            <a:p>
              <a:pPr algn="ctr" eaLnBrk="0" hangingPunct="0"/>
              <a:endParaRPr lang="es-ES" altLang="es-UY" sz="1100" dirty="0"/>
            </a:p>
            <a:p>
              <a:pPr algn="ctr" eaLnBrk="0" hangingPunct="0"/>
              <a:r>
                <a:rPr lang="es-ES" altLang="es-UY" sz="1400" dirty="0"/>
                <a:t>Fases típicas del ciclo de vida de un producto</a:t>
              </a:r>
            </a:p>
          </p:txBody>
        </p:sp>
        <p:sp>
          <p:nvSpPr>
            <p:cNvPr id="25605" name="Text Box 5"/>
            <p:cNvSpPr txBox="1">
              <a:spLocks noChangeArrowheads="1"/>
            </p:cNvSpPr>
            <p:nvPr/>
          </p:nvSpPr>
          <p:spPr bwMode="auto">
            <a:xfrm>
              <a:off x="1432" y="1026"/>
              <a:ext cx="16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Estudio e investigación de mercado</a:t>
              </a:r>
            </a:p>
          </p:txBody>
        </p:sp>
        <p:sp>
          <p:nvSpPr>
            <p:cNvPr id="25606" name="Text Box 6"/>
            <p:cNvSpPr txBox="1">
              <a:spLocks noChangeArrowheads="1"/>
            </p:cNvSpPr>
            <p:nvPr/>
          </p:nvSpPr>
          <p:spPr bwMode="auto">
            <a:xfrm>
              <a:off x="1200" y="1356"/>
              <a:ext cx="1181"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UY" altLang="es-UY" sz="1100">
                  <a:latin typeface="Arial" charset="0"/>
                </a:rPr>
                <a:t>Disposición o reciclado al final de la vida útil</a:t>
              </a:r>
            </a:p>
          </p:txBody>
        </p:sp>
        <p:sp>
          <p:nvSpPr>
            <p:cNvPr id="25607" name="Text Box 7"/>
            <p:cNvSpPr txBox="1">
              <a:spLocks noChangeArrowheads="1"/>
            </p:cNvSpPr>
            <p:nvPr/>
          </p:nvSpPr>
          <p:spPr bwMode="auto">
            <a:xfrm>
              <a:off x="3670" y="1026"/>
              <a:ext cx="149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Diseño y desarrollo del producto</a:t>
              </a:r>
            </a:p>
          </p:txBody>
        </p:sp>
        <p:sp>
          <p:nvSpPr>
            <p:cNvPr id="25608" name="Text Box 8"/>
            <p:cNvSpPr txBox="1">
              <a:spLocks noChangeArrowheads="1"/>
            </p:cNvSpPr>
            <p:nvPr/>
          </p:nvSpPr>
          <p:spPr bwMode="auto">
            <a:xfrm>
              <a:off x="4048" y="1255"/>
              <a:ext cx="155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Planificación y desarrollo del proceso</a:t>
              </a:r>
            </a:p>
          </p:txBody>
        </p:sp>
        <p:sp>
          <p:nvSpPr>
            <p:cNvPr id="25609" name="Text Box 9"/>
            <p:cNvSpPr txBox="1">
              <a:spLocks noChangeArrowheads="1"/>
            </p:cNvSpPr>
            <p:nvPr/>
          </p:nvSpPr>
          <p:spPr bwMode="auto">
            <a:xfrm>
              <a:off x="4338" y="1713"/>
              <a:ext cx="49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Compras</a:t>
              </a:r>
            </a:p>
          </p:txBody>
        </p:sp>
        <p:sp>
          <p:nvSpPr>
            <p:cNvPr id="25610" name="Text Box 10"/>
            <p:cNvSpPr txBox="1">
              <a:spLocks noChangeArrowheads="1"/>
            </p:cNvSpPr>
            <p:nvPr/>
          </p:nvSpPr>
          <p:spPr bwMode="auto">
            <a:xfrm>
              <a:off x="4230" y="2623"/>
              <a:ext cx="111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Producción o prestación de servicio</a:t>
              </a:r>
            </a:p>
          </p:txBody>
        </p:sp>
        <p:sp>
          <p:nvSpPr>
            <p:cNvPr id="25611" name="Text Box 11"/>
            <p:cNvSpPr txBox="1">
              <a:spLocks noChangeArrowheads="1"/>
            </p:cNvSpPr>
            <p:nvPr/>
          </p:nvSpPr>
          <p:spPr bwMode="auto">
            <a:xfrm>
              <a:off x="4292" y="3082"/>
              <a:ext cx="62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Verificación</a:t>
              </a:r>
            </a:p>
          </p:txBody>
        </p:sp>
        <p:sp>
          <p:nvSpPr>
            <p:cNvPr id="25612" name="Text Box 12"/>
            <p:cNvSpPr txBox="1">
              <a:spLocks noChangeArrowheads="1"/>
            </p:cNvSpPr>
            <p:nvPr/>
          </p:nvSpPr>
          <p:spPr bwMode="auto">
            <a:xfrm>
              <a:off x="3786" y="3471"/>
              <a:ext cx="130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Embalaje y almacenamiento</a:t>
              </a:r>
            </a:p>
          </p:txBody>
        </p:sp>
        <p:sp>
          <p:nvSpPr>
            <p:cNvPr id="25613" name="Text Box 13"/>
            <p:cNvSpPr txBox="1">
              <a:spLocks noChangeArrowheads="1"/>
            </p:cNvSpPr>
            <p:nvPr/>
          </p:nvSpPr>
          <p:spPr bwMode="auto">
            <a:xfrm>
              <a:off x="1768" y="3550"/>
              <a:ext cx="99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Ventas y distribución</a:t>
              </a:r>
            </a:p>
          </p:txBody>
        </p:sp>
        <p:sp>
          <p:nvSpPr>
            <p:cNvPr id="25614" name="Text Box 14"/>
            <p:cNvSpPr txBox="1">
              <a:spLocks noChangeArrowheads="1"/>
            </p:cNvSpPr>
            <p:nvPr/>
          </p:nvSpPr>
          <p:spPr bwMode="auto">
            <a:xfrm>
              <a:off x="1370" y="3183"/>
              <a:ext cx="93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Instalación y puesta en servicio</a:t>
              </a:r>
            </a:p>
          </p:txBody>
        </p:sp>
        <p:sp>
          <p:nvSpPr>
            <p:cNvPr id="25615" name="Text Box 15"/>
            <p:cNvSpPr txBox="1">
              <a:spLocks noChangeArrowheads="1"/>
            </p:cNvSpPr>
            <p:nvPr/>
          </p:nvSpPr>
          <p:spPr bwMode="auto">
            <a:xfrm>
              <a:off x="1184" y="2538"/>
              <a:ext cx="8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Asistencia técnica y servicios</a:t>
              </a:r>
            </a:p>
          </p:txBody>
        </p:sp>
        <p:sp>
          <p:nvSpPr>
            <p:cNvPr id="25616" name="Text Box 16"/>
            <p:cNvSpPr txBox="1">
              <a:spLocks noChangeArrowheads="1"/>
            </p:cNvSpPr>
            <p:nvPr/>
          </p:nvSpPr>
          <p:spPr bwMode="auto">
            <a:xfrm>
              <a:off x="1064" y="1884"/>
              <a:ext cx="136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1100">
                  <a:latin typeface="Arial" charset="0"/>
                </a:rPr>
                <a:t>Actividades posteriores a la venta</a:t>
              </a:r>
            </a:p>
          </p:txBody>
        </p:sp>
        <p:sp>
          <p:nvSpPr>
            <p:cNvPr id="25617" name="Line 17"/>
            <p:cNvSpPr>
              <a:spLocks noChangeShapeType="1"/>
            </p:cNvSpPr>
            <p:nvPr/>
          </p:nvSpPr>
          <p:spPr bwMode="auto">
            <a:xfrm>
              <a:off x="1494" y="1186"/>
              <a:ext cx="13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18" name="Line 18"/>
            <p:cNvSpPr>
              <a:spLocks noChangeShapeType="1"/>
            </p:cNvSpPr>
            <p:nvPr/>
          </p:nvSpPr>
          <p:spPr bwMode="auto">
            <a:xfrm>
              <a:off x="2862" y="1186"/>
              <a:ext cx="187" cy="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19" name="Line 19"/>
            <p:cNvSpPr>
              <a:spLocks noChangeShapeType="1"/>
            </p:cNvSpPr>
            <p:nvPr/>
          </p:nvSpPr>
          <p:spPr bwMode="auto">
            <a:xfrm>
              <a:off x="3670" y="1186"/>
              <a:ext cx="13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0" name="Line 20"/>
            <p:cNvSpPr>
              <a:spLocks noChangeShapeType="1"/>
            </p:cNvSpPr>
            <p:nvPr/>
          </p:nvSpPr>
          <p:spPr bwMode="auto">
            <a:xfrm flipH="1">
              <a:off x="3421" y="1194"/>
              <a:ext cx="249" cy="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1" name="Line 21"/>
            <p:cNvSpPr>
              <a:spLocks noChangeShapeType="1"/>
            </p:cNvSpPr>
            <p:nvPr/>
          </p:nvSpPr>
          <p:spPr bwMode="auto">
            <a:xfrm flipH="1">
              <a:off x="3797" y="1415"/>
              <a:ext cx="310"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2" name="Line 22"/>
            <p:cNvSpPr>
              <a:spLocks noChangeShapeType="1"/>
            </p:cNvSpPr>
            <p:nvPr/>
          </p:nvSpPr>
          <p:spPr bwMode="auto">
            <a:xfrm flipV="1">
              <a:off x="4051" y="1905"/>
              <a:ext cx="233" cy="1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3" name="Line 23"/>
            <p:cNvSpPr>
              <a:spLocks noChangeShapeType="1"/>
            </p:cNvSpPr>
            <p:nvPr/>
          </p:nvSpPr>
          <p:spPr bwMode="auto">
            <a:xfrm>
              <a:off x="4117" y="1405"/>
              <a:ext cx="111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4" name="Line 24"/>
            <p:cNvSpPr>
              <a:spLocks noChangeShapeType="1"/>
            </p:cNvSpPr>
            <p:nvPr/>
          </p:nvSpPr>
          <p:spPr bwMode="auto">
            <a:xfrm>
              <a:off x="4292" y="1905"/>
              <a:ext cx="49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5" name="Line 25"/>
            <p:cNvSpPr>
              <a:spLocks noChangeShapeType="1"/>
            </p:cNvSpPr>
            <p:nvPr/>
          </p:nvSpPr>
          <p:spPr bwMode="auto">
            <a:xfrm>
              <a:off x="4105" y="2623"/>
              <a:ext cx="187" cy="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6" name="Line 26"/>
            <p:cNvSpPr>
              <a:spLocks noChangeShapeType="1"/>
            </p:cNvSpPr>
            <p:nvPr/>
          </p:nvSpPr>
          <p:spPr bwMode="auto">
            <a:xfrm>
              <a:off x="4292" y="2783"/>
              <a:ext cx="9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7" name="Line 27"/>
            <p:cNvSpPr>
              <a:spLocks noChangeShapeType="1"/>
            </p:cNvSpPr>
            <p:nvPr/>
          </p:nvSpPr>
          <p:spPr bwMode="auto">
            <a:xfrm>
              <a:off x="3968" y="2955"/>
              <a:ext cx="262" cy="3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8" name="Line 28"/>
            <p:cNvSpPr>
              <a:spLocks noChangeShapeType="1"/>
            </p:cNvSpPr>
            <p:nvPr/>
          </p:nvSpPr>
          <p:spPr bwMode="auto">
            <a:xfrm>
              <a:off x="4230" y="3262"/>
              <a:ext cx="6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29" name="Line 29"/>
            <p:cNvSpPr>
              <a:spLocks noChangeShapeType="1"/>
            </p:cNvSpPr>
            <p:nvPr/>
          </p:nvSpPr>
          <p:spPr bwMode="auto">
            <a:xfrm>
              <a:off x="3546" y="3342"/>
              <a:ext cx="248"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0" name="Line 30"/>
            <p:cNvSpPr>
              <a:spLocks noChangeShapeType="1"/>
            </p:cNvSpPr>
            <p:nvPr/>
          </p:nvSpPr>
          <p:spPr bwMode="auto">
            <a:xfrm flipH="1">
              <a:off x="2738" y="3409"/>
              <a:ext cx="277" cy="3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1" name="Line 31"/>
            <p:cNvSpPr>
              <a:spLocks noChangeShapeType="1"/>
            </p:cNvSpPr>
            <p:nvPr/>
          </p:nvSpPr>
          <p:spPr bwMode="auto">
            <a:xfrm flipH="1">
              <a:off x="2303" y="3091"/>
              <a:ext cx="213" cy="2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2" name="Line 32"/>
            <p:cNvSpPr>
              <a:spLocks noChangeShapeType="1"/>
            </p:cNvSpPr>
            <p:nvPr/>
          </p:nvSpPr>
          <p:spPr bwMode="auto">
            <a:xfrm flipH="1">
              <a:off x="2054" y="2524"/>
              <a:ext cx="249" cy="1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3" name="Line 33"/>
            <p:cNvSpPr>
              <a:spLocks noChangeShapeType="1"/>
            </p:cNvSpPr>
            <p:nvPr/>
          </p:nvSpPr>
          <p:spPr bwMode="auto">
            <a:xfrm flipH="1" flipV="1">
              <a:off x="2153" y="2019"/>
              <a:ext cx="18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4" name="Line 34"/>
            <p:cNvSpPr>
              <a:spLocks noChangeShapeType="1"/>
            </p:cNvSpPr>
            <p:nvPr/>
          </p:nvSpPr>
          <p:spPr bwMode="auto">
            <a:xfrm flipH="1" flipV="1">
              <a:off x="2365" y="1495"/>
              <a:ext cx="197" cy="2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5" name="Line 35"/>
            <p:cNvSpPr>
              <a:spLocks noChangeShapeType="1"/>
            </p:cNvSpPr>
            <p:nvPr/>
          </p:nvSpPr>
          <p:spPr bwMode="auto">
            <a:xfrm flipH="1">
              <a:off x="1246" y="1495"/>
              <a:ext cx="111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6" name="Line 36"/>
            <p:cNvSpPr>
              <a:spLocks noChangeShapeType="1"/>
            </p:cNvSpPr>
            <p:nvPr/>
          </p:nvSpPr>
          <p:spPr bwMode="auto">
            <a:xfrm flipH="1">
              <a:off x="1154" y="2025"/>
              <a:ext cx="9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7" name="Line 37"/>
            <p:cNvSpPr>
              <a:spLocks noChangeShapeType="1"/>
            </p:cNvSpPr>
            <p:nvPr/>
          </p:nvSpPr>
          <p:spPr bwMode="auto">
            <a:xfrm flipH="1">
              <a:off x="1246" y="2683"/>
              <a:ext cx="8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8" name="Line 38"/>
            <p:cNvSpPr>
              <a:spLocks noChangeShapeType="1"/>
            </p:cNvSpPr>
            <p:nvPr/>
          </p:nvSpPr>
          <p:spPr bwMode="auto">
            <a:xfrm flipH="1">
              <a:off x="1432" y="3342"/>
              <a:ext cx="87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39" name="Line 39"/>
            <p:cNvSpPr>
              <a:spLocks noChangeShapeType="1"/>
            </p:cNvSpPr>
            <p:nvPr/>
          </p:nvSpPr>
          <p:spPr bwMode="auto">
            <a:xfrm flipH="1">
              <a:off x="1805" y="3742"/>
              <a:ext cx="9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40" name="Line 40"/>
            <p:cNvSpPr>
              <a:spLocks noChangeShapeType="1"/>
            </p:cNvSpPr>
            <p:nvPr/>
          </p:nvSpPr>
          <p:spPr bwMode="auto">
            <a:xfrm>
              <a:off x="3803" y="3651"/>
              <a:ext cx="111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25641" name="AutoShape 41"/>
            <p:cNvSpPr>
              <a:spLocks noChangeArrowheads="1"/>
            </p:cNvSpPr>
            <p:nvPr/>
          </p:nvSpPr>
          <p:spPr bwMode="auto">
            <a:xfrm rot="-5316086">
              <a:off x="2183" y="2361"/>
              <a:ext cx="240" cy="125"/>
            </a:xfrm>
            <a:prstGeom prst="rightArrow">
              <a:avLst>
                <a:gd name="adj1" fmla="val 50000"/>
                <a:gd name="adj2" fmla="val 48000"/>
              </a:avLst>
            </a:prstGeom>
            <a:solidFill>
              <a:srgbClr val="000000"/>
            </a:solidFill>
            <a:ln w="9525">
              <a:solidFill>
                <a:srgbClr val="000000"/>
              </a:solidFill>
              <a:miter lim="800000"/>
              <a:headEnd/>
              <a:tailEnd/>
            </a:ln>
          </p:spPr>
          <p:txBody>
            <a:bodyPr vert="eaVert"/>
            <a:lstStyle/>
            <a:p>
              <a:pPr>
                <a:lnSpc>
                  <a:spcPct val="90000"/>
                </a:lnSpc>
                <a:spcBef>
                  <a:spcPct val="20000"/>
                </a:spcBef>
                <a:buFontTx/>
                <a:buChar char="•"/>
              </a:pPr>
              <a:endParaRPr lang="es-ES_tradnl" altLang="es-UY" sz="2800">
                <a:latin typeface="Bodoni MT Poster Compressed" pitchFamily="18" charset="0"/>
              </a:endParaRPr>
            </a:p>
          </p:txBody>
        </p:sp>
        <p:sp>
          <p:nvSpPr>
            <p:cNvPr id="25642" name="AutoShape 42"/>
            <p:cNvSpPr>
              <a:spLocks noChangeArrowheads="1"/>
            </p:cNvSpPr>
            <p:nvPr/>
          </p:nvSpPr>
          <p:spPr bwMode="auto">
            <a:xfrm rot="-9386456">
              <a:off x="2613" y="3183"/>
              <a:ext cx="187" cy="159"/>
            </a:xfrm>
            <a:prstGeom prst="rightArrow">
              <a:avLst>
                <a:gd name="adj1" fmla="val 50000"/>
                <a:gd name="adj2" fmla="val 29403"/>
              </a:avLst>
            </a:prstGeom>
            <a:solidFill>
              <a:srgbClr val="000000"/>
            </a:solidFill>
            <a:ln w="9525">
              <a:solidFill>
                <a:srgbClr val="000000"/>
              </a:solidFill>
              <a:miter lim="800000"/>
              <a:headEnd/>
              <a:tailEnd/>
            </a:ln>
          </p:spPr>
          <p:txBody>
            <a:bodyPr rot="10800000"/>
            <a:lstStyle/>
            <a:p>
              <a:pPr>
                <a:lnSpc>
                  <a:spcPct val="90000"/>
                </a:lnSpc>
                <a:spcBef>
                  <a:spcPct val="20000"/>
                </a:spcBef>
                <a:buFontTx/>
                <a:buChar char="•"/>
              </a:pPr>
              <a:endParaRPr lang="es-ES_tradnl" altLang="es-UY" sz="2800">
                <a:latin typeface="Bodoni MT Poster Compressed" pitchFamily="18" charset="0"/>
              </a:endParaRPr>
            </a:p>
          </p:txBody>
        </p:sp>
        <p:sp>
          <p:nvSpPr>
            <p:cNvPr id="25643" name="AutoShape 43"/>
            <p:cNvSpPr>
              <a:spLocks noChangeArrowheads="1"/>
            </p:cNvSpPr>
            <p:nvPr/>
          </p:nvSpPr>
          <p:spPr bwMode="auto">
            <a:xfrm rot="8506875">
              <a:off x="3732" y="3103"/>
              <a:ext cx="187" cy="159"/>
            </a:xfrm>
            <a:prstGeom prst="rightArrow">
              <a:avLst>
                <a:gd name="adj1" fmla="val 50000"/>
                <a:gd name="adj2" fmla="val 29403"/>
              </a:avLst>
            </a:prstGeom>
            <a:solidFill>
              <a:srgbClr val="000000"/>
            </a:solidFill>
            <a:ln w="9525">
              <a:solidFill>
                <a:srgbClr val="000000"/>
              </a:solidFill>
              <a:miter lim="800000"/>
              <a:headEnd/>
              <a:tailEnd/>
            </a:ln>
          </p:spPr>
          <p:txBody>
            <a:bodyPr rot="10800000"/>
            <a:lstStyle/>
            <a:p>
              <a:pPr>
                <a:lnSpc>
                  <a:spcPct val="90000"/>
                </a:lnSpc>
                <a:spcBef>
                  <a:spcPct val="20000"/>
                </a:spcBef>
                <a:buFontTx/>
                <a:buChar char="•"/>
              </a:pPr>
              <a:endParaRPr lang="es-ES_tradnl" altLang="es-UY" sz="2800">
                <a:latin typeface="Bodoni MT Poster Compressed" pitchFamily="18" charset="0"/>
              </a:endParaRPr>
            </a:p>
          </p:txBody>
        </p:sp>
        <p:sp>
          <p:nvSpPr>
            <p:cNvPr id="25644" name="AutoShape 44"/>
            <p:cNvSpPr>
              <a:spLocks noChangeArrowheads="1"/>
            </p:cNvSpPr>
            <p:nvPr/>
          </p:nvSpPr>
          <p:spPr bwMode="auto">
            <a:xfrm rot="4883611">
              <a:off x="3985" y="2282"/>
              <a:ext cx="240" cy="124"/>
            </a:xfrm>
            <a:prstGeom prst="rightArrow">
              <a:avLst>
                <a:gd name="adj1" fmla="val 50000"/>
                <a:gd name="adj2" fmla="val 48387"/>
              </a:avLst>
            </a:prstGeom>
            <a:solidFill>
              <a:srgbClr val="000000"/>
            </a:solidFill>
            <a:ln w="9525">
              <a:solidFill>
                <a:srgbClr val="000000"/>
              </a:solidFill>
              <a:miter lim="800000"/>
              <a:headEnd/>
              <a:tailEnd/>
            </a:ln>
          </p:spPr>
          <p:txBody>
            <a:bodyPr rot="10800000" vert="eaVert"/>
            <a:lstStyle/>
            <a:p>
              <a:pPr>
                <a:lnSpc>
                  <a:spcPct val="90000"/>
                </a:lnSpc>
                <a:spcBef>
                  <a:spcPct val="20000"/>
                </a:spcBef>
                <a:buFontTx/>
                <a:buChar char="•"/>
              </a:pPr>
              <a:endParaRPr lang="es-ES_tradnl" altLang="es-UY" sz="2800">
                <a:latin typeface="Bodoni MT Poster Compressed" pitchFamily="18" charset="0"/>
              </a:endParaRPr>
            </a:p>
          </p:txBody>
        </p:sp>
        <p:sp>
          <p:nvSpPr>
            <p:cNvPr id="25645" name="AutoShape 45"/>
            <p:cNvSpPr>
              <a:spLocks noChangeArrowheads="1"/>
            </p:cNvSpPr>
            <p:nvPr/>
          </p:nvSpPr>
          <p:spPr bwMode="auto">
            <a:xfrm rot="-1488069">
              <a:off x="2738" y="1505"/>
              <a:ext cx="186" cy="160"/>
            </a:xfrm>
            <a:prstGeom prst="rightArrow">
              <a:avLst>
                <a:gd name="adj1" fmla="val 50000"/>
                <a:gd name="adj2" fmla="val 29063"/>
              </a:avLst>
            </a:prstGeom>
            <a:solidFill>
              <a:srgbClr val="000000"/>
            </a:solidFill>
            <a:ln w="9525">
              <a:solidFill>
                <a:srgbClr val="000000"/>
              </a:solidFill>
              <a:miter lim="800000"/>
              <a:headEnd/>
              <a:tailEnd/>
            </a:ln>
          </p:spPr>
          <p:txBody>
            <a:bodyPr/>
            <a:lstStyle/>
            <a:p>
              <a:pPr>
                <a:lnSpc>
                  <a:spcPct val="90000"/>
                </a:lnSpc>
                <a:spcBef>
                  <a:spcPct val="20000"/>
                </a:spcBef>
                <a:buFontTx/>
                <a:buChar char="•"/>
              </a:pPr>
              <a:endParaRPr lang="es-ES_tradnl" altLang="es-UY" sz="2800">
                <a:latin typeface="Bodoni MT Poster Compressed" pitchFamily="18" charset="0"/>
              </a:endParaRPr>
            </a:p>
          </p:txBody>
        </p:sp>
        <p:sp>
          <p:nvSpPr>
            <p:cNvPr id="25646" name="AutoShape 46"/>
            <p:cNvSpPr>
              <a:spLocks noChangeArrowheads="1"/>
            </p:cNvSpPr>
            <p:nvPr/>
          </p:nvSpPr>
          <p:spPr bwMode="auto">
            <a:xfrm rot="1269346">
              <a:off x="3608" y="1585"/>
              <a:ext cx="186" cy="160"/>
            </a:xfrm>
            <a:prstGeom prst="rightArrow">
              <a:avLst>
                <a:gd name="adj1" fmla="val 50000"/>
                <a:gd name="adj2" fmla="val 29063"/>
              </a:avLst>
            </a:prstGeom>
            <a:solidFill>
              <a:srgbClr val="000000"/>
            </a:solidFill>
            <a:ln w="9525">
              <a:solidFill>
                <a:srgbClr val="000000"/>
              </a:solidFill>
              <a:miter lim="800000"/>
              <a:headEnd/>
              <a:tailEnd/>
            </a:ln>
          </p:spPr>
          <p:txBody>
            <a:bodyPr/>
            <a:lstStyle/>
            <a:p>
              <a:pPr>
                <a:lnSpc>
                  <a:spcPct val="90000"/>
                </a:lnSpc>
                <a:spcBef>
                  <a:spcPct val="20000"/>
                </a:spcBef>
                <a:buFontTx/>
                <a:buChar char="•"/>
              </a:pPr>
              <a:endParaRPr lang="es-ES_tradnl" altLang="es-UY" sz="2800">
                <a:latin typeface="Bodoni MT Poster Compressed" pitchFamily="18" charset="0"/>
              </a:endParaRPr>
            </a:p>
          </p:txBody>
        </p:sp>
      </p:grpSp>
      <p:pic>
        <p:nvPicPr>
          <p:cNvPr id="3" name="Diapo 17 (1)">
            <a:hlinkClick r:id="" action="ppaction://media"/>
            <a:extLst>
              <a:ext uri="{FF2B5EF4-FFF2-40B4-BE49-F238E27FC236}">
                <a16:creationId xmlns:a16="http://schemas.microsoft.com/office/drawing/2014/main" id="{E42CF633-FF01-4033-B86A-3D006BDA3A1C}"/>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18321" y="528456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4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xfrm>
            <a:off x="790575" y="152400"/>
            <a:ext cx="8353425" cy="1143000"/>
          </a:xfrm>
        </p:spPr>
        <p:txBody>
          <a:bodyPr wrap="square" lIns="91440" tIns="45720" rIns="91440" bIns="45720" numCol="1" anchorCtr="0" compatLnSpc="1">
            <a:prstTxWarp prst="textNoShape">
              <a:avLst/>
            </a:prstTxWarp>
          </a:bodyPr>
          <a:lstStyle/>
          <a:p>
            <a:pPr>
              <a:defRPr/>
            </a:pPr>
            <a:r>
              <a:rPr lang="es-ES_tradnl" dirty="0">
                <a:effectLst/>
              </a:rPr>
              <a:t>Espiral de la Calidad o de Juran</a:t>
            </a:r>
          </a:p>
        </p:txBody>
      </p:sp>
      <p:sp>
        <p:nvSpPr>
          <p:cNvPr id="28675" name="Rectangle 3"/>
          <p:cNvSpPr>
            <a:spLocks noGrp="1" noChangeArrowheads="1"/>
          </p:cNvSpPr>
          <p:nvPr>
            <p:ph type="body" idx="4294967295"/>
          </p:nvPr>
        </p:nvSpPr>
        <p:spPr>
          <a:xfrm>
            <a:off x="311943" y="1295400"/>
            <a:ext cx="8520113" cy="4322763"/>
          </a:xfrm>
        </p:spPr>
        <p:txBody>
          <a:bodyPr/>
          <a:lstStyle/>
          <a:p>
            <a:pPr marL="0" indent="0" algn="just">
              <a:lnSpc>
                <a:spcPct val="150000"/>
              </a:lnSpc>
              <a:buClr>
                <a:schemeClr val="folHlink"/>
              </a:buClr>
              <a:buFont typeface="Wingdings 3" pitchFamily="18" charset="2"/>
              <a:buNone/>
            </a:pPr>
            <a:r>
              <a:rPr lang="es-ES" altLang="es-UY" sz="2400" dirty="0"/>
              <a:t>El ciclo de vida se convierte en un espiral ya que al regresar al punto de partida &lt;Estudio e investigación de mercado&gt;, las expectativas de los clientes y el entorno han ido cambiado, lo que obliga a la mejora continua en el ciclo de vida del producto.</a:t>
            </a:r>
            <a:endParaRPr lang="es-ES_tradnl" altLang="es-UY" sz="2400" dirty="0"/>
          </a:p>
        </p:txBody>
      </p:sp>
      <p:pic>
        <p:nvPicPr>
          <p:cNvPr id="28676" name="4 Imagen" descr="espira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717032"/>
            <a:ext cx="3928186" cy="2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idx="4294967295"/>
          </p:nvPr>
        </p:nvSpPr>
        <p:spPr bwMode="auto">
          <a:xfrm>
            <a:off x="539552" y="260648"/>
            <a:ext cx="8229600" cy="911002"/>
          </a:xfrm>
        </p:spPr>
        <p:txBody>
          <a:bodyPr wrap="square" lIns="91440" tIns="45720" rIns="91440" bIns="45720" numCol="1" anchorCtr="0" compatLnSpc="1">
            <a:prstTxWarp prst="textNoShape">
              <a:avLst/>
            </a:prstTxWarp>
          </a:bodyPr>
          <a:lstStyle/>
          <a:p>
            <a:pPr algn="ctr">
              <a:defRPr/>
            </a:pPr>
            <a:r>
              <a:rPr lang="es-ES_tradnl" dirty="0">
                <a:effectLst/>
              </a:rPr>
              <a:t>Facetas de la Calidad</a:t>
            </a:r>
          </a:p>
        </p:txBody>
      </p:sp>
      <p:sp>
        <p:nvSpPr>
          <p:cNvPr id="26627" name="Rectangle 3"/>
          <p:cNvSpPr>
            <a:spLocks noGrp="1" noChangeArrowheads="1"/>
          </p:cNvSpPr>
          <p:nvPr>
            <p:ph type="body" idx="4294967295"/>
          </p:nvPr>
        </p:nvSpPr>
        <p:spPr>
          <a:xfrm>
            <a:off x="195336" y="1124745"/>
            <a:ext cx="8697144" cy="4968552"/>
          </a:xfrm>
          <a:noFill/>
        </p:spPr>
        <p:txBody>
          <a:bodyPr lIns="54000"/>
          <a:lstStyle/>
          <a:p>
            <a:pPr marL="274638" indent="-274638"/>
            <a:r>
              <a:rPr lang="es-ES" altLang="es-UY" sz="1800" dirty="0"/>
              <a:t>La calidad de un producto es tan buena como la calidad de la peor de sus facetas (etapas).</a:t>
            </a:r>
          </a:p>
          <a:p>
            <a:pPr marL="274638" indent="-274638"/>
            <a:endParaRPr lang="es-ES" altLang="es-UY" sz="800" dirty="0"/>
          </a:p>
          <a:p>
            <a:pPr marL="274638" indent="-274638"/>
            <a:r>
              <a:rPr lang="es-ES" altLang="es-UY" sz="1800" dirty="0"/>
              <a:t>Calidad parcial no es calidad</a:t>
            </a:r>
          </a:p>
          <a:p>
            <a:pPr marL="274638" indent="-274638"/>
            <a:endParaRPr lang="es-ES" altLang="es-UY" sz="800" dirty="0"/>
          </a:p>
          <a:p>
            <a:pPr marL="274638" indent="-274638"/>
            <a:r>
              <a:rPr lang="es-ES" altLang="es-UY" sz="1800" b="1" dirty="0"/>
              <a:t>Calidad de diseño</a:t>
            </a:r>
            <a:r>
              <a:rPr lang="es-ES" altLang="es-UY" sz="1800" dirty="0"/>
              <a:t>: “Grado de concordancia entre las características del diseño y las características determinadas por las expectativas de los clientes para los cuales está diseñado”</a:t>
            </a:r>
          </a:p>
          <a:p>
            <a:pPr marL="274638" indent="-274638"/>
            <a:endParaRPr lang="es-ES" altLang="es-UY" sz="800" dirty="0"/>
          </a:p>
          <a:p>
            <a:pPr marL="274638" indent="-274638"/>
            <a:r>
              <a:rPr lang="es-ES" altLang="es-UY" sz="1800" b="1" dirty="0"/>
              <a:t>Calidad de realización </a:t>
            </a:r>
            <a:r>
              <a:rPr lang="es-ES" altLang="es-UY" sz="1800" dirty="0"/>
              <a:t>(</a:t>
            </a:r>
            <a:r>
              <a:rPr lang="es-ES_tradnl" altLang="es-UY" sz="1800" dirty="0"/>
              <a:t>o de </a:t>
            </a:r>
            <a:r>
              <a:rPr lang="es-ES" altLang="es-UY" sz="1800" dirty="0"/>
              <a:t>conformidad): “Grado de concordancia entre las características logradas después de la realización y las características del respectivo diseño”</a:t>
            </a:r>
          </a:p>
          <a:p>
            <a:pPr marL="274638" indent="-274638"/>
            <a:endParaRPr lang="es-ES" altLang="es-UY" sz="800" dirty="0"/>
          </a:p>
          <a:p>
            <a:pPr marL="274638" indent="-274638"/>
            <a:r>
              <a:rPr lang="es-ES" altLang="es-UY" sz="1800" b="1" dirty="0"/>
              <a:t>Calidad de desempeño</a:t>
            </a:r>
            <a:r>
              <a:rPr lang="es-ES" altLang="es-UY" sz="1800" dirty="0"/>
              <a:t> (confiabilidad): “Aptitud de un producto para realizar una función requerida, en condiciones y durante un período establecido”</a:t>
            </a:r>
          </a:p>
          <a:p>
            <a:pPr marL="274638" indent="-274638"/>
            <a:endParaRPr lang="es-ES" altLang="es-UY" sz="800" dirty="0"/>
          </a:p>
          <a:p>
            <a:pPr marL="274638" indent="-274638"/>
            <a:r>
              <a:rPr lang="es-ES" altLang="es-UY" sz="1800" b="1" dirty="0"/>
              <a:t>Calidad de respaldo al usuario</a:t>
            </a:r>
            <a:r>
              <a:rPr lang="es-ES" altLang="es-UY" sz="1800" dirty="0"/>
              <a:t>: “Es el grado en que la organización responde frente a los requerimientos del cliente” </a:t>
            </a:r>
            <a:r>
              <a:rPr lang="es-ES" altLang="es-ES" sz="1800" dirty="0">
                <a:hlinkClick r:id="rId2" action="ppaction://hlinkpres?slideindex=1&amp;slidetitle="/>
              </a:rPr>
              <a:t>(*)</a:t>
            </a:r>
            <a:endParaRPr lang="es-ES_tradnl" altLang="es-UY" sz="1800" dirty="0"/>
          </a:p>
          <a:p>
            <a:pPr marL="274638" indent="-274638" algn="just">
              <a:lnSpc>
                <a:spcPct val="90000"/>
              </a:lnSpc>
            </a:pPr>
            <a:endParaRPr lang="es-ES" altLang="es-UY" sz="1800" dirty="0"/>
          </a:p>
          <a:p>
            <a:pPr marL="274638" indent="-274638" algn="just">
              <a:lnSpc>
                <a:spcPct val="90000"/>
              </a:lnSpc>
            </a:pPr>
            <a:endParaRPr lang="es-ES_tradnl" altLang="es-UY" sz="1800" dirty="0"/>
          </a:p>
          <a:p>
            <a:pPr marL="274638" indent="-274638" algn="just">
              <a:lnSpc>
                <a:spcPct val="90000"/>
              </a:lnSpc>
            </a:pPr>
            <a:endParaRPr lang="es-ES_tradnl" altLang="es-UY" sz="2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a:xfrm>
            <a:off x="500063" y="1989138"/>
            <a:ext cx="8229600" cy="4037012"/>
          </a:xfrm>
        </p:spPr>
        <p:txBody>
          <a:bodyPr/>
          <a:lstStyle/>
          <a:p>
            <a:pPr algn="just">
              <a:lnSpc>
                <a:spcPct val="90000"/>
              </a:lnSpc>
            </a:pPr>
            <a:r>
              <a:rPr lang="es-ES" altLang="es-UY" sz="2300">
                <a:solidFill>
                  <a:srgbClr val="000080"/>
                </a:solidFill>
                <a:cs typeface="Times New Roman" pitchFamily="18" charset="0"/>
              </a:rPr>
              <a:t>Creemos saber lo que quiere el cliente y decidimos sin consultarlo</a:t>
            </a:r>
            <a:endParaRPr lang="es-ES_tradnl" altLang="es-UY" sz="2300">
              <a:solidFill>
                <a:srgbClr val="000080"/>
              </a:solidFill>
              <a:cs typeface="Times New Roman" pitchFamily="18" charset="0"/>
            </a:endParaRPr>
          </a:p>
          <a:p>
            <a:pPr algn="just">
              <a:lnSpc>
                <a:spcPct val="90000"/>
              </a:lnSpc>
            </a:pPr>
            <a:endParaRPr lang="es-ES" altLang="es-UY" sz="2300">
              <a:solidFill>
                <a:srgbClr val="000080"/>
              </a:solidFill>
              <a:cs typeface="Times New Roman" pitchFamily="18" charset="0"/>
            </a:endParaRPr>
          </a:p>
          <a:p>
            <a:pPr algn="just">
              <a:lnSpc>
                <a:spcPct val="90000"/>
              </a:lnSpc>
            </a:pPr>
            <a:r>
              <a:rPr lang="es-ES" altLang="es-UY" sz="2300">
                <a:solidFill>
                  <a:srgbClr val="000080"/>
                </a:solidFill>
                <a:cs typeface="Times New Roman" pitchFamily="18" charset="0"/>
              </a:rPr>
              <a:t>Hacer una mala traducción a especificaciones de lo que quiere el cliente</a:t>
            </a:r>
            <a:endParaRPr lang="es-ES_tradnl" altLang="es-UY" sz="2300">
              <a:solidFill>
                <a:srgbClr val="000080"/>
              </a:solidFill>
              <a:cs typeface="Times New Roman" pitchFamily="18" charset="0"/>
            </a:endParaRPr>
          </a:p>
          <a:p>
            <a:pPr algn="just">
              <a:lnSpc>
                <a:spcPct val="90000"/>
              </a:lnSpc>
            </a:pPr>
            <a:endParaRPr lang="es-ES_tradnl" altLang="es-UY" sz="2300">
              <a:solidFill>
                <a:srgbClr val="000080"/>
              </a:solidFill>
              <a:cs typeface="Times New Roman" pitchFamily="18" charset="0"/>
            </a:endParaRPr>
          </a:p>
          <a:p>
            <a:pPr algn="just">
              <a:lnSpc>
                <a:spcPct val="90000"/>
              </a:lnSpc>
            </a:pPr>
            <a:r>
              <a:rPr lang="es-ES" altLang="es-UY" sz="2300">
                <a:solidFill>
                  <a:srgbClr val="000080"/>
                </a:solidFill>
                <a:cs typeface="Times New Roman" pitchFamily="18" charset="0"/>
              </a:rPr>
              <a:t>Pensar que todo se hace en los dos puntos anteriores y no controlar que se cumplan las especificaciones definidas</a:t>
            </a:r>
            <a:endParaRPr lang="es-ES_tradnl" altLang="es-UY" sz="2300">
              <a:solidFill>
                <a:srgbClr val="000080"/>
              </a:solidFill>
              <a:cs typeface="Times New Roman" pitchFamily="18" charset="0"/>
            </a:endParaRPr>
          </a:p>
        </p:txBody>
      </p:sp>
      <p:sp>
        <p:nvSpPr>
          <p:cNvPr id="100354"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a:defRPr/>
            </a:pPr>
            <a:r>
              <a:rPr lang="es-ES" sz="2900" dirty="0">
                <a:effectLst/>
                <a:cs typeface="Times New Roman" pitchFamily="18" charset="0"/>
              </a:rPr>
              <a:t>Traducción de las necesidades del cliente, los tres pecados capitales son:</a:t>
            </a:r>
            <a:endParaRPr lang="es-ES_tradnl" sz="2900" dirty="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bwMode="auto">
          <a:xfrm>
            <a:off x="500063" y="285750"/>
            <a:ext cx="8229600" cy="839788"/>
          </a:xfrm>
        </p:spPr>
        <p:txBody>
          <a:bodyPr wrap="square" lIns="91440" tIns="45720" rIns="91440" bIns="45720" numCol="1" anchorCtr="0" compatLnSpc="1">
            <a:prstTxWarp prst="textNoShape">
              <a:avLst/>
            </a:prstTxWarp>
          </a:bodyPr>
          <a:lstStyle/>
          <a:p>
            <a:pPr algn="ctr">
              <a:defRPr/>
            </a:pPr>
            <a:r>
              <a:rPr lang="es-ES_tradnl" dirty="0">
                <a:effectLst/>
              </a:rPr>
              <a:t>La satisfacción del cliente</a:t>
            </a:r>
          </a:p>
        </p:txBody>
      </p:sp>
      <p:grpSp>
        <p:nvGrpSpPr>
          <p:cNvPr id="30723" name="Group 3"/>
          <p:cNvGrpSpPr>
            <a:grpSpLocks/>
          </p:cNvGrpSpPr>
          <p:nvPr/>
        </p:nvGrpSpPr>
        <p:grpSpPr bwMode="auto">
          <a:xfrm>
            <a:off x="1630363" y="1412776"/>
            <a:ext cx="7099300" cy="5040312"/>
            <a:chOff x="808" y="1097"/>
            <a:chExt cx="4472" cy="3175"/>
          </a:xfrm>
        </p:grpSpPr>
        <p:sp>
          <p:nvSpPr>
            <p:cNvPr id="30724" name="Rectangle 4"/>
            <p:cNvSpPr>
              <a:spLocks noChangeArrowheads="1"/>
            </p:cNvSpPr>
            <p:nvPr/>
          </p:nvSpPr>
          <p:spPr bwMode="auto">
            <a:xfrm>
              <a:off x="1498" y="2571"/>
              <a:ext cx="860" cy="1134"/>
            </a:xfrm>
            <a:prstGeom prst="rect">
              <a:avLst/>
            </a:prstGeom>
            <a:solidFill>
              <a:srgbClr val="C0C0C0"/>
            </a:solidFill>
            <a:ln w="9525">
              <a:solidFill>
                <a:srgbClr val="000000"/>
              </a:solidFill>
              <a:miter lim="800000"/>
              <a:headEnd/>
              <a:tailEnd/>
            </a:ln>
          </p:spPr>
          <p:txBody>
            <a:bodyPr/>
            <a:lstStyle/>
            <a:p>
              <a:endParaRPr lang="en-US" altLang="es-UY"/>
            </a:p>
          </p:txBody>
        </p:sp>
        <p:sp>
          <p:nvSpPr>
            <p:cNvPr id="30725" name="Rectangle 5"/>
            <p:cNvSpPr>
              <a:spLocks noChangeArrowheads="1"/>
            </p:cNvSpPr>
            <p:nvPr/>
          </p:nvSpPr>
          <p:spPr bwMode="auto">
            <a:xfrm>
              <a:off x="2358" y="2571"/>
              <a:ext cx="860" cy="1134"/>
            </a:xfrm>
            <a:prstGeom prst="rect">
              <a:avLst/>
            </a:prstGeom>
            <a:solidFill>
              <a:srgbClr val="FFFFFF"/>
            </a:solidFill>
            <a:ln w="9525">
              <a:solidFill>
                <a:srgbClr val="000000"/>
              </a:solidFill>
              <a:miter lim="800000"/>
              <a:headEnd/>
              <a:tailEnd/>
            </a:ln>
          </p:spPr>
          <p:txBody>
            <a:bodyPr/>
            <a:lstStyle/>
            <a:p>
              <a:endParaRPr lang="en-US" altLang="es-UY"/>
            </a:p>
          </p:txBody>
        </p:sp>
        <p:sp>
          <p:nvSpPr>
            <p:cNvPr id="30726" name="Rectangle 6"/>
            <p:cNvSpPr>
              <a:spLocks noChangeArrowheads="1"/>
            </p:cNvSpPr>
            <p:nvPr/>
          </p:nvSpPr>
          <p:spPr bwMode="auto">
            <a:xfrm>
              <a:off x="2358" y="1438"/>
              <a:ext cx="860" cy="1133"/>
            </a:xfrm>
            <a:prstGeom prst="rect">
              <a:avLst/>
            </a:prstGeom>
            <a:solidFill>
              <a:srgbClr val="FFFFFF"/>
            </a:solidFill>
            <a:ln w="9525">
              <a:solidFill>
                <a:srgbClr val="000000"/>
              </a:solidFill>
              <a:miter lim="800000"/>
              <a:headEnd/>
              <a:tailEnd/>
            </a:ln>
          </p:spPr>
          <p:txBody>
            <a:bodyPr/>
            <a:lstStyle/>
            <a:p>
              <a:endParaRPr lang="en-US" altLang="es-UY"/>
            </a:p>
          </p:txBody>
        </p:sp>
        <p:sp>
          <p:nvSpPr>
            <p:cNvPr id="30727" name="Rectangle 7"/>
            <p:cNvSpPr>
              <a:spLocks noChangeArrowheads="1"/>
            </p:cNvSpPr>
            <p:nvPr/>
          </p:nvSpPr>
          <p:spPr bwMode="auto">
            <a:xfrm>
              <a:off x="1498" y="1438"/>
              <a:ext cx="860" cy="1133"/>
            </a:xfrm>
            <a:prstGeom prst="rect">
              <a:avLst/>
            </a:prstGeom>
            <a:solidFill>
              <a:srgbClr val="FFFFFF"/>
            </a:solidFill>
            <a:ln w="9525">
              <a:solidFill>
                <a:srgbClr val="000000"/>
              </a:solidFill>
              <a:miter lim="800000"/>
              <a:headEnd/>
              <a:tailEnd/>
            </a:ln>
          </p:spPr>
          <p:txBody>
            <a:bodyPr/>
            <a:lstStyle/>
            <a:p>
              <a:endParaRPr lang="en-US" altLang="es-UY"/>
            </a:p>
          </p:txBody>
        </p:sp>
        <p:sp>
          <p:nvSpPr>
            <p:cNvPr id="30728" name="Line 8"/>
            <p:cNvSpPr>
              <a:spLocks noChangeShapeType="1"/>
            </p:cNvSpPr>
            <p:nvPr/>
          </p:nvSpPr>
          <p:spPr bwMode="auto">
            <a:xfrm flipV="1">
              <a:off x="1498" y="1097"/>
              <a:ext cx="0" cy="34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30729" name="Line 9"/>
            <p:cNvSpPr>
              <a:spLocks noChangeShapeType="1"/>
            </p:cNvSpPr>
            <p:nvPr/>
          </p:nvSpPr>
          <p:spPr bwMode="auto">
            <a:xfrm>
              <a:off x="3218" y="3705"/>
              <a:ext cx="25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30730" name="Text Box 10"/>
            <p:cNvSpPr txBox="1">
              <a:spLocks noChangeArrowheads="1"/>
            </p:cNvSpPr>
            <p:nvPr/>
          </p:nvSpPr>
          <p:spPr bwMode="auto">
            <a:xfrm>
              <a:off x="811" y="1097"/>
              <a:ext cx="687"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2000">
                  <a:latin typeface="Times New Roman" pitchFamily="18" charset="0"/>
                </a:rPr>
                <a:t>Clientes</a:t>
              </a:r>
            </a:p>
          </p:txBody>
        </p:sp>
        <p:sp>
          <p:nvSpPr>
            <p:cNvPr id="30731" name="Text Box 11"/>
            <p:cNvSpPr txBox="1">
              <a:spLocks noChangeArrowheads="1"/>
            </p:cNvSpPr>
            <p:nvPr/>
          </p:nvSpPr>
          <p:spPr bwMode="auto">
            <a:xfrm>
              <a:off x="808" y="2800"/>
              <a:ext cx="823"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2000">
                  <a:latin typeface="Times New Roman" pitchFamily="18" charset="0"/>
                </a:rPr>
                <a:t>Actuales</a:t>
              </a:r>
            </a:p>
          </p:txBody>
        </p:sp>
        <p:sp>
          <p:nvSpPr>
            <p:cNvPr id="30732" name="Text Box 12"/>
            <p:cNvSpPr txBox="1">
              <a:spLocks noChangeArrowheads="1"/>
            </p:cNvSpPr>
            <p:nvPr/>
          </p:nvSpPr>
          <p:spPr bwMode="auto">
            <a:xfrm>
              <a:off x="1488" y="3705"/>
              <a:ext cx="95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2000">
                  <a:latin typeface="Times New Roman" pitchFamily="18" charset="0"/>
                </a:rPr>
                <a:t>Necesidades Actuales</a:t>
              </a:r>
            </a:p>
          </p:txBody>
        </p:sp>
        <p:sp>
          <p:nvSpPr>
            <p:cNvPr id="30733" name="Text Box 13"/>
            <p:cNvSpPr txBox="1">
              <a:spLocks noChangeArrowheads="1"/>
            </p:cNvSpPr>
            <p:nvPr/>
          </p:nvSpPr>
          <p:spPr bwMode="auto">
            <a:xfrm>
              <a:off x="2462" y="3705"/>
              <a:ext cx="94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2000">
                  <a:latin typeface="Times New Roman" pitchFamily="18" charset="0"/>
                </a:rPr>
                <a:t>Necesidades Futuras</a:t>
              </a:r>
            </a:p>
          </p:txBody>
        </p:sp>
        <p:sp>
          <p:nvSpPr>
            <p:cNvPr id="30734" name="Text Box 14"/>
            <p:cNvSpPr txBox="1">
              <a:spLocks noChangeArrowheads="1"/>
            </p:cNvSpPr>
            <p:nvPr/>
          </p:nvSpPr>
          <p:spPr bwMode="auto">
            <a:xfrm>
              <a:off x="3584" y="3552"/>
              <a:ext cx="68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2000">
                  <a:latin typeface="Times New Roman" pitchFamily="18" charset="0"/>
                </a:rPr>
                <a:t>Tiempo</a:t>
              </a:r>
            </a:p>
          </p:txBody>
        </p:sp>
        <p:sp>
          <p:nvSpPr>
            <p:cNvPr id="30735" name="Text Box 15"/>
            <p:cNvSpPr txBox="1">
              <a:spLocks noChangeArrowheads="1"/>
            </p:cNvSpPr>
            <p:nvPr/>
          </p:nvSpPr>
          <p:spPr bwMode="auto">
            <a:xfrm>
              <a:off x="3881" y="1392"/>
              <a:ext cx="1399" cy="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2000" dirty="0">
                  <a:latin typeface="Times New Roman" pitchFamily="18" charset="0"/>
                </a:rPr>
                <a:t>La mayoría de las buenas</a:t>
              </a:r>
            </a:p>
            <a:p>
              <a:pPr eaLnBrk="0" hangingPunct="0"/>
              <a:r>
                <a:rPr lang="es-ES" altLang="es-UY" sz="2000" dirty="0">
                  <a:latin typeface="Times New Roman" pitchFamily="18" charset="0"/>
                </a:rPr>
                <a:t>organizaciones se limitan</a:t>
              </a:r>
            </a:p>
            <a:p>
              <a:pPr eaLnBrk="0" hangingPunct="0"/>
              <a:r>
                <a:rPr lang="es-ES" altLang="es-UY" sz="2000" dirty="0">
                  <a:latin typeface="Times New Roman" pitchFamily="18" charset="0"/>
                </a:rPr>
                <a:t>a trabajar aquí.</a:t>
              </a:r>
            </a:p>
            <a:p>
              <a:pPr eaLnBrk="0" hangingPunct="0"/>
              <a:endParaRPr lang="es-ES" altLang="es-UY" sz="2000" dirty="0">
                <a:latin typeface="Times New Roman" pitchFamily="18" charset="0"/>
              </a:endParaRPr>
            </a:p>
          </p:txBody>
        </p:sp>
        <p:sp>
          <p:nvSpPr>
            <p:cNvPr id="30736" name="Line 16"/>
            <p:cNvSpPr>
              <a:spLocks noChangeShapeType="1"/>
            </p:cNvSpPr>
            <p:nvPr/>
          </p:nvSpPr>
          <p:spPr bwMode="auto">
            <a:xfrm flipH="1">
              <a:off x="2101" y="2457"/>
              <a:ext cx="2150" cy="5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30737" name="Text Box 17"/>
            <p:cNvSpPr txBox="1">
              <a:spLocks noChangeArrowheads="1"/>
            </p:cNvSpPr>
            <p:nvPr/>
          </p:nvSpPr>
          <p:spPr bwMode="auto">
            <a:xfrm>
              <a:off x="816" y="1874"/>
              <a:ext cx="823"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_tradnl" altLang="es-UY" sz="2000">
                  <a:latin typeface="Times New Roman" pitchFamily="18" charset="0"/>
                </a:rPr>
                <a:t>Futuros</a:t>
              </a:r>
              <a:endParaRPr lang="es-ES" altLang="es-UY" sz="2000">
                <a:latin typeface="Times New Roman" pitchFamily="18"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idx="4294967295"/>
          </p:nvPr>
        </p:nvSpPr>
        <p:spPr bwMode="auto">
          <a:xfrm>
            <a:off x="-180528" y="260648"/>
            <a:ext cx="8229600" cy="1143000"/>
          </a:xfrm>
        </p:spPr>
        <p:txBody>
          <a:bodyPr wrap="square" lIns="91440" tIns="45720" rIns="91440" bIns="45720" numCol="1" anchorCtr="0" compatLnSpc="1">
            <a:prstTxWarp prst="textNoShape">
              <a:avLst/>
            </a:prstTxWarp>
          </a:bodyPr>
          <a:lstStyle/>
          <a:p>
            <a:pPr algn="ctr">
              <a:defRPr/>
            </a:pPr>
            <a:r>
              <a:rPr lang="es-ES_tradnl" dirty="0">
                <a:effectLst/>
              </a:rPr>
              <a:t>Resumiendo …</a:t>
            </a:r>
          </a:p>
        </p:txBody>
      </p:sp>
      <p:sp>
        <p:nvSpPr>
          <p:cNvPr id="4" name="Rectangle 3"/>
          <p:cNvSpPr txBox="1">
            <a:spLocks noChangeArrowheads="1"/>
          </p:cNvSpPr>
          <p:nvPr/>
        </p:nvSpPr>
        <p:spPr bwMode="auto">
          <a:xfrm>
            <a:off x="2051720" y="1568195"/>
            <a:ext cx="6408712" cy="394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a:defRPr sz="2300">
                <a:solidFill>
                  <a:schemeClr val="tx1"/>
                </a:solidFill>
                <a:latin typeface="Constantia" pitchFamily="18" charset="0"/>
              </a:defRPr>
            </a:lvl2pPr>
            <a:lvl3pPr>
              <a:defRPr sz="2100">
                <a:solidFill>
                  <a:schemeClr val="tx1"/>
                </a:solidFill>
                <a:latin typeface="Constantia" pitchFamily="18" charset="0"/>
              </a:defRPr>
            </a:lvl3pPr>
            <a:lvl4pPr>
              <a:defRPr sz="1900">
                <a:solidFill>
                  <a:schemeClr val="tx1"/>
                </a:solidFill>
                <a:latin typeface="Constantia" pitchFamily="18" charset="0"/>
              </a:defRPr>
            </a:lvl4pPr>
            <a:lvl5pPr>
              <a:defRPr sz="2000">
                <a:solidFill>
                  <a:schemeClr val="tx1"/>
                </a:solidFill>
                <a:latin typeface="Constantia" pitchFamily="18" charset="0"/>
              </a:defRPr>
            </a:lvl5pPr>
            <a:lvl6pPr marL="1828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286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2743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2004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marL="365125" indent="-255588" eaLnBrk="0" hangingPunct="0">
              <a:spcBef>
                <a:spcPts val="400"/>
              </a:spcBef>
              <a:buClr>
                <a:schemeClr val="accent1"/>
              </a:buClr>
              <a:buSzPct val="68000"/>
              <a:buFont typeface="Wingdings 3" pitchFamily="18" charset="2"/>
              <a:buNone/>
            </a:pPr>
            <a:r>
              <a:rPr lang="es-ES" altLang="es-ES" b="1" dirty="0">
                <a:solidFill>
                  <a:srgbClr val="0000FF"/>
                </a:solidFill>
              </a:rPr>
              <a:t>La calidad es hacer</a:t>
            </a:r>
          </a:p>
          <a:p>
            <a:pPr marL="620713" lvl="1" indent="-228600" eaLnBrk="0" hangingPunct="0">
              <a:spcBef>
                <a:spcPts val="325"/>
              </a:spcBef>
              <a:buClr>
                <a:schemeClr val="folHlink"/>
              </a:buClr>
              <a:buFont typeface="Verdana" pitchFamily="34" charset="0"/>
              <a:buChar char="◦"/>
            </a:pPr>
            <a:endParaRPr lang="es-ES" altLang="es-ES" b="1" dirty="0">
              <a:solidFill>
                <a:srgbClr val="0000FF"/>
              </a:solidFill>
            </a:endParaRPr>
          </a:p>
          <a:p>
            <a:pPr marL="620713" lvl="1" indent="-228600" eaLnBrk="0" hangingPunct="0">
              <a:spcBef>
                <a:spcPts val="325"/>
              </a:spcBef>
              <a:buClr>
                <a:schemeClr val="folHlink"/>
              </a:buClr>
              <a:buFont typeface="Verdana" pitchFamily="34" charset="0"/>
              <a:buChar char="◦"/>
            </a:pPr>
            <a:r>
              <a:rPr lang="es-ES" altLang="es-ES" b="1" dirty="0">
                <a:solidFill>
                  <a:srgbClr val="0000FF"/>
                </a:solidFill>
              </a:rPr>
              <a:t>las actividades correctas </a:t>
            </a:r>
            <a:r>
              <a:rPr lang="es-ES" altLang="es-ES" dirty="0">
                <a:hlinkClick r:id="rId2" action="ppaction://hlinkpres?slideindex=1&amp;slidetitle="/>
              </a:rPr>
              <a:t>(*)</a:t>
            </a:r>
            <a:endParaRPr lang="es-ES" altLang="es-ES" dirty="0"/>
          </a:p>
          <a:p>
            <a:pPr marL="620713" lvl="1" indent="-228600" eaLnBrk="0" hangingPunct="0">
              <a:spcBef>
                <a:spcPts val="325"/>
              </a:spcBef>
              <a:buClr>
                <a:schemeClr val="folHlink"/>
              </a:buClr>
              <a:buFont typeface="Verdana" pitchFamily="34" charset="0"/>
              <a:buChar char="◦"/>
            </a:pPr>
            <a:endParaRPr lang="es-ES" altLang="es-ES" b="1" dirty="0">
              <a:solidFill>
                <a:srgbClr val="0000FF"/>
              </a:solidFill>
            </a:endParaRPr>
          </a:p>
          <a:p>
            <a:pPr marL="620713" lvl="1" indent="-228600" eaLnBrk="0" hangingPunct="0">
              <a:spcBef>
                <a:spcPts val="325"/>
              </a:spcBef>
              <a:buClr>
                <a:schemeClr val="folHlink"/>
              </a:buClr>
              <a:buFont typeface="Verdana" pitchFamily="34" charset="0"/>
              <a:buChar char="◦"/>
            </a:pPr>
            <a:r>
              <a:rPr lang="es-ES" altLang="es-ES" b="1" dirty="0">
                <a:solidFill>
                  <a:srgbClr val="0000FF"/>
                </a:solidFill>
              </a:rPr>
              <a:t>correctamente</a:t>
            </a:r>
          </a:p>
          <a:p>
            <a:pPr marL="620713" lvl="1" indent="-228600" eaLnBrk="0" hangingPunct="0">
              <a:spcBef>
                <a:spcPts val="325"/>
              </a:spcBef>
              <a:buClr>
                <a:schemeClr val="folHlink"/>
              </a:buClr>
              <a:buFont typeface="Verdana" pitchFamily="34" charset="0"/>
              <a:buChar char="◦"/>
            </a:pPr>
            <a:endParaRPr lang="es-ES" altLang="es-ES" b="1" dirty="0">
              <a:solidFill>
                <a:srgbClr val="0000FF"/>
              </a:solidFill>
            </a:endParaRPr>
          </a:p>
          <a:p>
            <a:pPr marL="620713" lvl="1" indent="-228600" eaLnBrk="0" hangingPunct="0">
              <a:spcBef>
                <a:spcPts val="325"/>
              </a:spcBef>
              <a:buClr>
                <a:schemeClr val="folHlink"/>
              </a:buClr>
              <a:buFont typeface="Verdana" pitchFamily="34" charset="0"/>
              <a:buChar char="◦"/>
            </a:pPr>
            <a:r>
              <a:rPr lang="es-ES" altLang="es-ES" b="1" dirty="0">
                <a:solidFill>
                  <a:srgbClr val="0000FF"/>
                </a:solidFill>
              </a:rPr>
              <a:t>la primera vez y todas las veces,</a:t>
            </a:r>
          </a:p>
          <a:p>
            <a:pPr marL="620713" lvl="1" indent="-228600" eaLnBrk="0" hangingPunct="0">
              <a:spcBef>
                <a:spcPts val="325"/>
              </a:spcBef>
              <a:buClr>
                <a:schemeClr val="folHlink"/>
              </a:buClr>
              <a:buFont typeface="Verdana" pitchFamily="34" charset="0"/>
              <a:buChar char="◦"/>
            </a:pPr>
            <a:endParaRPr lang="es-ES" altLang="es-ES" b="1" dirty="0">
              <a:solidFill>
                <a:srgbClr val="0000FF"/>
              </a:solidFill>
            </a:endParaRPr>
          </a:p>
          <a:p>
            <a:pPr marL="620713" lvl="1" indent="-228600" eaLnBrk="0" hangingPunct="0">
              <a:spcBef>
                <a:spcPts val="325"/>
              </a:spcBef>
              <a:buClr>
                <a:schemeClr val="folHlink"/>
              </a:buClr>
              <a:buFont typeface="Verdana" pitchFamily="34" charset="0"/>
              <a:buChar char="◦"/>
            </a:pPr>
            <a:r>
              <a:rPr lang="es-ES" altLang="es-ES" b="1" dirty="0">
                <a:solidFill>
                  <a:srgbClr val="0000FF"/>
                </a:solidFill>
              </a:rPr>
              <a:t>todas las personas de la organización.</a:t>
            </a:r>
            <a:endParaRPr lang="es-ES_tradnl" altLang="es-ES" b="1" dirty="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s-ES_tradnl" dirty="0">
                <a:effectLst/>
              </a:rPr>
              <a:t>Evolución histórica de la calidad</a:t>
            </a:r>
            <a:endParaRPr lang="es-ES" dirty="0">
              <a:effectLst/>
            </a:endParaRPr>
          </a:p>
        </p:txBody>
      </p:sp>
      <p:graphicFrame>
        <p:nvGraphicFramePr>
          <p:cNvPr id="32771" name="Object 2"/>
          <p:cNvGraphicFramePr>
            <a:graphicFrameLocks noChangeAspect="1"/>
          </p:cNvGraphicFramePr>
          <p:nvPr/>
        </p:nvGraphicFramePr>
        <p:xfrm>
          <a:off x="719138" y="1905000"/>
          <a:ext cx="8077200" cy="3311525"/>
        </p:xfrm>
        <a:graphic>
          <a:graphicData uri="http://schemas.openxmlformats.org/presentationml/2006/ole">
            <mc:AlternateContent xmlns:mc="http://schemas.openxmlformats.org/markup-compatibility/2006">
              <mc:Choice xmlns:v="urn:schemas-microsoft-com:vml" Requires="v">
                <p:oleObj spid="_x0000_s1026" name="Imagen de mapa de bits" r:id="rId2" imgW="5458587" imgH="1781424" progId="PBrush">
                  <p:embed/>
                </p:oleObj>
              </mc:Choice>
              <mc:Fallback>
                <p:oleObj name="Imagen de mapa de bits" r:id="rId2" imgW="5458587" imgH="1781424" progId="PBrush">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905000"/>
                        <a:ext cx="8077200" cy="3311525"/>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p:cNvSpPr>
          <p:nvPr>
            <p:ph idx="1"/>
          </p:nvPr>
        </p:nvSpPr>
        <p:spPr>
          <a:xfrm>
            <a:off x="46893" y="1268760"/>
            <a:ext cx="9050213" cy="4751858"/>
          </a:xfrm>
        </p:spPr>
        <p:txBody>
          <a:bodyPr/>
          <a:lstStyle/>
          <a:p>
            <a:pPr algn="just">
              <a:lnSpc>
                <a:spcPct val="90000"/>
              </a:lnSpc>
              <a:buClr>
                <a:schemeClr val="folHlink"/>
              </a:buClr>
              <a:defRPr/>
            </a:pPr>
            <a:r>
              <a:rPr lang="es-ES" sz="2300" dirty="0">
                <a:cs typeface="Arial" charset="0"/>
              </a:rPr>
              <a:t>Realizador - Consumidor</a:t>
            </a:r>
          </a:p>
          <a:p>
            <a:pPr algn="just">
              <a:lnSpc>
                <a:spcPct val="90000"/>
              </a:lnSpc>
              <a:buClr>
                <a:schemeClr val="folHlink"/>
              </a:buClr>
              <a:defRPr/>
            </a:pPr>
            <a:r>
              <a:rPr lang="es-ES" sz="2300" dirty="0">
                <a:cs typeface="Arial" charset="0"/>
              </a:rPr>
              <a:t>Trueque (se conocen)</a:t>
            </a:r>
          </a:p>
          <a:p>
            <a:pPr algn="just">
              <a:lnSpc>
                <a:spcPct val="90000"/>
              </a:lnSpc>
              <a:buClr>
                <a:schemeClr val="folHlink"/>
              </a:buClr>
              <a:defRPr/>
            </a:pPr>
            <a:r>
              <a:rPr lang="es-ES" sz="2300" dirty="0">
                <a:cs typeface="Arial" charset="0"/>
              </a:rPr>
              <a:t>Intermediario (especificaciones, muestras, garantías, etc.)</a:t>
            </a:r>
          </a:p>
          <a:p>
            <a:pPr algn="just">
              <a:lnSpc>
                <a:spcPct val="90000"/>
              </a:lnSpc>
              <a:buClr>
                <a:schemeClr val="folHlink"/>
              </a:buClr>
              <a:defRPr/>
            </a:pPr>
            <a:r>
              <a:rPr lang="es-ES" sz="2300" dirty="0">
                <a:cs typeface="Arial" charset="0"/>
              </a:rPr>
              <a:t>Varios realizadores (capataz responsable de la calidad)</a:t>
            </a:r>
          </a:p>
          <a:p>
            <a:pPr algn="just">
              <a:lnSpc>
                <a:spcPct val="90000"/>
              </a:lnSpc>
              <a:buClr>
                <a:schemeClr val="folHlink"/>
              </a:buClr>
              <a:defRPr/>
            </a:pPr>
            <a:endParaRPr lang="es-ES" sz="2300" dirty="0">
              <a:cs typeface="Arial" charset="0"/>
            </a:endParaRPr>
          </a:p>
          <a:p>
            <a:pPr algn="just">
              <a:lnSpc>
                <a:spcPct val="90000"/>
              </a:lnSpc>
              <a:buClr>
                <a:schemeClr val="folHlink"/>
              </a:buClr>
              <a:defRPr/>
            </a:pPr>
            <a:endParaRPr lang="es-ES" sz="2300" dirty="0">
              <a:cs typeface="Arial" charset="0"/>
            </a:endParaRPr>
          </a:p>
          <a:p>
            <a:pPr algn="just">
              <a:lnSpc>
                <a:spcPct val="90000"/>
              </a:lnSpc>
              <a:buClr>
                <a:schemeClr val="folHlink"/>
              </a:buClr>
              <a:defRPr/>
            </a:pPr>
            <a:endParaRPr lang="es-ES" sz="2300" dirty="0">
              <a:cs typeface="Arial" charset="0"/>
            </a:endParaRPr>
          </a:p>
          <a:p>
            <a:pPr algn="just">
              <a:lnSpc>
                <a:spcPct val="90000"/>
              </a:lnSpc>
              <a:buClr>
                <a:schemeClr val="folHlink"/>
              </a:buClr>
              <a:defRPr/>
            </a:pPr>
            <a:endParaRPr lang="es-ES" sz="2300" dirty="0">
              <a:cs typeface="Arial" charset="0"/>
            </a:endParaRPr>
          </a:p>
          <a:p>
            <a:pPr algn="just">
              <a:lnSpc>
                <a:spcPct val="90000"/>
              </a:lnSpc>
              <a:buClr>
                <a:schemeClr val="folHlink"/>
              </a:buClr>
              <a:defRPr/>
            </a:pPr>
            <a:endParaRPr lang="es-ES" sz="800" dirty="0">
              <a:cs typeface="Arial" charset="0"/>
            </a:endParaRPr>
          </a:p>
          <a:p>
            <a:pPr algn="just">
              <a:lnSpc>
                <a:spcPct val="90000"/>
              </a:lnSpc>
              <a:buClr>
                <a:schemeClr val="folHlink"/>
              </a:buClr>
              <a:defRPr/>
            </a:pPr>
            <a:endParaRPr lang="es-ES" sz="2300" dirty="0">
              <a:cs typeface="Arial" charset="0"/>
            </a:endParaRPr>
          </a:p>
          <a:p>
            <a:pPr algn="just">
              <a:lnSpc>
                <a:spcPct val="90000"/>
              </a:lnSpc>
              <a:buClr>
                <a:schemeClr val="folHlink"/>
              </a:buClr>
              <a:defRPr/>
            </a:pPr>
            <a:r>
              <a:rPr lang="es-ES" sz="2300" dirty="0">
                <a:cs typeface="Arial" charset="0"/>
              </a:rPr>
              <a:t>Revolución industrial (finales del siglo XVIII a principio del XX) (realizadores parciales del producto, surge el inspector con funciones verificadoras sin tomar acciones correctivas.</a:t>
            </a:r>
            <a:endParaRPr lang="es-ES" sz="2300" dirty="0"/>
          </a:p>
        </p:txBody>
      </p:sp>
      <p:sp>
        <p:nvSpPr>
          <p:cNvPr id="67586" name="Rectangle 2"/>
          <p:cNvSpPr>
            <a:spLocks noGrp="1"/>
          </p:cNvSpPr>
          <p:nvPr>
            <p:ph type="title"/>
          </p:nvPr>
        </p:nvSpPr>
        <p:spPr bwMode="auto">
          <a:xfrm>
            <a:off x="500063" y="260648"/>
            <a:ext cx="8229600" cy="1143000"/>
          </a:xfrm>
        </p:spPr>
        <p:txBody>
          <a:bodyPr wrap="square" lIns="91440" tIns="45720" rIns="91440" bIns="45720" numCol="1" anchorCtr="0" compatLnSpc="1">
            <a:prstTxWarp prst="textNoShape">
              <a:avLst/>
            </a:prstTxWarp>
          </a:bodyPr>
          <a:lstStyle/>
          <a:p>
            <a:pPr>
              <a:defRPr/>
            </a:pPr>
            <a:r>
              <a:rPr lang="es-ES_tradnl" dirty="0">
                <a:effectLst/>
              </a:rPr>
              <a:t>Evolución histórica de la calidad</a:t>
            </a:r>
            <a:endParaRPr lang="es-ES" dirty="0">
              <a:effectLst/>
            </a:endParaRPr>
          </a:p>
        </p:txBody>
      </p:sp>
      <p:pic>
        <p:nvPicPr>
          <p:cNvPr id="33796" name="5 Imagen" descr="Revolucion Industrial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463" y="2904740"/>
            <a:ext cx="2336800" cy="163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bwMode="auto">
          <a:xfrm>
            <a:off x="683568" y="278807"/>
            <a:ext cx="7467600" cy="1143000"/>
          </a:xfrm>
        </p:spPr>
        <p:txBody>
          <a:bodyPr wrap="square" lIns="91440" tIns="45720" rIns="91440" bIns="45720" numCol="1" anchorCtr="0" compatLnSpc="1">
            <a:prstTxWarp prst="textNoShape">
              <a:avLst/>
            </a:prstTxWarp>
          </a:bodyPr>
          <a:lstStyle/>
          <a:p>
            <a:pPr algn="ctr">
              <a:defRPr/>
            </a:pPr>
            <a:r>
              <a:rPr lang="es-ES_tradnl" dirty="0">
                <a:effectLst/>
              </a:rPr>
              <a:t>Introducción a la Calidad</a:t>
            </a:r>
          </a:p>
        </p:txBody>
      </p:sp>
      <p:sp>
        <p:nvSpPr>
          <p:cNvPr id="10243" name="Rectangle 3"/>
          <p:cNvSpPr>
            <a:spLocks noGrp="1" noChangeArrowheads="1"/>
          </p:cNvSpPr>
          <p:nvPr>
            <p:ph type="body" idx="4294967295"/>
          </p:nvPr>
        </p:nvSpPr>
        <p:spPr>
          <a:xfrm>
            <a:off x="899592" y="1482948"/>
            <a:ext cx="7467600" cy="4178300"/>
          </a:xfrm>
        </p:spPr>
        <p:txBody>
          <a:bodyPr/>
          <a:lstStyle/>
          <a:p>
            <a:r>
              <a:rPr lang="es-ES" altLang="es-UY" dirty="0"/>
              <a:t>Definiciones</a:t>
            </a:r>
          </a:p>
          <a:p>
            <a:r>
              <a:rPr lang="es-ES" altLang="es-UY" dirty="0"/>
              <a:t>Características</a:t>
            </a:r>
          </a:p>
          <a:p>
            <a:r>
              <a:rPr lang="es-ES" altLang="es-UY" dirty="0"/>
              <a:t>Ciclo de la Calidad</a:t>
            </a:r>
          </a:p>
          <a:p>
            <a:r>
              <a:rPr lang="es-ES" altLang="es-UY" dirty="0"/>
              <a:t>Espiral de la Calidad</a:t>
            </a:r>
          </a:p>
          <a:p>
            <a:r>
              <a:rPr lang="es-UY" altLang="es-UY" dirty="0"/>
              <a:t>Evolución histórica de la Calidad</a:t>
            </a:r>
          </a:p>
          <a:p>
            <a:r>
              <a:rPr lang="es-UY" altLang="es-UY" dirty="0"/>
              <a:t>Que motivo la evolución hacia la Calidad Total</a:t>
            </a:r>
          </a:p>
          <a:p>
            <a:r>
              <a:rPr lang="es-UY" altLang="es-UY" dirty="0"/>
              <a:t>Factores de Competitividad</a:t>
            </a:r>
          </a:p>
          <a:p>
            <a:r>
              <a:rPr lang="es-UY" altLang="es-UY" dirty="0"/>
              <a:t>Pilares de la Calidad Total</a:t>
            </a:r>
            <a:endParaRPr lang="es-ES_tradnl" altLang="es-UY" dirty="0"/>
          </a:p>
        </p:txBody>
      </p:sp>
      <p:pic>
        <p:nvPicPr>
          <p:cNvPr id="3" name="Diapo 1 (1)">
            <a:hlinkClick r:id="" action="ppaction://media"/>
            <a:extLst>
              <a:ext uri="{FF2B5EF4-FFF2-40B4-BE49-F238E27FC236}">
                <a16:creationId xmlns:a16="http://schemas.microsoft.com/office/drawing/2014/main" id="{E85FF9CE-7593-47EB-BC6E-D930F1C75938}"/>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21900" y="535644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1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bwMode="auto">
          <a:xfrm>
            <a:off x="611560" y="404664"/>
            <a:ext cx="8229600" cy="1143000"/>
          </a:xfrm>
        </p:spPr>
        <p:txBody>
          <a:bodyPr wrap="square" lIns="91440" tIns="45720" rIns="91440" bIns="45720" numCol="1" anchorCtr="0" compatLnSpc="1">
            <a:prstTxWarp prst="textNoShape">
              <a:avLst/>
            </a:prstTxWarp>
          </a:bodyPr>
          <a:lstStyle/>
          <a:p>
            <a:pPr algn="just">
              <a:buClr>
                <a:schemeClr val="folHlink"/>
              </a:buClr>
              <a:defRPr/>
            </a:pPr>
            <a:r>
              <a:rPr lang="es-ES_tradnl" dirty="0">
                <a:effectLst/>
              </a:rPr>
              <a:t>Evolución histórica de la calidad</a:t>
            </a:r>
            <a:endParaRPr lang="es-ES" dirty="0">
              <a:effectLst/>
            </a:endParaRPr>
          </a:p>
        </p:txBody>
      </p:sp>
      <p:grpSp>
        <p:nvGrpSpPr>
          <p:cNvPr id="3" name="Grupo 2">
            <a:extLst>
              <a:ext uri="{FF2B5EF4-FFF2-40B4-BE49-F238E27FC236}">
                <a16:creationId xmlns:a16="http://schemas.microsoft.com/office/drawing/2014/main" id="{118F350B-8FC3-40AF-A93E-DE8C0E0557E1}"/>
              </a:ext>
            </a:extLst>
          </p:cNvPr>
          <p:cNvGrpSpPr/>
          <p:nvPr/>
        </p:nvGrpSpPr>
        <p:grpSpPr>
          <a:xfrm>
            <a:off x="1403648" y="2060848"/>
            <a:ext cx="6148387" cy="3546475"/>
            <a:chOff x="1690688" y="1962150"/>
            <a:chExt cx="6148387" cy="3546475"/>
          </a:xfrm>
        </p:grpSpPr>
        <p:sp>
          <p:nvSpPr>
            <p:cNvPr id="35843" name="Text Box 3"/>
            <p:cNvSpPr txBox="1">
              <a:spLocks noChangeAspect="1" noChangeArrowheads="1"/>
            </p:cNvSpPr>
            <p:nvPr/>
          </p:nvSpPr>
          <p:spPr bwMode="auto">
            <a:xfrm>
              <a:off x="2071688" y="3879850"/>
              <a:ext cx="166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2400" dirty="0">
                  <a:latin typeface="Times New Roman" pitchFamily="18" charset="0"/>
                </a:rPr>
                <a:t>Inspección</a:t>
              </a:r>
            </a:p>
          </p:txBody>
        </p:sp>
        <p:sp>
          <p:nvSpPr>
            <p:cNvPr id="35844" name="Rectangle 4"/>
            <p:cNvSpPr>
              <a:spLocks noChangeAspect="1" noChangeArrowheads="1"/>
            </p:cNvSpPr>
            <p:nvPr/>
          </p:nvSpPr>
          <p:spPr bwMode="auto">
            <a:xfrm>
              <a:off x="1987550" y="3382963"/>
              <a:ext cx="250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eaLnBrk="0" hangingPunct="0"/>
              <a:r>
                <a:rPr lang="es-ES" altLang="es-UY" sz="2400">
                  <a:latin typeface="Times New Roman" pitchFamily="18" charset="0"/>
                </a:rPr>
                <a:t>Control de Calidad</a:t>
              </a:r>
            </a:p>
          </p:txBody>
        </p:sp>
        <p:sp>
          <p:nvSpPr>
            <p:cNvPr id="35845" name="Rectangle 5"/>
            <p:cNvSpPr>
              <a:spLocks noChangeAspect="1" noChangeArrowheads="1"/>
            </p:cNvSpPr>
            <p:nvPr/>
          </p:nvSpPr>
          <p:spPr bwMode="auto">
            <a:xfrm>
              <a:off x="1690688" y="2943225"/>
              <a:ext cx="3725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eaLnBrk="0" hangingPunct="0"/>
              <a:r>
                <a:rPr lang="es-ES" altLang="es-UY" sz="2400">
                  <a:latin typeface="Times New Roman" pitchFamily="18" charset="0"/>
                </a:rPr>
                <a:t>Aseguramiento de la Calidad</a:t>
              </a:r>
            </a:p>
          </p:txBody>
        </p:sp>
        <p:sp>
          <p:nvSpPr>
            <p:cNvPr id="35846" name="Rectangle 6"/>
            <p:cNvSpPr>
              <a:spLocks noChangeAspect="1" noChangeArrowheads="1"/>
            </p:cNvSpPr>
            <p:nvPr/>
          </p:nvSpPr>
          <p:spPr bwMode="auto">
            <a:xfrm>
              <a:off x="3068638" y="1962150"/>
              <a:ext cx="378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eaLnBrk="0" hangingPunct="0"/>
              <a:r>
                <a:rPr lang="es-ES" altLang="es-UY" sz="2400" dirty="0">
                  <a:latin typeface="Times New Roman" pitchFamily="18" charset="0"/>
                </a:rPr>
                <a:t>Calidad Total = TQM = TQC</a:t>
              </a:r>
            </a:p>
          </p:txBody>
        </p:sp>
        <p:pic>
          <p:nvPicPr>
            <p:cNvPr id="3584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2565400"/>
              <a:ext cx="46355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8"/>
            <p:cNvSpPr txBox="1">
              <a:spLocks noChangeArrowheads="1"/>
            </p:cNvSpPr>
            <p:nvPr/>
          </p:nvSpPr>
          <p:spPr bwMode="auto">
            <a:xfrm>
              <a:off x="3424238" y="2454275"/>
              <a:ext cx="35036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2400" dirty="0">
                  <a:latin typeface="Times New Roman" pitchFamily="18" charset="0"/>
                </a:rPr>
                <a:t>Gestión de Calidad</a:t>
              </a:r>
            </a:p>
          </p:txBody>
        </p:sp>
      </p:grpSp>
      <p:pic>
        <p:nvPicPr>
          <p:cNvPr id="4" name="Diapo 27 (1)">
            <a:hlinkClick r:id="" action="ppaction://media"/>
            <a:extLst>
              <a:ext uri="{FF2B5EF4-FFF2-40B4-BE49-F238E27FC236}">
                <a16:creationId xmlns:a16="http://schemas.microsoft.com/office/drawing/2014/main" id="{96FBA225-93DB-4209-BC98-6D7DFA6418E3}"/>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77830" y="544522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1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idx="1"/>
          </p:nvPr>
        </p:nvSpPr>
        <p:spPr>
          <a:xfrm>
            <a:off x="467544" y="1556792"/>
            <a:ext cx="8064500" cy="3744416"/>
          </a:xfrm>
        </p:spPr>
        <p:txBody>
          <a:bodyPr/>
          <a:lstStyle/>
          <a:p>
            <a:pPr algn="just"/>
            <a:r>
              <a:rPr lang="es-ES" altLang="es-UY" dirty="0">
                <a:cs typeface="Arial" charset="0"/>
              </a:rPr>
              <a:t>Inspección:</a:t>
            </a:r>
          </a:p>
          <a:p>
            <a:pPr marL="365125" lvl="1" indent="0" algn="just">
              <a:buNone/>
            </a:pPr>
            <a:r>
              <a:rPr lang="es-ES" altLang="es-UY" sz="2400" dirty="0">
                <a:cs typeface="Arial" charset="0"/>
              </a:rPr>
              <a:t>“determinación (3.11.1) de la conformidad (3.6.11) con los requisitos (3.6.4) especificados”</a:t>
            </a:r>
            <a:r>
              <a:rPr lang="es-ES" altLang="es-UY" sz="2400" i="1" dirty="0">
                <a:solidFill>
                  <a:srgbClr val="0000FF"/>
                </a:solidFill>
                <a:cs typeface="Times New Roman" pitchFamily="18" charset="0"/>
              </a:rPr>
              <a:t> </a:t>
            </a:r>
            <a:r>
              <a:rPr lang="es-ES_tradnl" altLang="es-UY" sz="1800" dirty="0">
                <a:cs typeface="Times New Roman" pitchFamily="18" charset="0"/>
              </a:rPr>
              <a:t>(ISO </a:t>
            </a:r>
            <a:r>
              <a:rPr lang="es-ES_tradnl" altLang="es-UY" sz="1600" dirty="0">
                <a:latin typeface="Arial" charset="0"/>
                <a:cs typeface="Arial" charset="0"/>
              </a:rPr>
              <a:t>9000:2015</a:t>
            </a:r>
            <a:r>
              <a:rPr lang="es-ES_tradnl" altLang="es-UY" sz="1800" dirty="0">
                <a:cs typeface="Times New Roman" pitchFamily="18" charset="0"/>
              </a:rPr>
              <a:t>)</a:t>
            </a:r>
            <a:endParaRPr lang="es-ES" altLang="es-UY" sz="2400" dirty="0">
              <a:cs typeface="Arial" charset="0"/>
            </a:endParaRPr>
          </a:p>
          <a:p>
            <a:pPr algn="just"/>
            <a:endParaRPr lang="es-ES" altLang="es-UY" dirty="0">
              <a:cs typeface="Arial" charset="0"/>
            </a:endParaRPr>
          </a:p>
          <a:p>
            <a:pPr algn="just"/>
            <a:r>
              <a:rPr lang="es-MX" altLang="es-UY" dirty="0"/>
              <a:t>La inspección comenzó a ser necesaria cuando surgió la producción en masa y la necesidad de contar con piezas intercambiables (</a:t>
            </a:r>
            <a:r>
              <a:rPr lang="es-MX" altLang="es-UY" dirty="0" err="1"/>
              <a:t>rev.</a:t>
            </a:r>
            <a:r>
              <a:rPr lang="es-MX" altLang="es-UY" dirty="0"/>
              <a:t> industrial).</a:t>
            </a:r>
            <a:endParaRPr lang="es-ES" altLang="es-UY" dirty="0">
              <a:cs typeface="Arial" charset="0"/>
            </a:endParaRPr>
          </a:p>
        </p:txBody>
      </p:sp>
      <p:sp>
        <p:nvSpPr>
          <p:cNvPr id="68610" name="Rectangle 2"/>
          <p:cNvSpPr>
            <a:spLocks noGrp="1"/>
          </p:cNvSpPr>
          <p:nvPr>
            <p:ph type="title"/>
          </p:nvPr>
        </p:nvSpPr>
        <p:spPr bwMode="auto">
          <a:xfrm>
            <a:off x="500063" y="285750"/>
            <a:ext cx="8229600" cy="911225"/>
          </a:xfrm>
        </p:spPr>
        <p:txBody>
          <a:bodyPr wrap="square" lIns="91440" tIns="45720" rIns="91440" bIns="45720" numCol="1" anchorCtr="0" compatLnSpc="1">
            <a:prstTxWarp prst="textNoShape">
              <a:avLst/>
            </a:prstTxWarp>
          </a:bodyPr>
          <a:lstStyle/>
          <a:p>
            <a:pPr algn="ctr">
              <a:buClr>
                <a:schemeClr val="folHlink"/>
              </a:buClr>
              <a:defRPr/>
            </a:pPr>
            <a:r>
              <a:rPr lang="es-ES" sz="3700" dirty="0">
                <a:effectLst/>
                <a:cs typeface="Arial" pitchFamily="34" charset="0"/>
              </a:rPr>
              <a:t>Inspección</a:t>
            </a:r>
            <a:endParaRPr lang="es-ES_tradnl" dirty="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a:xfrm>
            <a:off x="251619" y="1196752"/>
            <a:ext cx="8640762" cy="4900612"/>
          </a:xfrm>
        </p:spPr>
        <p:txBody>
          <a:bodyPr/>
          <a:lstStyle/>
          <a:p>
            <a:r>
              <a:rPr lang="es-MX" altLang="es-UY" sz="2300" dirty="0"/>
              <a:t>En 1922 fueron formalizadas las actividades de inspección para el control de la calidad debido a la publicación de la obra: </a:t>
            </a:r>
            <a:r>
              <a:rPr lang="es-MX" altLang="es-UY" sz="2300" i="1" dirty="0" err="1">
                <a:solidFill>
                  <a:srgbClr val="A50021"/>
                </a:solidFill>
              </a:rPr>
              <a:t>The</a:t>
            </a:r>
            <a:r>
              <a:rPr lang="es-MX" altLang="es-UY" sz="2300" i="1" dirty="0">
                <a:solidFill>
                  <a:srgbClr val="A50021"/>
                </a:solidFill>
              </a:rPr>
              <a:t> Control of </a:t>
            </a:r>
            <a:r>
              <a:rPr lang="es-MX" altLang="es-UY" sz="2300" i="1" dirty="0" err="1">
                <a:solidFill>
                  <a:srgbClr val="A50021"/>
                </a:solidFill>
              </a:rPr>
              <a:t>Quality</a:t>
            </a:r>
            <a:r>
              <a:rPr lang="es-MX" altLang="es-UY" sz="2300" i="1" dirty="0">
                <a:solidFill>
                  <a:srgbClr val="A50021"/>
                </a:solidFill>
              </a:rPr>
              <a:t> in </a:t>
            </a:r>
            <a:r>
              <a:rPr lang="es-MX" altLang="es-UY" sz="2300" i="1" dirty="0" err="1">
                <a:solidFill>
                  <a:srgbClr val="A50021"/>
                </a:solidFill>
              </a:rPr>
              <a:t>Manufacturing</a:t>
            </a:r>
            <a:r>
              <a:rPr lang="es-MX" altLang="es-UY" sz="2300" dirty="0"/>
              <a:t>, de G. S. de </a:t>
            </a:r>
            <a:r>
              <a:rPr lang="es-MX" altLang="es-UY" sz="2300" dirty="0" err="1"/>
              <a:t>Radford</a:t>
            </a:r>
            <a:r>
              <a:rPr lang="es-MX" altLang="es-UY" sz="2300" dirty="0"/>
              <a:t> (</a:t>
            </a:r>
            <a:r>
              <a:rPr lang="es-MX" altLang="es-UY" sz="2300" dirty="0">
                <a:latin typeface="Arial" charset="0"/>
                <a:cs typeface="Arial" charset="0"/>
              </a:rPr>
              <a:t>1881 a 1956</a:t>
            </a:r>
            <a:r>
              <a:rPr lang="es-MX" altLang="es-UY" sz="2300" dirty="0"/>
              <a:t>).</a:t>
            </a:r>
          </a:p>
          <a:p>
            <a:endParaRPr lang="es-MX" altLang="es-UY" sz="2300" dirty="0"/>
          </a:p>
          <a:p>
            <a:pPr>
              <a:buClr>
                <a:schemeClr val="folHlink"/>
              </a:buClr>
            </a:pPr>
            <a:r>
              <a:rPr lang="es-ES" altLang="es-UY" sz="2300" dirty="0">
                <a:cs typeface="Times New Roman" pitchFamily="18" charset="0"/>
              </a:rPr>
              <a:t>“son todas las </a:t>
            </a:r>
            <a:r>
              <a:rPr lang="es-ES" altLang="es-UY" sz="2300" i="1" dirty="0">
                <a:solidFill>
                  <a:srgbClr val="0000FF"/>
                </a:solidFill>
                <a:cs typeface="Times New Roman" pitchFamily="18" charset="0"/>
              </a:rPr>
              <a:t>técnicas y actividades de carácter operacional</a:t>
            </a:r>
            <a:r>
              <a:rPr lang="es-ES" altLang="es-UY" sz="2300" dirty="0">
                <a:cs typeface="Times New Roman" pitchFamily="18" charset="0"/>
              </a:rPr>
              <a:t> utilizadas para satisfacer los requisitos relativos a la calidad”</a:t>
            </a:r>
            <a:r>
              <a:rPr lang="es-ES_tradnl" altLang="es-UY" sz="2300" dirty="0">
                <a:cs typeface="Times New Roman" pitchFamily="18" charset="0"/>
              </a:rPr>
              <a:t> (UNIT-ISO </a:t>
            </a:r>
            <a:r>
              <a:rPr lang="es-ES_tradnl" altLang="es-UY" sz="2300" dirty="0">
                <a:latin typeface="Arial" charset="0"/>
                <a:cs typeface="Arial" charset="0"/>
              </a:rPr>
              <a:t>8402</a:t>
            </a:r>
            <a:r>
              <a:rPr lang="es-ES_tradnl" altLang="es-UY" sz="2300" dirty="0">
                <a:cs typeface="Times New Roman" pitchFamily="18" charset="0"/>
              </a:rPr>
              <a:t>)</a:t>
            </a:r>
            <a:endParaRPr lang="es-ES" altLang="es-UY" sz="2300" dirty="0">
              <a:cs typeface="Arial" charset="0"/>
            </a:endParaRPr>
          </a:p>
          <a:p>
            <a:pPr>
              <a:buClr>
                <a:schemeClr val="folHlink"/>
              </a:buClr>
            </a:pPr>
            <a:endParaRPr lang="es-ES" altLang="es-UY" sz="2300" dirty="0">
              <a:cs typeface="Arial" charset="0"/>
            </a:endParaRPr>
          </a:p>
          <a:p>
            <a:pPr>
              <a:buClr>
                <a:schemeClr val="folHlink"/>
              </a:buClr>
            </a:pPr>
            <a:r>
              <a:rPr lang="es-ES" altLang="es-UY" sz="2300" dirty="0">
                <a:cs typeface="Arial" charset="0"/>
              </a:rPr>
              <a:t>“parte de la gestión de la calidad (3.3.4) orientada al cumplimiento de los requisitos de la calidad (3.6.5)”</a:t>
            </a:r>
            <a:r>
              <a:rPr lang="es-UY" altLang="es-UY" sz="2300" dirty="0">
                <a:cs typeface="Arial" charset="0"/>
              </a:rPr>
              <a:t> (ISO </a:t>
            </a:r>
            <a:r>
              <a:rPr lang="es-UY" altLang="es-UY" sz="2300" dirty="0">
                <a:latin typeface="Arial" charset="0"/>
                <a:cs typeface="Arial" charset="0"/>
              </a:rPr>
              <a:t>9000:2015</a:t>
            </a:r>
            <a:r>
              <a:rPr lang="es-UY" altLang="es-UY" sz="2300" dirty="0">
                <a:cs typeface="Arial" charset="0"/>
              </a:rPr>
              <a:t>)</a:t>
            </a:r>
            <a:endParaRPr lang="es-ES" altLang="es-UY" sz="2300" dirty="0">
              <a:cs typeface="Arial" charset="0"/>
            </a:endParaRPr>
          </a:p>
          <a:p>
            <a:endParaRPr lang="es-ES" altLang="es-UY" sz="2300" dirty="0"/>
          </a:p>
        </p:txBody>
      </p:sp>
      <p:sp>
        <p:nvSpPr>
          <p:cNvPr id="431109" name="Rectangle 5"/>
          <p:cNvSpPr>
            <a:spLocks noGrp="1"/>
          </p:cNvSpPr>
          <p:nvPr>
            <p:ph type="title"/>
          </p:nvPr>
        </p:nvSpPr>
        <p:spPr bwMode="auto">
          <a:xfrm>
            <a:off x="500063" y="285751"/>
            <a:ext cx="8229600" cy="766986"/>
          </a:xfrm>
        </p:spPr>
        <p:txBody>
          <a:bodyPr wrap="square" lIns="91440" tIns="45720" rIns="91440" bIns="45720" numCol="1" anchorCtr="0" compatLnSpc="1">
            <a:prstTxWarp prst="textNoShape">
              <a:avLst/>
            </a:prstTxWarp>
          </a:bodyPr>
          <a:lstStyle/>
          <a:p>
            <a:pPr algn="ctr">
              <a:buClr>
                <a:schemeClr val="folHlink"/>
              </a:buClr>
              <a:defRPr/>
            </a:pPr>
            <a:r>
              <a:rPr lang="es-ES" dirty="0">
                <a:effectLst/>
              </a:rPr>
              <a:t>Control de Calidad</a:t>
            </a:r>
            <a:endParaRPr lang="es-ES_tradnl" dirty="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idx="1"/>
          </p:nvPr>
        </p:nvSpPr>
        <p:spPr>
          <a:xfrm>
            <a:off x="251520" y="1481101"/>
            <a:ext cx="6769447" cy="2447478"/>
          </a:xfrm>
        </p:spPr>
        <p:txBody>
          <a:bodyPr/>
          <a:lstStyle/>
          <a:p>
            <a:pPr algn="justLow"/>
            <a:r>
              <a:rPr lang="es-MX" altLang="es-UY" sz="2000" dirty="0"/>
              <a:t>En 1931, Walter A. Shewhart publicó </a:t>
            </a:r>
            <a:r>
              <a:rPr lang="es-MX" altLang="es-UY" sz="2000" i="1" dirty="0">
                <a:solidFill>
                  <a:srgbClr val="A50021"/>
                </a:solidFill>
              </a:rPr>
              <a:t>Control </a:t>
            </a:r>
            <a:r>
              <a:rPr lang="es-MX" altLang="es-UY" sz="2000" i="1" dirty="0" err="1">
                <a:solidFill>
                  <a:srgbClr val="A50021"/>
                </a:solidFill>
              </a:rPr>
              <a:t>of</a:t>
            </a:r>
            <a:r>
              <a:rPr lang="es-MX" altLang="es-UY" sz="2000" i="1" dirty="0">
                <a:solidFill>
                  <a:srgbClr val="A50021"/>
                </a:solidFill>
              </a:rPr>
              <a:t> </a:t>
            </a:r>
            <a:r>
              <a:rPr lang="es-MX" altLang="es-UY" sz="2000" i="1" dirty="0" err="1">
                <a:solidFill>
                  <a:srgbClr val="A50021"/>
                </a:solidFill>
              </a:rPr>
              <a:t>Quality</a:t>
            </a:r>
            <a:r>
              <a:rPr lang="es-MX" altLang="es-UY" sz="2000" i="1" dirty="0">
                <a:solidFill>
                  <a:srgbClr val="A50021"/>
                </a:solidFill>
              </a:rPr>
              <a:t> </a:t>
            </a:r>
            <a:r>
              <a:rPr lang="es-MX" altLang="es-UY" sz="2000" i="1" dirty="0" err="1">
                <a:solidFill>
                  <a:srgbClr val="A50021"/>
                </a:solidFill>
              </a:rPr>
              <a:t>of</a:t>
            </a:r>
            <a:r>
              <a:rPr lang="es-MX" altLang="es-UY" sz="2000" i="1" dirty="0">
                <a:solidFill>
                  <a:srgbClr val="A50021"/>
                </a:solidFill>
              </a:rPr>
              <a:t> </a:t>
            </a:r>
            <a:r>
              <a:rPr lang="es-MX" altLang="es-UY" sz="2000" i="1" dirty="0" err="1">
                <a:solidFill>
                  <a:srgbClr val="A50021"/>
                </a:solidFill>
              </a:rPr>
              <a:t>Manufacturing</a:t>
            </a:r>
            <a:r>
              <a:rPr lang="es-MX" altLang="es-UY" sz="2000" i="1" dirty="0">
                <a:solidFill>
                  <a:srgbClr val="A50021"/>
                </a:solidFill>
              </a:rPr>
              <a:t> </a:t>
            </a:r>
            <a:r>
              <a:rPr lang="es-MX" altLang="es-UY" sz="2000" i="1" dirty="0" err="1">
                <a:solidFill>
                  <a:srgbClr val="A50021"/>
                </a:solidFill>
              </a:rPr>
              <a:t>Product</a:t>
            </a:r>
            <a:r>
              <a:rPr lang="es-MX" altLang="es-UY" sz="2000" dirty="0"/>
              <a:t>. Donde reconoce la variabilidad como un hecho real en la producción industrial y que el mismo podía ser estudiado con base en los principios de la probabilidad y la estadística.</a:t>
            </a:r>
          </a:p>
          <a:p>
            <a:pPr algn="justLow"/>
            <a:endParaRPr lang="es-MX" altLang="es-UY" sz="2000" dirty="0"/>
          </a:p>
          <a:p>
            <a:pPr algn="justLow"/>
            <a:endParaRPr lang="es-MX" altLang="es-UY" sz="2000" dirty="0"/>
          </a:p>
          <a:p>
            <a:pPr algn="justLow"/>
            <a:endParaRPr lang="es-ES" altLang="es-UY" sz="2000" dirty="0"/>
          </a:p>
        </p:txBody>
      </p:sp>
      <p:sp>
        <p:nvSpPr>
          <p:cNvPr id="432130" name="Rectangle 2"/>
          <p:cNvSpPr>
            <a:spLocks noGrp="1"/>
          </p:cNvSpPr>
          <p:nvPr>
            <p:ph type="title"/>
          </p:nvPr>
        </p:nvSpPr>
        <p:spPr bwMode="auto">
          <a:xfrm>
            <a:off x="500063" y="188913"/>
            <a:ext cx="8229600" cy="911225"/>
          </a:xfrm>
        </p:spPr>
        <p:txBody>
          <a:bodyPr wrap="square" lIns="91440" tIns="45720" rIns="91440" bIns="45720" numCol="1" anchorCtr="0" compatLnSpc="1">
            <a:prstTxWarp prst="textNoShape">
              <a:avLst/>
            </a:prstTxWarp>
          </a:bodyPr>
          <a:lstStyle/>
          <a:p>
            <a:pPr algn="ctr">
              <a:defRPr/>
            </a:pPr>
            <a:r>
              <a:rPr lang="es-MX" sz="3700" dirty="0">
                <a:effectLst/>
              </a:rPr>
              <a:t>Control Estadístico de la Calidad</a:t>
            </a:r>
            <a:endParaRPr lang="es-ES" sz="3700" dirty="0">
              <a:effectLst/>
            </a:endParaRPr>
          </a:p>
        </p:txBody>
      </p:sp>
      <p:pic>
        <p:nvPicPr>
          <p:cNvPr id="37892" name="3 Imagen" descr="Shewhar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481101"/>
            <a:ext cx="1008063" cy="160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82F8223-5076-4DA6-8924-855011372008}"/>
              </a:ext>
            </a:extLst>
          </p:cNvPr>
          <p:cNvSpPr txBox="1"/>
          <p:nvPr/>
        </p:nvSpPr>
        <p:spPr>
          <a:xfrm>
            <a:off x="251520" y="3770349"/>
            <a:ext cx="86423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justLow" eaLnBrk="0" hangingPunct="0">
              <a:spcBef>
                <a:spcPts val="400"/>
              </a:spcBef>
              <a:buClr>
                <a:schemeClr val="accent1"/>
              </a:buClr>
              <a:buSzPct val="68000"/>
              <a:buFont typeface="Wingdings 3" pitchFamily="18" charset="2"/>
              <a:buChar char=""/>
              <a:defRPr sz="2000">
                <a:latin typeface="+mn-lt"/>
              </a:defRPr>
            </a:lvl1pPr>
            <a:lvl2pPr marL="620713" indent="-228600" eaLnBrk="0" hangingPunct="0">
              <a:spcBef>
                <a:spcPts val="325"/>
              </a:spcBef>
              <a:buClr>
                <a:schemeClr val="accent1"/>
              </a:buClr>
              <a:buFont typeface="Verdana" pitchFamily="34" charset="0"/>
              <a:buChar char="◦"/>
              <a:defRPr sz="2300">
                <a:latin typeface="+mn-lt"/>
              </a:defRPr>
            </a:lvl2pPr>
            <a:lvl3pPr marL="858838" indent="-228600" eaLnBrk="0" hangingPunct="0">
              <a:spcBef>
                <a:spcPts val="350"/>
              </a:spcBef>
              <a:buClr>
                <a:schemeClr val="accent2"/>
              </a:buClr>
              <a:buSzPct val="100000"/>
              <a:buFont typeface="Wingdings 2" pitchFamily="18" charset="2"/>
              <a:buChar char=""/>
              <a:defRPr sz="2100">
                <a:latin typeface="+mn-lt"/>
              </a:defRPr>
            </a:lvl3pPr>
            <a:lvl4pPr marL="1143000" indent="-228600" eaLnBrk="0" hangingPunct="0">
              <a:spcBef>
                <a:spcPts val="350"/>
              </a:spcBef>
              <a:buClr>
                <a:schemeClr val="accent2"/>
              </a:buClr>
              <a:buFont typeface="Wingdings 2" pitchFamily="18" charset="2"/>
              <a:buChar char=""/>
              <a:defRPr sz="1900">
                <a:latin typeface="+mn-lt"/>
              </a:defRPr>
            </a:lvl4pPr>
            <a:lvl5pPr marL="1371600" indent="-228600" eaLnBrk="0" hangingPunct="0">
              <a:spcBef>
                <a:spcPts val="350"/>
              </a:spcBef>
              <a:buClr>
                <a:schemeClr val="accent2"/>
              </a:buClr>
              <a:buFont typeface="Wingdings 2" pitchFamily="18" charset="2"/>
              <a:buChar char=""/>
              <a:defRPr sz="2000">
                <a:latin typeface="+mn-lt"/>
              </a:defRPr>
            </a:lvl5pPr>
            <a:lvl6pPr marL="1600200" indent="-228600">
              <a:spcBef>
                <a:spcPts val="350"/>
              </a:spcBef>
              <a:buClr>
                <a:schemeClr val="accent3"/>
              </a:buClr>
              <a:buFont typeface="Wingdings 2"/>
              <a:buChar char=""/>
              <a:defRPr kumimoji="0" sz="1800">
                <a:latin typeface="+mn-lt"/>
              </a:defRPr>
            </a:lvl6pPr>
            <a:lvl7pPr marL="1828800" indent="-228600">
              <a:spcBef>
                <a:spcPts val="350"/>
              </a:spcBef>
              <a:buClr>
                <a:schemeClr val="accent3"/>
              </a:buClr>
              <a:buFont typeface="Wingdings 2"/>
              <a:buChar char=""/>
              <a:defRPr kumimoji="0" sz="1600">
                <a:latin typeface="+mn-lt"/>
              </a:defRPr>
            </a:lvl7pPr>
            <a:lvl8pPr marL="2057400" indent="-228600">
              <a:spcBef>
                <a:spcPts val="350"/>
              </a:spcBef>
              <a:buClr>
                <a:schemeClr val="accent3"/>
              </a:buClr>
              <a:buFont typeface="Wingdings 2"/>
              <a:buChar char=""/>
              <a:defRPr kumimoji="0" sz="1600">
                <a:latin typeface="+mn-lt"/>
              </a:defRPr>
            </a:lvl8pPr>
            <a:lvl9pPr marL="2286000" indent="-228600">
              <a:spcBef>
                <a:spcPts val="350"/>
              </a:spcBef>
              <a:buClr>
                <a:schemeClr val="accent3"/>
              </a:buClr>
              <a:buFont typeface="Wingdings 2"/>
              <a:buChar char=""/>
              <a:defRPr kumimoji="0" sz="1600" baseline="0">
                <a:latin typeface="+mn-lt"/>
              </a:defRPr>
            </a:lvl9pPr>
          </a:lstStyle>
          <a:p>
            <a:r>
              <a:rPr lang="es-MX" altLang="es-UY" dirty="0"/>
              <a:t>En 1951, Joseph Juran en la primera edición de su libro</a:t>
            </a:r>
            <a:r>
              <a:rPr lang="es-MX" altLang="es-UY" i="1" dirty="0">
                <a:solidFill>
                  <a:srgbClr val="A50021"/>
                </a:solidFill>
              </a:rPr>
              <a:t> </a:t>
            </a:r>
            <a:r>
              <a:rPr lang="es-MX" altLang="es-UY" i="1" dirty="0" err="1">
                <a:solidFill>
                  <a:srgbClr val="A50021"/>
                </a:solidFill>
              </a:rPr>
              <a:t>Quality</a:t>
            </a:r>
            <a:r>
              <a:rPr lang="es-MX" altLang="es-UY" i="1" dirty="0">
                <a:solidFill>
                  <a:srgbClr val="A50021"/>
                </a:solidFill>
              </a:rPr>
              <a:t> Control </a:t>
            </a:r>
            <a:r>
              <a:rPr lang="es-MX" altLang="es-UY" i="1" dirty="0" err="1">
                <a:solidFill>
                  <a:srgbClr val="A50021"/>
                </a:solidFill>
              </a:rPr>
              <a:t>Handbook</a:t>
            </a:r>
            <a:r>
              <a:rPr lang="es-MX" altLang="es-UY" i="1" dirty="0">
                <a:solidFill>
                  <a:srgbClr val="A50021"/>
                </a:solidFill>
              </a:rPr>
              <a:t>, </a:t>
            </a:r>
            <a:r>
              <a:rPr lang="es-MX" altLang="es-UY" dirty="0"/>
              <a:t>señaló que los costos necesarios para alcanzar un nivel determinado de calidad podían ser divididos en costos evitables e inevitables. Los primeros relacionados a los defectos y fallas de los productos y los segundos relacionados con la prevención. </a:t>
            </a:r>
            <a:endParaRPr lang="es-ES" altLang="es-UY"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idx="1"/>
          </p:nvPr>
        </p:nvSpPr>
        <p:spPr>
          <a:xfrm>
            <a:off x="168275" y="1196752"/>
            <a:ext cx="8893175" cy="5111750"/>
          </a:xfrm>
        </p:spPr>
        <p:txBody>
          <a:bodyPr/>
          <a:lstStyle/>
          <a:p>
            <a:pPr>
              <a:buClr>
                <a:schemeClr val="folHlink"/>
              </a:buClr>
            </a:pPr>
            <a:r>
              <a:rPr lang="es-ES" altLang="es-UY" sz="2100" dirty="0">
                <a:cs typeface="Times New Roman" pitchFamily="18" charset="0"/>
              </a:rPr>
              <a:t>“son todas aquellas </a:t>
            </a:r>
            <a:r>
              <a:rPr lang="es-ES" altLang="es-UY" sz="2100" i="1" dirty="0">
                <a:solidFill>
                  <a:srgbClr val="0000FF"/>
                </a:solidFill>
                <a:cs typeface="Times New Roman" pitchFamily="18" charset="0"/>
              </a:rPr>
              <a:t>acciones planificadas y sistemáticas</a:t>
            </a:r>
            <a:r>
              <a:rPr lang="es-ES" altLang="es-UY" sz="2100" dirty="0">
                <a:cs typeface="Times New Roman" pitchFamily="18" charset="0"/>
              </a:rPr>
              <a:t>, necesarias para proporcionar la confianza adecuada de que un producto satisface los requisitos de calidad establecidos” </a:t>
            </a:r>
            <a:r>
              <a:rPr lang="es-ES_tradnl" altLang="es-UY" sz="2100" dirty="0">
                <a:cs typeface="Times New Roman" pitchFamily="18" charset="0"/>
              </a:rPr>
              <a:t>(UNIT-ISO 8402)</a:t>
            </a:r>
            <a:r>
              <a:rPr lang="es-ES" altLang="es-UY" sz="2100" dirty="0">
                <a:cs typeface="Times New Roman" pitchFamily="18" charset="0"/>
              </a:rPr>
              <a:t>.</a:t>
            </a:r>
          </a:p>
          <a:p>
            <a:pPr>
              <a:buClr>
                <a:schemeClr val="folHlink"/>
              </a:buClr>
            </a:pPr>
            <a:endParaRPr lang="es-UY" altLang="es-UY" sz="800" dirty="0">
              <a:cs typeface="Times New Roman" pitchFamily="18" charset="0"/>
            </a:endParaRPr>
          </a:p>
          <a:p>
            <a:pPr>
              <a:buClr>
                <a:schemeClr val="folHlink"/>
              </a:buClr>
            </a:pPr>
            <a:r>
              <a:rPr lang="es-UY" altLang="es-UY" sz="2100" dirty="0">
                <a:cs typeface="Times New Roman" pitchFamily="18" charset="0"/>
              </a:rPr>
              <a:t>“</a:t>
            </a:r>
            <a:r>
              <a:rPr lang="es-ES" altLang="es-UY" sz="2100" dirty="0">
                <a:cs typeface="Times New Roman" pitchFamily="18" charset="0"/>
              </a:rPr>
              <a:t>parte de la gestión de la calidad (3.3.4) orientada a proporcionar confianza en que se cumplirán los requisitos de la calidad (3.6.5)</a:t>
            </a:r>
            <a:r>
              <a:rPr lang="es-UY" altLang="es-UY" sz="2100" dirty="0">
                <a:cs typeface="Times New Roman" pitchFamily="18" charset="0"/>
              </a:rPr>
              <a:t>” (ISO 9000:2015)</a:t>
            </a:r>
          </a:p>
          <a:p>
            <a:pPr>
              <a:buClr>
                <a:schemeClr val="folHlink"/>
              </a:buClr>
            </a:pPr>
            <a:endParaRPr lang="es-ES" altLang="es-UY" sz="800" dirty="0">
              <a:cs typeface="Times New Roman" pitchFamily="18" charset="0"/>
            </a:endParaRPr>
          </a:p>
          <a:p>
            <a:pPr>
              <a:buClr>
                <a:schemeClr val="folHlink"/>
              </a:buClr>
            </a:pPr>
            <a:r>
              <a:rPr lang="es-ES" altLang="es-UY" sz="2100" dirty="0">
                <a:cs typeface="Times New Roman" pitchFamily="18" charset="0"/>
              </a:rPr>
              <a:t>Aspectos a considerar:</a:t>
            </a:r>
            <a:endParaRPr lang="es-ES_tradnl" altLang="es-UY" sz="2100" dirty="0">
              <a:cs typeface="Times New Roman" pitchFamily="18" charset="0"/>
            </a:endParaRPr>
          </a:p>
          <a:p>
            <a:pPr lvl="1">
              <a:buClr>
                <a:schemeClr val="folHlink"/>
              </a:buClr>
            </a:pPr>
            <a:r>
              <a:rPr lang="es-ES" altLang="es-UY" sz="2100" b="1" u="sng" dirty="0">
                <a:cs typeface="Times New Roman" pitchFamily="18" charset="0"/>
              </a:rPr>
              <a:t>Interno</a:t>
            </a:r>
            <a:r>
              <a:rPr lang="es-ES" altLang="es-UY" sz="2100" dirty="0">
                <a:cs typeface="Times New Roman" pitchFamily="18" charset="0"/>
              </a:rPr>
              <a:t>: actividades orientadas a dar confianza a la dirección, de que el sistema con el cual se realiza el producto, satisface los requisitos de calidad establecidos.</a:t>
            </a:r>
            <a:endParaRPr lang="es-ES_tradnl" altLang="es-UY" sz="2100" dirty="0">
              <a:cs typeface="Times New Roman" pitchFamily="18" charset="0"/>
            </a:endParaRPr>
          </a:p>
          <a:p>
            <a:pPr lvl="1">
              <a:buClr>
                <a:schemeClr val="folHlink"/>
              </a:buClr>
            </a:pPr>
            <a:r>
              <a:rPr lang="es-ES" altLang="es-UY" sz="2100" b="1" u="sng" dirty="0">
                <a:cs typeface="Times New Roman" pitchFamily="18" charset="0"/>
              </a:rPr>
              <a:t>Externo</a:t>
            </a:r>
            <a:r>
              <a:rPr lang="es-ES" altLang="es-UY" sz="2100" dirty="0">
                <a:cs typeface="Times New Roman" pitchFamily="18" charset="0"/>
              </a:rPr>
              <a:t>: actividades orientadas a dar confianza al cliente, de que el sistema con el cual se realiza el producto, satisface los requisitos de calidad establecidos</a:t>
            </a:r>
            <a:r>
              <a:rPr lang="es-ES" altLang="es-UY" sz="2100" dirty="0">
                <a:cs typeface="Arial" charset="0"/>
              </a:rPr>
              <a:t>.</a:t>
            </a:r>
          </a:p>
        </p:txBody>
      </p:sp>
      <p:sp>
        <p:nvSpPr>
          <p:cNvPr id="70658" name="Rectangle 2"/>
          <p:cNvSpPr>
            <a:spLocks noGrp="1"/>
          </p:cNvSpPr>
          <p:nvPr>
            <p:ph type="title"/>
          </p:nvPr>
        </p:nvSpPr>
        <p:spPr bwMode="auto">
          <a:xfrm>
            <a:off x="500063" y="285750"/>
            <a:ext cx="8229600" cy="622300"/>
          </a:xfrm>
        </p:spPr>
        <p:txBody>
          <a:bodyPr wrap="square" lIns="91440" tIns="45720" rIns="91440" bIns="45720" numCol="1" anchorCtr="0" compatLnSpc="1">
            <a:prstTxWarp prst="textNoShape">
              <a:avLst/>
            </a:prstTxWarp>
            <a:normAutofit fontScale="90000"/>
          </a:bodyPr>
          <a:lstStyle/>
          <a:p>
            <a:pPr algn="ctr">
              <a:buClr>
                <a:schemeClr val="folHlink"/>
              </a:buClr>
              <a:defRPr/>
            </a:pPr>
            <a:r>
              <a:rPr lang="es-ES_tradnl" sz="3700" dirty="0">
                <a:effectLst/>
                <a:cs typeface="Arial" pitchFamily="34" charset="0"/>
              </a:rPr>
              <a:t>Aseguramiento de la Calidad</a:t>
            </a:r>
            <a:endParaRPr lang="es-ES_tradnl" dirty="0">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899592" y="1340768"/>
            <a:ext cx="7416800" cy="4419600"/>
          </a:xfrm>
          <a:prstGeom prst="rect">
            <a:avLst/>
          </a:prstGeom>
          <a:noFill/>
        </p:spPr>
      </p:pic>
      <p:sp>
        <p:nvSpPr>
          <p:cNvPr id="71682" name="Rectangle 2"/>
          <p:cNvSpPr>
            <a:spLocks noGrp="1"/>
          </p:cNvSpPr>
          <p:nvPr>
            <p:ph type="title"/>
          </p:nvPr>
        </p:nvSpPr>
        <p:spPr bwMode="auto">
          <a:xfrm>
            <a:off x="500063" y="285750"/>
            <a:ext cx="8229600" cy="982663"/>
          </a:xfrm>
        </p:spPr>
        <p:txBody>
          <a:bodyPr wrap="square" lIns="91440" tIns="45720" rIns="91440" bIns="45720" numCol="1" anchorCtr="0" compatLnSpc="1">
            <a:prstTxWarp prst="textNoShape">
              <a:avLst/>
            </a:prstTxWarp>
          </a:bodyPr>
          <a:lstStyle/>
          <a:p>
            <a:pPr algn="ctr">
              <a:buClr>
                <a:schemeClr val="folHlink"/>
              </a:buClr>
              <a:defRPr/>
            </a:pPr>
            <a:r>
              <a:rPr lang="es-ES_tradnl" dirty="0">
                <a:effectLst/>
              </a:rPr>
              <a:t>Aseguramiento de la Calidad</a:t>
            </a:r>
          </a:p>
        </p:txBody>
      </p:sp>
      <p:sp>
        <p:nvSpPr>
          <p:cNvPr id="40963" name="Rectangle 3"/>
          <p:cNvSpPr>
            <a:spLocks noChangeArrowheads="1"/>
          </p:cNvSpPr>
          <p:nvPr/>
        </p:nvSpPr>
        <p:spPr bwMode="auto">
          <a:xfrm>
            <a:off x="2833688" y="2390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s-UY"/>
          </a:p>
        </p:txBody>
      </p:sp>
      <p:pic>
        <p:nvPicPr>
          <p:cNvPr id="3" name="Diapo 33 (1)">
            <a:hlinkClick r:id="" action="ppaction://media"/>
            <a:extLst>
              <a:ext uri="{FF2B5EF4-FFF2-40B4-BE49-F238E27FC236}">
                <a16:creationId xmlns:a16="http://schemas.microsoft.com/office/drawing/2014/main" id="{46D0AFF1-36C7-487E-899A-5855F17BE5C2}"/>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244408" y="537321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p:cNvSpPr>
          <p:nvPr>
            <p:ph sz="half" idx="1"/>
          </p:nvPr>
        </p:nvSpPr>
        <p:spPr>
          <a:xfrm>
            <a:off x="35496" y="1061244"/>
            <a:ext cx="4350492" cy="1899215"/>
          </a:xfrm>
        </p:spPr>
        <p:txBody>
          <a:bodyPr/>
          <a:lstStyle/>
          <a:p>
            <a:pPr algn="ctr">
              <a:buFont typeface="Wingdings 3" pitchFamily="18" charset="2"/>
              <a:buNone/>
            </a:pPr>
            <a:r>
              <a:rPr lang="es-ES" altLang="es-UY" sz="1800" b="1" u="sng" dirty="0">
                <a:cs typeface="Arial" charset="0"/>
              </a:rPr>
              <a:t>Europa y EEUU</a:t>
            </a:r>
          </a:p>
          <a:p>
            <a:pPr algn="just">
              <a:buClr>
                <a:schemeClr val="folHlink"/>
              </a:buClr>
              <a:buFont typeface="Wingdings" pitchFamily="2" charset="2"/>
              <a:buChar char="q"/>
            </a:pPr>
            <a:r>
              <a:rPr lang="es-ES" altLang="es-UY" sz="1600" dirty="0">
                <a:cs typeface="Times New Roman" pitchFamily="18" charset="0"/>
              </a:rPr>
              <a:t>Industrialmente están en primer lugar</a:t>
            </a:r>
          </a:p>
          <a:p>
            <a:pPr algn="just">
              <a:buClr>
                <a:schemeClr val="folHlink"/>
              </a:buClr>
              <a:buFont typeface="Wingdings" pitchFamily="2" charset="2"/>
              <a:buChar char="q"/>
            </a:pPr>
            <a:r>
              <a:rPr lang="es-ES" altLang="es-UY" sz="1600" dirty="0">
                <a:cs typeface="Times New Roman" pitchFamily="18" charset="0"/>
              </a:rPr>
              <a:t>Absorben el mercado mundial</a:t>
            </a:r>
          </a:p>
          <a:p>
            <a:pPr algn="just">
              <a:buClr>
                <a:schemeClr val="folHlink"/>
              </a:buClr>
              <a:buFont typeface="Wingdings" pitchFamily="2" charset="2"/>
              <a:buChar char="q"/>
            </a:pPr>
            <a:r>
              <a:rPr lang="es-ES" altLang="es-UY" sz="1600" dirty="0">
                <a:cs typeface="Times New Roman" pitchFamily="18" charset="0"/>
              </a:rPr>
              <a:t>No ponen atención a oriente</a:t>
            </a:r>
          </a:p>
          <a:p>
            <a:pPr algn="just">
              <a:buClr>
                <a:schemeClr val="folHlink"/>
              </a:buClr>
              <a:buFont typeface="Wingdings" pitchFamily="2" charset="2"/>
              <a:buChar char="q"/>
            </a:pPr>
            <a:r>
              <a:rPr lang="es-ES" altLang="es-UY" sz="1600" dirty="0">
                <a:cs typeface="Times New Roman" pitchFamily="18" charset="0"/>
              </a:rPr>
              <a:t>Mantienen los salarios más altos</a:t>
            </a:r>
          </a:p>
        </p:txBody>
      </p:sp>
      <p:sp>
        <p:nvSpPr>
          <p:cNvPr id="41987" name="Rectangle 4"/>
          <p:cNvSpPr>
            <a:spLocks noGrp="1"/>
          </p:cNvSpPr>
          <p:nvPr>
            <p:ph sz="half" idx="2"/>
          </p:nvPr>
        </p:nvSpPr>
        <p:spPr>
          <a:xfrm>
            <a:off x="4496635" y="1073698"/>
            <a:ext cx="4392488" cy="1571722"/>
          </a:xfrm>
        </p:spPr>
        <p:txBody>
          <a:bodyPr/>
          <a:lstStyle/>
          <a:p>
            <a:pPr algn="ctr">
              <a:buFont typeface="Wingdings 3" pitchFamily="18" charset="2"/>
              <a:buNone/>
            </a:pPr>
            <a:r>
              <a:rPr lang="es-ES" altLang="es-UY" sz="1800" b="1" u="sng" dirty="0">
                <a:cs typeface="Arial" charset="0"/>
              </a:rPr>
              <a:t>Japón</a:t>
            </a:r>
          </a:p>
          <a:p>
            <a:pPr>
              <a:buClr>
                <a:schemeClr val="folHlink"/>
              </a:buClr>
              <a:buFont typeface="Wingdings" pitchFamily="2" charset="2"/>
              <a:buChar char="q"/>
            </a:pPr>
            <a:r>
              <a:rPr lang="es-ES" altLang="es-UY" sz="1600" dirty="0">
                <a:cs typeface="Times New Roman" pitchFamily="18" charset="0"/>
              </a:rPr>
              <a:t>Industrialmente comienza a organizarse</a:t>
            </a:r>
          </a:p>
          <a:p>
            <a:pPr>
              <a:buClr>
                <a:schemeClr val="folHlink"/>
              </a:buClr>
              <a:buFont typeface="Wingdings" pitchFamily="2" charset="2"/>
              <a:buChar char="q"/>
            </a:pPr>
            <a:r>
              <a:rPr lang="es-ES" altLang="es-UY" sz="1600" dirty="0">
                <a:cs typeface="Times New Roman" pitchFamily="18" charset="0"/>
              </a:rPr>
              <a:t>No participa del mercado mundial</a:t>
            </a:r>
          </a:p>
          <a:p>
            <a:pPr>
              <a:buClr>
                <a:schemeClr val="folHlink"/>
              </a:buClr>
              <a:buFont typeface="Wingdings" pitchFamily="2" charset="2"/>
              <a:buChar char="q"/>
            </a:pPr>
            <a:r>
              <a:rPr lang="es-ES" altLang="es-UY" sz="1600" dirty="0">
                <a:cs typeface="Times New Roman" pitchFamily="18" charset="0"/>
              </a:rPr>
              <a:t>Envía expertos a aprender a occidente</a:t>
            </a:r>
          </a:p>
          <a:p>
            <a:pPr>
              <a:buClr>
                <a:schemeClr val="folHlink"/>
              </a:buClr>
              <a:buFont typeface="Wingdings" pitchFamily="2" charset="2"/>
              <a:buChar char="q"/>
            </a:pPr>
            <a:r>
              <a:rPr lang="es-ES" altLang="es-UY" sz="1600" dirty="0">
                <a:cs typeface="Times New Roman" pitchFamily="18" charset="0"/>
              </a:rPr>
              <a:t>Salarios bajos por subdesarrollo</a:t>
            </a:r>
          </a:p>
        </p:txBody>
      </p:sp>
      <p:sp>
        <p:nvSpPr>
          <p:cNvPr id="183298" name="Rectangle 2"/>
          <p:cNvSpPr>
            <a:spLocks noGrp="1"/>
          </p:cNvSpPr>
          <p:nvPr>
            <p:ph type="title"/>
          </p:nvPr>
        </p:nvSpPr>
        <p:spPr bwMode="auto">
          <a:xfrm>
            <a:off x="683568" y="53752"/>
            <a:ext cx="8229600" cy="721077"/>
          </a:xfrm>
        </p:spPr>
        <p:txBody>
          <a:bodyPr wrap="square" lIns="91440" tIns="45720" rIns="91440" bIns="45720" numCol="1" anchorCtr="0" compatLnSpc="1">
            <a:prstTxWarp prst="textNoShape">
              <a:avLst/>
            </a:prstTxWarp>
            <a:normAutofit/>
          </a:bodyPr>
          <a:lstStyle/>
          <a:p>
            <a:pPr algn="ctr">
              <a:buClr>
                <a:schemeClr val="folHlink"/>
              </a:buClr>
              <a:defRPr/>
            </a:pPr>
            <a:r>
              <a:rPr lang="es-ES_tradnl" sz="3700" dirty="0">
                <a:effectLst/>
              </a:rPr>
              <a:t>Aseguramiento de la Calidad</a:t>
            </a:r>
            <a:endParaRPr lang="es-ES" sz="3600" b="0" dirty="0">
              <a:effectLst/>
              <a:latin typeface="Arial" pitchFamily="34" charset="0"/>
              <a:cs typeface="Arial" pitchFamily="34" charset="0"/>
            </a:endParaRPr>
          </a:p>
        </p:txBody>
      </p:sp>
      <p:sp>
        <p:nvSpPr>
          <p:cNvPr id="6" name="CuadroTexto 5">
            <a:extLst>
              <a:ext uri="{FF2B5EF4-FFF2-40B4-BE49-F238E27FC236}">
                <a16:creationId xmlns:a16="http://schemas.microsoft.com/office/drawing/2014/main" id="{5C3CFCCD-907A-4E3C-888A-9D22DD963E4D}"/>
              </a:ext>
            </a:extLst>
          </p:cNvPr>
          <p:cNvSpPr txBox="1"/>
          <p:nvPr/>
        </p:nvSpPr>
        <p:spPr>
          <a:xfrm>
            <a:off x="2189744" y="692696"/>
            <a:ext cx="4350492" cy="369332"/>
          </a:xfrm>
          <a:prstGeom prst="rect">
            <a:avLst/>
          </a:prstGeom>
          <a:noFill/>
        </p:spPr>
        <p:txBody>
          <a:bodyPr wrap="square">
            <a:spAutoFit/>
          </a:bodyPr>
          <a:lstStyle/>
          <a:p>
            <a:r>
              <a:rPr lang="es-ES_tradnl" b="1" u="sng" dirty="0">
                <a:solidFill>
                  <a:schemeClr val="tx2"/>
                </a:solidFill>
                <a:latin typeface="+mj-lt"/>
                <a:ea typeface="+mj-ea"/>
                <a:cs typeface="+mj-cs"/>
              </a:rPr>
              <a:t>Occidente vs. Japón entre </a:t>
            </a:r>
            <a:r>
              <a:rPr lang="es-ES_tradnl" u="sng" dirty="0">
                <a:solidFill>
                  <a:schemeClr val="tx2"/>
                </a:solidFill>
                <a:latin typeface="Arial" pitchFamily="34" charset="0"/>
                <a:ea typeface="+mj-ea"/>
                <a:cs typeface="Arial" pitchFamily="34" charset="0"/>
              </a:rPr>
              <a:t>1950 </a:t>
            </a:r>
            <a:r>
              <a:rPr lang="es-ES_tradnl" b="1" u="sng" dirty="0">
                <a:solidFill>
                  <a:schemeClr val="tx2"/>
                </a:solidFill>
                <a:latin typeface="+mj-lt"/>
                <a:ea typeface="+mj-ea"/>
                <a:cs typeface="+mj-cs"/>
              </a:rPr>
              <a:t>y </a:t>
            </a:r>
            <a:r>
              <a:rPr lang="es-ES_tradnl" u="sng" dirty="0">
                <a:solidFill>
                  <a:schemeClr val="tx2"/>
                </a:solidFill>
                <a:latin typeface="Arial" pitchFamily="34" charset="0"/>
                <a:ea typeface="+mj-ea"/>
                <a:cs typeface="Arial" pitchFamily="34" charset="0"/>
              </a:rPr>
              <a:t>1960</a:t>
            </a:r>
            <a:endParaRPr lang="en-CA" u="sng" dirty="0">
              <a:solidFill>
                <a:schemeClr val="tx2"/>
              </a:solidFill>
              <a:latin typeface="Arial" pitchFamily="34" charset="0"/>
              <a:ea typeface="+mj-ea"/>
              <a:cs typeface="Arial" pitchFamily="34" charset="0"/>
            </a:endParaRPr>
          </a:p>
        </p:txBody>
      </p:sp>
      <p:sp>
        <p:nvSpPr>
          <p:cNvPr id="8" name="Rectangle 3">
            <a:extLst>
              <a:ext uri="{FF2B5EF4-FFF2-40B4-BE49-F238E27FC236}">
                <a16:creationId xmlns:a16="http://schemas.microsoft.com/office/drawing/2014/main" id="{9511B154-38E0-4021-BF82-B0BFD0C3FDA5}"/>
              </a:ext>
            </a:extLst>
          </p:cNvPr>
          <p:cNvSpPr txBox="1">
            <a:spLocks/>
          </p:cNvSpPr>
          <p:nvPr/>
        </p:nvSpPr>
        <p:spPr bwMode="auto">
          <a:xfrm>
            <a:off x="-16220" y="3029991"/>
            <a:ext cx="4221121" cy="181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
                <a:schemeClr val="folHlink"/>
              </a:buClr>
              <a:buFont typeface="Wingdings" pitchFamily="2" charset="2"/>
              <a:buChar char="q"/>
            </a:pPr>
            <a:r>
              <a:rPr lang="es-ES" altLang="es-UY" sz="1600" dirty="0">
                <a:cs typeface="Times New Roman" pitchFamily="18" charset="0"/>
              </a:rPr>
              <a:t>Pocas empresas aplican los nuevos sistemas de producción</a:t>
            </a:r>
          </a:p>
          <a:p>
            <a:pPr algn="just">
              <a:buClr>
                <a:schemeClr val="folHlink"/>
              </a:buClr>
              <a:buFont typeface="Wingdings" pitchFamily="2" charset="2"/>
              <a:buChar char="q"/>
            </a:pPr>
            <a:r>
              <a:rPr lang="es-ES" altLang="es-UY" sz="1600" dirty="0">
                <a:cs typeface="Times New Roman" pitchFamily="18" charset="0"/>
              </a:rPr>
              <a:t>Comienzan a perder mercados</a:t>
            </a:r>
          </a:p>
          <a:p>
            <a:pPr algn="just">
              <a:buClr>
                <a:schemeClr val="folHlink"/>
              </a:buClr>
              <a:buFont typeface="Wingdings" pitchFamily="2" charset="2"/>
              <a:buChar char="q"/>
            </a:pPr>
            <a:r>
              <a:rPr lang="es-ES" altLang="es-UY" sz="1600" dirty="0">
                <a:cs typeface="Times New Roman" pitchFamily="18" charset="0"/>
              </a:rPr>
              <a:t>Envían expertos a Japón a ver como trabajan</a:t>
            </a:r>
          </a:p>
          <a:p>
            <a:pPr algn="just">
              <a:buClr>
                <a:schemeClr val="folHlink"/>
              </a:buClr>
              <a:buFont typeface="Wingdings" pitchFamily="2" charset="2"/>
              <a:buChar char="q"/>
            </a:pPr>
            <a:r>
              <a:rPr lang="es-ES" altLang="es-UY" sz="1600" dirty="0">
                <a:cs typeface="Times New Roman" pitchFamily="18" charset="0"/>
              </a:rPr>
              <a:t>Mantienen los salarios más altos</a:t>
            </a:r>
          </a:p>
        </p:txBody>
      </p:sp>
      <p:sp>
        <p:nvSpPr>
          <p:cNvPr id="9" name="Rectangle 4">
            <a:extLst>
              <a:ext uri="{FF2B5EF4-FFF2-40B4-BE49-F238E27FC236}">
                <a16:creationId xmlns:a16="http://schemas.microsoft.com/office/drawing/2014/main" id="{7B5BE279-C3AD-49AD-B058-CC96A98197C7}"/>
              </a:ext>
            </a:extLst>
          </p:cNvPr>
          <p:cNvSpPr txBox="1">
            <a:spLocks/>
          </p:cNvSpPr>
          <p:nvPr/>
        </p:nvSpPr>
        <p:spPr bwMode="auto">
          <a:xfrm>
            <a:off x="4496636" y="3070254"/>
            <a:ext cx="4647364" cy="156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
                <a:schemeClr val="folHlink"/>
              </a:buClr>
              <a:buFont typeface="Wingdings" pitchFamily="2" charset="2"/>
              <a:buChar char="q"/>
            </a:pPr>
            <a:r>
              <a:rPr lang="es-ES" altLang="es-UY" sz="1600" dirty="0">
                <a:cs typeface="Times New Roman" pitchFamily="18" charset="0"/>
              </a:rPr>
              <a:t>Casi todos trabajan con los nuevos sistemas de producción</a:t>
            </a:r>
          </a:p>
          <a:p>
            <a:pPr algn="just">
              <a:buClr>
                <a:schemeClr val="folHlink"/>
              </a:buClr>
              <a:buFont typeface="Wingdings" pitchFamily="2" charset="2"/>
              <a:buChar char="q"/>
            </a:pPr>
            <a:r>
              <a:rPr lang="es-ES" altLang="es-UY" sz="1600" dirty="0">
                <a:cs typeface="Times New Roman" pitchFamily="18" charset="0"/>
              </a:rPr>
              <a:t>Comienzan a ganar mercados occidentales</a:t>
            </a:r>
          </a:p>
          <a:p>
            <a:pPr algn="just">
              <a:buClr>
                <a:schemeClr val="folHlink"/>
              </a:buClr>
              <a:buFont typeface="Wingdings" pitchFamily="2" charset="2"/>
              <a:buChar char="q"/>
            </a:pPr>
            <a:r>
              <a:rPr lang="es-ES" altLang="es-UY" sz="1600" dirty="0">
                <a:cs typeface="Times New Roman" pitchFamily="18" charset="0"/>
              </a:rPr>
              <a:t>Incrementan el grado de competitividad</a:t>
            </a:r>
          </a:p>
          <a:p>
            <a:pPr algn="just">
              <a:buClr>
                <a:schemeClr val="folHlink"/>
              </a:buClr>
              <a:buFont typeface="Wingdings" pitchFamily="2" charset="2"/>
              <a:buChar char="q"/>
            </a:pPr>
            <a:r>
              <a:rPr lang="es-ES" altLang="es-UY" sz="1600" dirty="0">
                <a:cs typeface="Times New Roman" pitchFamily="18" charset="0"/>
              </a:rPr>
              <a:t>Comienza la mejora de ingresos</a:t>
            </a:r>
          </a:p>
        </p:txBody>
      </p:sp>
      <p:sp>
        <p:nvSpPr>
          <p:cNvPr id="10" name="Rectangle 3">
            <a:extLst>
              <a:ext uri="{FF2B5EF4-FFF2-40B4-BE49-F238E27FC236}">
                <a16:creationId xmlns:a16="http://schemas.microsoft.com/office/drawing/2014/main" id="{A32A2E3A-0D0A-4E25-98D8-E5751862FE55}"/>
              </a:ext>
            </a:extLst>
          </p:cNvPr>
          <p:cNvSpPr txBox="1">
            <a:spLocks/>
          </p:cNvSpPr>
          <p:nvPr/>
        </p:nvSpPr>
        <p:spPr bwMode="auto">
          <a:xfrm>
            <a:off x="0" y="5088850"/>
            <a:ext cx="4355976" cy="17056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lnSpc>
                <a:spcPct val="90000"/>
              </a:lnSpc>
              <a:buClr>
                <a:schemeClr val="folHlink"/>
              </a:buClr>
              <a:buFont typeface="Wingdings" pitchFamily="2" charset="2"/>
              <a:buChar char="q"/>
            </a:pPr>
            <a:r>
              <a:rPr lang="es-ES" altLang="es-UY" sz="1600" dirty="0">
                <a:cs typeface="Times New Roman" pitchFamily="18" charset="0"/>
              </a:rPr>
              <a:t>Algunas empresas comienzan a aplicar los nuevos sistemas de producción</a:t>
            </a:r>
          </a:p>
          <a:p>
            <a:pPr algn="just">
              <a:lnSpc>
                <a:spcPct val="90000"/>
              </a:lnSpc>
              <a:buClr>
                <a:schemeClr val="folHlink"/>
              </a:buClr>
              <a:buFont typeface="Wingdings" pitchFamily="2" charset="2"/>
              <a:buChar char="q"/>
            </a:pPr>
            <a:r>
              <a:rPr lang="es-ES" altLang="es-UY" sz="1600" dirty="0">
                <a:cs typeface="Times New Roman" pitchFamily="18" charset="0"/>
              </a:rPr>
              <a:t>Siguen perdiendo mercados</a:t>
            </a:r>
          </a:p>
          <a:p>
            <a:pPr algn="just">
              <a:lnSpc>
                <a:spcPct val="90000"/>
              </a:lnSpc>
              <a:buClr>
                <a:schemeClr val="folHlink"/>
              </a:buClr>
              <a:buFont typeface="Wingdings" pitchFamily="2" charset="2"/>
              <a:buChar char="q"/>
            </a:pPr>
            <a:r>
              <a:rPr lang="es-ES" altLang="es-UY" sz="1600" dirty="0">
                <a:cs typeface="Times New Roman" pitchFamily="18" charset="0"/>
              </a:rPr>
              <a:t>Crean modelos y planes para alcanzar a Japón</a:t>
            </a:r>
          </a:p>
          <a:p>
            <a:pPr algn="just">
              <a:lnSpc>
                <a:spcPct val="90000"/>
              </a:lnSpc>
              <a:buClr>
                <a:schemeClr val="folHlink"/>
              </a:buClr>
              <a:buFont typeface="Wingdings" pitchFamily="2" charset="2"/>
              <a:buChar char="q"/>
            </a:pPr>
            <a:r>
              <a:rPr lang="es-ES" altLang="es-UY" sz="1600" dirty="0">
                <a:cs typeface="Times New Roman" pitchFamily="18" charset="0"/>
              </a:rPr>
              <a:t>Se acentúa el desempleo y el cierre de plantas</a:t>
            </a:r>
          </a:p>
        </p:txBody>
      </p:sp>
      <p:sp>
        <p:nvSpPr>
          <p:cNvPr id="11" name="Rectangle 4">
            <a:extLst>
              <a:ext uri="{FF2B5EF4-FFF2-40B4-BE49-F238E27FC236}">
                <a16:creationId xmlns:a16="http://schemas.microsoft.com/office/drawing/2014/main" id="{A634F59F-1F06-4A80-90D8-DB2F586E89D9}"/>
              </a:ext>
            </a:extLst>
          </p:cNvPr>
          <p:cNvSpPr txBox="1">
            <a:spLocks/>
          </p:cNvSpPr>
          <p:nvPr/>
        </p:nvSpPr>
        <p:spPr bwMode="auto">
          <a:xfrm>
            <a:off x="4613998" y="5114611"/>
            <a:ext cx="3756025" cy="155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
                <a:schemeClr val="folHlink"/>
              </a:buClr>
              <a:buFont typeface="Wingdings" pitchFamily="2" charset="2"/>
              <a:buChar char="q"/>
            </a:pPr>
            <a:r>
              <a:rPr lang="es-ES" altLang="es-UY" sz="1600" dirty="0">
                <a:cs typeface="Times New Roman" pitchFamily="18" charset="0"/>
              </a:rPr>
              <a:t>Es invitado a asociarse con occidente</a:t>
            </a:r>
          </a:p>
          <a:p>
            <a:pPr algn="just">
              <a:buClr>
                <a:schemeClr val="folHlink"/>
              </a:buClr>
              <a:buFont typeface="Wingdings" pitchFamily="2" charset="2"/>
              <a:buChar char="q"/>
            </a:pPr>
            <a:r>
              <a:rPr lang="es-ES" altLang="es-UY" sz="1600" dirty="0">
                <a:cs typeface="Times New Roman" pitchFamily="18" charset="0"/>
              </a:rPr>
              <a:t>Siguen ganando mercados</a:t>
            </a:r>
          </a:p>
          <a:p>
            <a:pPr algn="just">
              <a:buClr>
                <a:schemeClr val="folHlink"/>
              </a:buClr>
              <a:buFont typeface="Wingdings" pitchFamily="2" charset="2"/>
              <a:buChar char="q"/>
            </a:pPr>
            <a:r>
              <a:rPr lang="es-ES" altLang="es-UY" sz="1600" dirty="0">
                <a:cs typeface="Times New Roman" pitchFamily="18" charset="0"/>
              </a:rPr>
              <a:t>Mantiene su competitividad</a:t>
            </a:r>
          </a:p>
          <a:p>
            <a:pPr algn="just">
              <a:buClr>
                <a:schemeClr val="folHlink"/>
              </a:buClr>
              <a:buFont typeface="Wingdings" pitchFamily="2" charset="2"/>
              <a:buChar char="q"/>
            </a:pPr>
            <a:r>
              <a:rPr lang="es-ES" altLang="es-UY" sz="1600" dirty="0">
                <a:cs typeface="Times New Roman" pitchFamily="18" charset="0"/>
              </a:rPr>
              <a:t>Incrementa los salarios y cae el desempleo</a:t>
            </a:r>
          </a:p>
        </p:txBody>
      </p:sp>
      <p:sp>
        <p:nvSpPr>
          <p:cNvPr id="12" name="CuadroTexto 11">
            <a:extLst>
              <a:ext uri="{FF2B5EF4-FFF2-40B4-BE49-F238E27FC236}">
                <a16:creationId xmlns:a16="http://schemas.microsoft.com/office/drawing/2014/main" id="{F07A2800-4E7F-405E-ABC9-F2A67E1A3AE0}"/>
              </a:ext>
            </a:extLst>
          </p:cNvPr>
          <p:cNvSpPr txBox="1"/>
          <p:nvPr/>
        </p:nvSpPr>
        <p:spPr>
          <a:xfrm>
            <a:off x="2189744" y="2636128"/>
            <a:ext cx="4350492" cy="369332"/>
          </a:xfrm>
          <a:prstGeom prst="rect">
            <a:avLst/>
          </a:prstGeom>
          <a:noFill/>
        </p:spPr>
        <p:txBody>
          <a:bodyPr wrap="square">
            <a:spAutoFit/>
          </a:bodyPr>
          <a:lstStyle/>
          <a:p>
            <a:r>
              <a:rPr lang="es-ES_tradnl" b="1" u="sng" dirty="0">
                <a:solidFill>
                  <a:schemeClr val="tx2"/>
                </a:solidFill>
                <a:latin typeface="+mj-lt"/>
                <a:ea typeface="+mj-ea"/>
                <a:cs typeface="+mj-cs"/>
              </a:rPr>
              <a:t>Occidente vs. Japón entre </a:t>
            </a:r>
            <a:r>
              <a:rPr lang="es-ES_tradnl" u="sng" dirty="0">
                <a:solidFill>
                  <a:schemeClr val="tx2"/>
                </a:solidFill>
                <a:latin typeface="Arial" pitchFamily="34" charset="0"/>
                <a:ea typeface="+mj-ea"/>
                <a:cs typeface="Arial" pitchFamily="34" charset="0"/>
              </a:rPr>
              <a:t>1960 </a:t>
            </a:r>
            <a:r>
              <a:rPr lang="es-ES_tradnl" b="1" u="sng" dirty="0">
                <a:solidFill>
                  <a:schemeClr val="tx2"/>
                </a:solidFill>
                <a:latin typeface="+mj-lt"/>
                <a:ea typeface="+mj-ea"/>
                <a:cs typeface="+mj-cs"/>
              </a:rPr>
              <a:t>y </a:t>
            </a:r>
            <a:r>
              <a:rPr lang="es-ES_tradnl" u="sng" dirty="0">
                <a:solidFill>
                  <a:schemeClr val="tx2"/>
                </a:solidFill>
                <a:latin typeface="Arial" pitchFamily="34" charset="0"/>
                <a:ea typeface="+mj-ea"/>
                <a:cs typeface="Arial" pitchFamily="34" charset="0"/>
              </a:rPr>
              <a:t>1970</a:t>
            </a:r>
            <a:endParaRPr lang="en-CA" u="sng" dirty="0">
              <a:solidFill>
                <a:schemeClr val="tx2"/>
              </a:solidFill>
              <a:latin typeface="Arial" pitchFamily="34" charset="0"/>
              <a:ea typeface="+mj-ea"/>
              <a:cs typeface="Arial" pitchFamily="34" charset="0"/>
            </a:endParaRPr>
          </a:p>
        </p:txBody>
      </p:sp>
      <p:sp>
        <p:nvSpPr>
          <p:cNvPr id="13" name="CuadroTexto 12">
            <a:extLst>
              <a:ext uri="{FF2B5EF4-FFF2-40B4-BE49-F238E27FC236}">
                <a16:creationId xmlns:a16="http://schemas.microsoft.com/office/drawing/2014/main" id="{2647DEAF-ED9E-4A6D-85C1-B9BA9A00F57B}"/>
              </a:ext>
            </a:extLst>
          </p:cNvPr>
          <p:cNvSpPr txBox="1"/>
          <p:nvPr/>
        </p:nvSpPr>
        <p:spPr>
          <a:xfrm>
            <a:off x="2227034" y="4691129"/>
            <a:ext cx="4350492" cy="369332"/>
          </a:xfrm>
          <a:prstGeom prst="rect">
            <a:avLst/>
          </a:prstGeom>
          <a:noFill/>
        </p:spPr>
        <p:txBody>
          <a:bodyPr wrap="square">
            <a:spAutoFit/>
          </a:bodyPr>
          <a:lstStyle/>
          <a:p>
            <a:r>
              <a:rPr lang="es-ES_tradnl" b="1" u="sng" dirty="0">
                <a:solidFill>
                  <a:schemeClr val="tx2"/>
                </a:solidFill>
                <a:latin typeface="+mj-lt"/>
                <a:ea typeface="+mj-ea"/>
                <a:cs typeface="+mj-cs"/>
              </a:rPr>
              <a:t>Occidente vs. Japón entre </a:t>
            </a:r>
            <a:r>
              <a:rPr lang="es-ES_tradnl" u="sng" dirty="0">
                <a:solidFill>
                  <a:schemeClr val="tx2"/>
                </a:solidFill>
                <a:latin typeface="Arial" pitchFamily="34" charset="0"/>
                <a:ea typeface="+mj-ea"/>
                <a:cs typeface="Arial" pitchFamily="34" charset="0"/>
              </a:rPr>
              <a:t>1970 </a:t>
            </a:r>
            <a:r>
              <a:rPr lang="es-ES_tradnl" b="1" u="sng" dirty="0">
                <a:solidFill>
                  <a:schemeClr val="tx2"/>
                </a:solidFill>
                <a:latin typeface="+mj-lt"/>
                <a:ea typeface="+mj-ea"/>
                <a:cs typeface="+mj-cs"/>
              </a:rPr>
              <a:t>y </a:t>
            </a:r>
            <a:r>
              <a:rPr lang="es-ES_tradnl" u="sng" dirty="0">
                <a:solidFill>
                  <a:schemeClr val="tx2"/>
                </a:solidFill>
                <a:latin typeface="Arial" pitchFamily="34" charset="0"/>
                <a:ea typeface="+mj-ea"/>
                <a:cs typeface="Arial" pitchFamily="34" charset="0"/>
              </a:rPr>
              <a:t>1980</a:t>
            </a:r>
            <a:endParaRPr lang="en-CA" u="sng" dirty="0">
              <a:solidFill>
                <a:schemeClr val="tx2"/>
              </a:solidFill>
              <a:latin typeface="Arial" pitchFamily="34" charset="0"/>
              <a:ea typeface="+mj-ea"/>
              <a:cs typeface="Arial" pitchFamily="34" charset="0"/>
            </a:endParaRPr>
          </a:p>
        </p:txBody>
      </p:sp>
      <p:cxnSp>
        <p:nvCxnSpPr>
          <p:cNvPr id="14" name="Conector recto 13">
            <a:extLst>
              <a:ext uri="{FF2B5EF4-FFF2-40B4-BE49-F238E27FC236}">
                <a16:creationId xmlns:a16="http://schemas.microsoft.com/office/drawing/2014/main" id="{7447870F-4115-4461-A730-9D2041BA2CA5}"/>
              </a:ext>
            </a:extLst>
          </p:cNvPr>
          <p:cNvCxnSpPr>
            <a:cxnSpLocks/>
          </p:cNvCxnSpPr>
          <p:nvPr/>
        </p:nvCxnSpPr>
        <p:spPr>
          <a:xfrm>
            <a:off x="4427984" y="1340768"/>
            <a:ext cx="0" cy="1315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519354DA-C1CE-40CC-934E-0C4DF079514C}"/>
              </a:ext>
            </a:extLst>
          </p:cNvPr>
          <p:cNvCxnSpPr>
            <a:cxnSpLocks/>
          </p:cNvCxnSpPr>
          <p:nvPr/>
        </p:nvCxnSpPr>
        <p:spPr>
          <a:xfrm>
            <a:off x="4427984" y="3265663"/>
            <a:ext cx="0" cy="1315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A006DB33-E4E8-4417-9D2C-7EC52B576F07}"/>
              </a:ext>
            </a:extLst>
          </p:cNvPr>
          <p:cNvCxnSpPr>
            <a:cxnSpLocks/>
          </p:cNvCxnSpPr>
          <p:nvPr/>
        </p:nvCxnSpPr>
        <p:spPr>
          <a:xfrm>
            <a:off x="4427984" y="5281887"/>
            <a:ext cx="0" cy="131546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idx="1"/>
          </p:nvPr>
        </p:nvSpPr>
        <p:spPr>
          <a:xfrm>
            <a:off x="323528" y="1500188"/>
            <a:ext cx="8568952" cy="4525962"/>
          </a:xfrm>
        </p:spPr>
        <p:txBody>
          <a:bodyPr/>
          <a:lstStyle/>
          <a:p>
            <a:pPr algn="just"/>
            <a:r>
              <a:rPr lang="es-ES_tradnl" altLang="es-UY" sz="2500" dirty="0">
                <a:cs typeface="Arial" charset="0"/>
              </a:rPr>
              <a:t>Gestión: “actividades coordinadas para dirigir y controlar una organización (3.2.1)” </a:t>
            </a:r>
            <a:r>
              <a:rPr lang="es-UY" altLang="es-UY" sz="2500" dirty="0">
                <a:cs typeface="Arial" charset="0"/>
              </a:rPr>
              <a:t>   </a:t>
            </a:r>
            <a:r>
              <a:rPr lang="es-UY" altLang="es-UY" sz="2000" dirty="0">
                <a:latin typeface="Arial" charset="0"/>
                <a:cs typeface="Arial" charset="0"/>
              </a:rPr>
              <a:t>(ISO 9000:2015)</a:t>
            </a:r>
            <a:r>
              <a:rPr lang="es-ES" altLang="es-UY" sz="2000" dirty="0">
                <a:latin typeface="Arial" charset="0"/>
                <a:cs typeface="Arial" charset="0"/>
              </a:rPr>
              <a:t> </a:t>
            </a:r>
            <a:endParaRPr lang="es-ES" altLang="es-UY" sz="2500" dirty="0">
              <a:latin typeface="Arial" charset="0"/>
              <a:cs typeface="Arial" charset="0"/>
            </a:endParaRPr>
          </a:p>
          <a:p>
            <a:pPr algn="just"/>
            <a:endParaRPr lang="es-ES_tradnl" altLang="es-UY" sz="2500" dirty="0">
              <a:cs typeface="Arial" charset="0"/>
            </a:endParaRPr>
          </a:p>
          <a:p>
            <a:pPr algn="just">
              <a:buClr>
                <a:schemeClr val="folHlink"/>
              </a:buClr>
            </a:pPr>
            <a:r>
              <a:rPr lang="es-ES" altLang="es-UY" sz="2500" dirty="0">
                <a:cs typeface="Times New Roman" pitchFamily="18" charset="0"/>
              </a:rPr>
              <a:t>Gestión de la Calidad: “gestión (3.3.3) con respecto a la calidad (3.6.2)”</a:t>
            </a:r>
            <a:r>
              <a:rPr lang="es-ES_tradnl" altLang="es-UY" sz="2500" dirty="0">
                <a:cs typeface="Times New Roman" pitchFamily="18" charset="0"/>
              </a:rPr>
              <a:t> </a:t>
            </a:r>
            <a:r>
              <a:rPr lang="es-UY" altLang="es-UY" sz="2000" dirty="0">
                <a:latin typeface="Arial" charset="0"/>
                <a:cs typeface="Arial" charset="0"/>
              </a:rPr>
              <a:t>   (ISO 9000:2015)</a:t>
            </a:r>
            <a:endParaRPr lang="es-ES" altLang="es-UY" sz="2000" dirty="0">
              <a:latin typeface="Arial" charset="0"/>
              <a:cs typeface="Arial" charset="0"/>
            </a:endParaRPr>
          </a:p>
          <a:p>
            <a:pPr marL="109537" indent="0" algn="just">
              <a:buClr>
                <a:schemeClr val="folHlink"/>
              </a:buClr>
              <a:buNone/>
            </a:pPr>
            <a:endParaRPr lang="es-ES" altLang="es-UY" sz="1200" dirty="0">
              <a:latin typeface="Arial" charset="0"/>
              <a:cs typeface="Arial" charset="0"/>
            </a:endParaRPr>
          </a:p>
          <a:p>
            <a:pPr marL="109537" indent="0" algn="just">
              <a:buClr>
                <a:schemeClr val="folHlink"/>
              </a:buClr>
              <a:buNone/>
            </a:pPr>
            <a:r>
              <a:rPr lang="es-ES" altLang="es-UY" sz="1800" i="1" dirty="0">
                <a:latin typeface="Arial" charset="0"/>
                <a:cs typeface="Arial" charset="0"/>
              </a:rPr>
              <a:t>Nota 1 a la entrada: La gestión de la calidad puede incluir el establecimiento de políticas de la calidad (3.5.9) y los objetivos de la calidad (3.7.2) y los procesos (3.4.1) para lograr estos objetivos de la calidad a través de la planificación de la calidad (3.3.5), el aseguramiento de la calidad (3.3.6), el control de la calidad (3.3.7) y la mejora de la calidad (3.3.8).</a:t>
            </a:r>
          </a:p>
          <a:p>
            <a:pPr>
              <a:buClr>
                <a:schemeClr val="folHlink"/>
              </a:buClr>
            </a:pPr>
            <a:endParaRPr lang="es-UY" altLang="es-UY" sz="2500" dirty="0">
              <a:cs typeface="Arial" charset="0"/>
            </a:endParaRPr>
          </a:p>
        </p:txBody>
      </p:sp>
      <p:sp>
        <p:nvSpPr>
          <p:cNvPr id="204802"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a:buClr>
                <a:schemeClr val="folHlink"/>
              </a:buClr>
              <a:defRPr/>
            </a:pPr>
            <a:r>
              <a:rPr lang="es-ES_tradnl" sz="3700" dirty="0">
                <a:effectLst/>
                <a:cs typeface="Arial" pitchFamily="34" charset="0"/>
              </a:rPr>
              <a:t>Gestión de la Calidad</a:t>
            </a:r>
            <a:endParaRPr lang="es-ES_tradnl" dirty="0">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p:cNvSpPr>
          <p:nvPr>
            <p:ph idx="1"/>
          </p:nvPr>
        </p:nvSpPr>
        <p:spPr>
          <a:xfrm>
            <a:off x="22521" y="2924944"/>
            <a:ext cx="9013975" cy="3178856"/>
          </a:xfrm>
        </p:spPr>
        <p:txBody>
          <a:bodyPr/>
          <a:lstStyle/>
          <a:p>
            <a:pPr algn="just"/>
            <a:r>
              <a:rPr lang="es-ES_tradnl" altLang="es-UY" sz="2200" dirty="0">
                <a:cs typeface="Arial" charset="0"/>
              </a:rPr>
              <a:t>Sistema: “conjunto de elementos interrelacionados o que interactúan”</a:t>
            </a:r>
          </a:p>
          <a:p>
            <a:pPr marL="109537" indent="0" algn="just">
              <a:buNone/>
            </a:pPr>
            <a:endParaRPr lang="es-ES_tradnl" altLang="es-UY" sz="2200" dirty="0">
              <a:cs typeface="Arial" charset="0"/>
            </a:endParaRPr>
          </a:p>
          <a:p>
            <a:pPr algn="just"/>
            <a:r>
              <a:rPr lang="es-ES_tradnl" altLang="es-UY" sz="2200" dirty="0">
                <a:cs typeface="Arial" charset="0"/>
              </a:rPr>
              <a:t>Sistema de gestión: “</a:t>
            </a:r>
            <a:r>
              <a:rPr lang="es-ES" altLang="es-UY" sz="2200" dirty="0">
                <a:cs typeface="Arial" charset="0"/>
              </a:rPr>
              <a:t>conjunto de elementos de una organización (3.2.1) interrelacionados o que interactúan para establecer políticas (3.5.8), objetivos (3.7.1) y procesos (3.4.1) para lograr estos objetivos.</a:t>
            </a:r>
            <a:r>
              <a:rPr lang="es-ES_tradnl" altLang="es-UY" sz="2200" dirty="0">
                <a:cs typeface="Arial" charset="0"/>
              </a:rPr>
              <a:t>”</a:t>
            </a:r>
          </a:p>
          <a:p>
            <a:pPr marL="109537" indent="0" algn="just">
              <a:buNone/>
            </a:pPr>
            <a:endParaRPr lang="es-ES_tradnl" altLang="es-UY" sz="2200" dirty="0">
              <a:cs typeface="Arial" charset="0"/>
            </a:endParaRPr>
          </a:p>
          <a:p>
            <a:pPr algn="just">
              <a:buClr>
                <a:schemeClr val="folHlink"/>
              </a:buClr>
            </a:pPr>
            <a:r>
              <a:rPr lang="es-ES" altLang="es-UY" sz="2200" dirty="0">
                <a:cs typeface="Times New Roman" pitchFamily="18" charset="0"/>
              </a:rPr>
              <a:t>Sistema de gestión de la calidad: “parte de un sistema de gestión (3.5.3) relacionada con la calidad (3.6.2)”</a:t>
            </a:r>
            <a:endParaRPr lang="es-ES_tradnl" altLang="es-UY" sz="2200" dirty="0">
              <a:cs typeface="Times New Roman" pitchFamily="18" charset="0"/>
            </a:endParaRPr>
          </a:p>
        </p:txBody>
      </p:sp>
      <p:sp>
        <p:nvSpPr>
          <p:cNvPr id="205826" name="Rectangle 2"/>
          <p:cNvSpPr>
            <a:spLocks noGrp="1"/>
          </p:cNvSpPr>
          <p:nvPr>
            <p:ph type="title"/>
          </p:nvPr>
        </p:nvSpPr>
        <p:spPr bwMode="auto">
          <a:xfrm>
            <a:off x="5292079" y="285750"/>
            <a:ext cx="3437583" cy="1897813"/>
          </a:xfrm>
        </p:spPr>
        <p:txBody>
          <a:bodyPr wrap="square" lIns="91440" tIns="45720" rIns="91440" bIns="45720" numCol="1" anchorCtr="0" compatLnSpc="1">
            <a:prstTxWarp prst="textNoShape">
              <a:avLst/>
            </a:prstTxWarp>
          </a:bodyPr>
          <a:lstStyle/>
          <a:p>
            <a:pPr algn="ctr">
              <a:buClr>
                <a:schemeClr val="folHlink"/>
              </a:buClr>
              <a:defRPr/>
            </a:pPr>
            <a:r>
              <a:rPr lang="es-ES_tradnl" sz="3700" dirty="0">
                <a:effectLst/>
                <a:cs typeface="Arial" pitchFamily="34" charset="0"/>
              </a:rPr>
              <a:t>Sistema de Gestión de la Calidad</a:t>
            </a:r>
            <a:endParaRPr lang="es-ES_tradnl" dirty="0">
              <a:effectLst/>
            </a:endParaRPr>
          </a:p>
        </p:txBody>
      </p:sp>
      <p:pic>
        <p:nvPicPr>
          <p:cNvPr id="46084" name="3 Imagen" descr="Sistema de Gestion de la Calidad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38" y="355406"/>
            <a:ext cx="4895391" cy="2234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5868144" y="2348880"/>
            <a:ext cx="2582758" cy="341632"/>
          </a:xfrm>
          <a:prstGeom prst="rect">
            <a:avLst/>
          </a:prstGeom>
        </p:spPr>
        <p:txBody>
          <a:bodyPr wrap="none">
            <a:spAutoFit/>
          </a:bodyPr>
          <a:lstStyle/>
          <a:p>
            <a:pPr>
              <a:lnSpc>
                <a:spcPct val="90000"/>
              </a:lnSpc>
              <a:buClr>
                <a:schemeClr val="folHlink"/>
              </a:buClr>
              <a:buFont typeface="Wingdings 3" pitchFamily="18" charset="2"/>
              <a:buNone/>
            </a:pPr>
            <a:r>
              <a:rPr lang="es-UY" altLang="es-UY" dirty="0">
                <a:cs typeface="Arial" charset="0"/>
              </a:rPr>
              <a:t>Fuente: ISO 9000:2015</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idx="1"/>
          </p:nvPr>
        </p:nvSpPr>
        <p:spPr>
          <a:xfrm>
            <a:off x="107950" y="1196975"/>
            <a:ext cx="8640763" cy="4824413"/>
          </a:xfrm>
        </p:spPr>
        <p:txBody>
          <a:bodyPr/>
          <a:lstStyle/>
          <a:p>
            <a:pPr algn="just">
              <a:buClr>
                <a:schemeClr val="folHlink"/>
              </a:buClr>
            </a:pPr>
            <a:r>
              <a:rPr lang="es-ES" altLang="es-UY" sz="2400" dirty="0">
                <a:cs typeface="Times New Roman" pitchFamily="18" charset="0"/>
              </a:rPr>
              <a:t>Modelo gerencial perfeccionado en Japón, se destaca la figura de Ishikawa, a partir de ideas de Deming y Juran, introducidas después de la segunda guerra mundial. El foco de atención se traslada desde el proceso de producción a todos los procesos. </a:t>
            </a:r>
          </a:p>
          <a:p>
            <a:pPr marL="109537" indent="0" algn="just">
              <a:buClr>
                <a:schemeClr val="folHlink"/>
              </a:buClr>
              <a:buNone/>
            </a:pPr>
            <a:endParaRPr lang="es-ES" altLang="es-UY" sz="1050" dirty="0">
              <a:cs typeface="Times New Roman" pitchFamily="18" charset="0"/>
            </a:endParaRPr>
          </a:p>
          <a:p>
            <a:pPr algn="just">
              <a:buClr>
                <a:schemeClr val="folHlink"/>
              </a:buClr>
            </a:pPr>
            <a:r>
              <a:rPr lang="es-ES" altLang="es-UY" sz="2400" dirty="0">
                <a:cs typeface="Times New Roman" pitchFamily="18" charset="0"/>
              </a:rPr>
              <a:t>De concepción:</a:t>
            </a:r>
          </a:p>
          <a:p>
            <a:pPr lvl="1" algn="just">
              <a:lnSpc>
                <a:spcPct val="90000"/>
              </a:lnSpc>
              <a:buClr>
                <a:schemeClr val="folHlink"/>
              </a:buClr>
            </a:pPr>
            <a:endParaRPr lang="es-ES" altLang="es-UY" sz="800" dirty="0">
              <a:cs typeface="Times New Roman" pitchFamily="18" charset="0"/>
            </a:endParaRPr>
          </a:p>
          <a:p>
            <a:pPr lvl="1" algn="just">
              <a:lnSpc>
                <a:spcPct val="90000"/>
              </a:lnSpc>
              <a:buClr>
                <a:schemeClr val="folHlink"/>
              </a:buClr>
            </a:pPr>
            <a:r>
              <a:rPr lang="es-ES" altLang="es-UY" sz="2000" dirty="0">
                <a:cs typeface="Times New Roman" pitchFamily="18" charset="0"/>
              </a:rPr>
              <a:t>De naturaleza técnica: Nace con Taylor y se desarrolla con los métodos de control estadístico de Shewhart y se consolida con los conceptos de Control de Calidad de los últimos años (Feigenbaum, Deming y Juran)</a:t>
            </a:r>
          </a:p>
          <a:p>
            <a:pPr lvl="1" algn="just">
              <a:lnSpc>
                <a:spcPct val="90000"/>
              </a:lnSpc>
              <a:buClr>
                <a:schemeClr val="folHlink"/>
              </a:buClr>
            </a:pPr>
            <a:endParaRPr lang="es-ES" altLang="es-UY" sz="2000" dirty="0">
              <a:cs typeface="Times New Roman" pitchFamily="18" charset="0"/>
            </a:endParaRPr>
          </a:p>
          <a:p>
            <a:pPr lvl="1" algn="just">
              <a:lnSpc>
                <a:spcPct val="90000"/>
              </a:lnSpc>
              <a:buClr>
                <a:schemeClr val="folHlink"/>
              </a:buClr>
            </a:pPr>
            <a:r>
              <a:rPr lang="es-ES" altLang="es-UY" sz="2000" dirty="0">
                <a:cs typeface="Times New Roman" pitchFamily="18" charset="0"/>
              </a:rPr>
              <a:t>De naturaleza humana: Apoyada en las investigaciones del comportamiento humano, desarrolladas por </a:t>
            </a:r>
            <a:r>
              <a:rPr lang="es-ES" altLang="es-UY" sz="2000" dirty="0" err="1">
                <a:cs typeface="Times New Roman" pitchFamily="18" charset="0"/>
              </a:rPr>
              <a:t>Mc.Gregor</a:t>
            </a:r>
            <a:r>
              <a:rPr lang="es-ES" altLang="es-UY" sz="2000" dirty="0">
                <a:cs typeface="Times New Roman" pitchFamily="18" charset="0"/>
              </a:rPr>
              <a:t>, </a:t>
            </a:r>
            <a:r>
              <a:rPr lang="es-ES" altLang="es-UY" sz="2000" dirty="0" err="1">
                <a:cs typeface="Times New Roman" pitchFamily="18" charset="0"/>
              </a:rPr>
              <a:t>Herzberger</a:t>
            </a:r>
            <a:r>
              <a:rPr lang="es-ES" altLang="es-UY" sz="2000" dirty="0">
                <a:cs typeface="Times New Roman" pitchFamily="18" charset="0"/>
              </a:rPr>
              <a:t>, Maslow, etc.</a:t>
            </a:r>
            <a:r>
              <a:rPr lang="es-ES" altLang="es-UY" sz="2000" dirty="0">
                <a:cs typeface="Arial" charset="0"/>
              </a:rPr>
              <a:t> </a:t>
            </a:r>
          </a:p>
          <a:p>
            <a:pPr algn="just">
              <a:buClr>
                <a:schemeClr val="folHlink"/>
              </a:buClr>
            </a:pPr>
            <a:endParaRPr lang="es-ES" altLang="es-UY" dirty="0">
              <a:cs typeface="Arial" charset="0"/>
            </a:endParaRPr>
          </a:p>
        </p:txBody>
      </p:sp>
      <p:sp>
        <p:nvSpPr>
          <p:cNvPr id="72706" name="Rectangle 2"/>
          <p:cNvSpPr>
            <a:spLocks noGrp="1"/>
          </p:cNvSpPr>
          <p:nvPr>
            <p:ph type="title"/>
          </p:nvPr>
        </p:nvSpPr>
        <p:spPr bwMode="auto">
          <a:xfrm>
            <a:off x="500063" y="285750"/>
            <a:ext cx="8229600" cy="838994"/>
          </a:xfrm>
        </p:spPr>
        <p:txBody>
          <a:bodyPr wrap="square" lIns="91440" tIns="45720" rIns="91440" bIns="45720" numCol="1" anchorCtr="0" compatLnSpc="1">
            <a:prstTxWarp prst="textNoShape">
              <a:avLst/>
            </a:prstTxWarp>
          </a:bodyPr>
          <a:lstStyle/>
          <a:p>
            <a:pPr algn="ctr">
              <a:buClr>
                <a:schemeClr val="folHlink"/>
              </a:buClr>
              <a:defRPr/>
            </a:pPr>
            <a:r>
              <a:rPr lang="es-ES_tradnl" dirty="0">
                <a:effectLst/>
              </a:rPr>
              <a:t>Calidad Total</a:t>
            </a:r>
          </a:p>
        </p:txBody>
      </p:sp>
      <p:pic>
        <p:nvPicPr>
          <p:cNvPr id="3" name="Diapo 38 (1)">
            <a:hlinkClick r:id="" action="ppaction://media"/>
            <a:extLst>
              <a:ext uri="{FF2B5EF4-FFF2-40B4-BE49-F238E27FC236}">
                <a16:creationId xmlns:a16="http://schemas.microsoft.com/office/drawing/2014/main" id="{311D7867-3B01-44BD-A263-E55E85E80895}"/>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16416" y="548401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1692821" y="1171575"/>
            <a:ext cx="7129958" cy="5400675"/>
          </a:xfrm>
        </p:spPr>
        <p:txBody>
          <a:bodyPr/>
          <a:lstStyle/>
          <a:p>
            <a:pPr algn="just">
              <a:buClr>
                <a:schemeClr val="folHlink"/>
              </a:buClr>
            </a:pPr>
            <a:r>
              <a:rPr lang="es-ES" altLang="es-UY" sz="1800" dirty="0"/>
              <a:t>Hammurabi fue rey de Babilonia (</a:t>
            </a:r>
            <a:r>
              <a:rPr lang="es-ES" altLang="es-UY" sz="1800" dirty="0">
                <a:latin typeface="Arial" charset="0"/>
                <a:cs typeface="Arial" charset="0"/>
              </a:rPr>
              <a:t>1792 a 1750</a:t>
            </a:r>
            <a:r>
              <a:rPr lang="es-ES" altLang="es-UY" sz="1800" dirty="0"/>
              <a:t> A.C.), fue un notable legislador, compiló y ordenó leyes conocidas como el </a:t>
            </a:r>
            <a:r>
              <a:rPr lang="es-ES" altLang="es-UY" sz="1800" b="1" dirty="0"/>
              <a:t>Código de Hammurabi </a:t>
            </a:r>
            <a:r>
              <a:rPr lang="es-ES" altLang="es-UY" sz="1800" dirty="0">
                <a:latin typeface="Arial" charset="0"/>
                <a:cs typeface="Arial" charset="0"/>
              </a:rPr>
              <a:t>(1.752 A.C.)</a:t>
            </a:r>
            <a:r>
              <a:rPr lang="es-ES" altLang="es-UY" sz="1800" dirty="0"/>
              <a:t>, el tratado legal completo más antiguo que se conoce.</a:t>
            </a:r>
          </a:p>
          <a:p>
            <a:pPr algn="just">
              <a:buClr>
                <a:schemeClr val="folHlink"/>
              </a:buClr>
            </a:pPr>
            <a:endParaRPr lang="es-ES" altLang="es-UY" sz="1800" dirty="0"/>
          </a:p>
          <a:p>
            <a:pPr algn="just">
              <a:buClr>
                <a:schemeClr val="folHlink"/>
              </a:buClr>
            </a:pPr>
            <a:r>
              <a:rPr lang="es-ES" altLang="es-UY" sz="1800" b="1" dirty="0"/>
              <a:t>Ley 233:</a:t>
            </a:r>
            <a:r>
              <a:rPr lang="es-ES" altLang="es-UY" sz="1800" dirty="0"/>
              <a:t> Si un constructor hizo una casa para otro y no hizo bien las bases, y si un nuevo muro se cayó, este constructor reparará el muro a su costa.</a:t>
            </a:r>
          </a:p>
          <a:p>
            <a:pPr algn="just">
              <a:buClr>
                <a:schemeClr val="folHlink"/>
              </a:buClr>
            </a:pPr>
            <a:endParaRPr lang="es-ES" altLang="es-UY" sz="1800" dirty="0"/>
          </a:p>
          <a:p>
            <a:pPr algn="just">
              <a:buClr>
                <a:schemeClr val="folHlink"/>
              </a:buClr>
            </a:pPr>
            <a:r>
              <a:rPr lang="es-ES" altLang="es-UY" sz="1800" dirty="0"/>
              <a:t>Se recuerda este código por la “Ley del Talión” con la conocida frase «ojo por ojo y diente por diente».</a:t>
            </a:r>
          </a:p>
          <a:p>
            <a:pPr algn="just">
              <a:buClr>
                <a:schemeClr val="folHlink"/>
              </a:buClr>
            </a:pPr>
            <a:endParaRPr lang="es-ES" altLang="es-UY" sz="1800" b="1" dirty="0"/>
          </a:p>
          <a:p>
            <a:pPr algn="just">
              <a:buClr>
                <a:schemeClr val="folHlink"/>
              </a:buClr>
            </a:pPr>
            <a:r>
              <a:rPr lang="es-ES" altLang="es-UY" sz="1800" b="1" dirty="0"/>
              <a:t>Ley 229:</a:t>
            </a:r>
            <a:r>
              <a:rPr lang="es-ES" altLang="es-UY" sz="1800" dirty="0"/>
              <a:t> Si un constructor hizo una casa para otro, y no la hizo sólida, y si la casa que hizo se derrumbó y ha hecho morir al propietario de la casa, el constructor será muerto.</a:t>
            </a:r>
          </a:p>
          <a:p>
            <a:pPr algn="just">
              <a:lnSpc>
                <a:spcPct val="90000"/>
              </a:lnSpc>
              <a:buClr>
                <a:schemeClr val="folHlink"/>
              </a:buClr>
            </a:pPr>
            <a:endParaRPr lang="es-ES" altLang="es-UY" sz="1800" dirty="0"/>
          </a:p>
          <a:p>
            <a:pPr algn="just">
              <a:lnSpc>
                <a:spcPct val="90000"/>
              </a:lnSpc>
              <a:buClr>
                <a:schemeClr val="folHlink"/>
              </a:buClr>
            </a:pPr>
            <a:endParaRPr lang="es-ES" altLang="es-UY" sz="1800" dirty="0"/>
          </a:p>
        </p:txBody>
      </p:sp>
      <p:sp>
        <p:nvSpPr>
          <p:cNvPr id="11267" name="Rectangle 2"/>
          <p:cNvSpPr>
            <a:spLocks noChangeArrowheads="1"/>
          </p:cNvSpPr>
          <p:nvPr/>
        </p:nvSpPr>
        <p:spPr bwMode="auto">
          <a:xfrm>
            <a:off x="500063" y="285750"/>
            <a:ext cx="8229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s-ES_tradnl" altLang="es-UY" sz="4100" b="1" dirty="0">
                <a:solidFill>
                  <a:srgbClr val="0099CC"/>
                </a:solidFill>
                <a:latin typeface="Constantia" pitchFamily="18" charset="0"/>
              </a:rPr>
              <a:t>Calidad</a:t>
            </a:r>
          </a:p>
        </p:txBody>
      </p:sp>
      <p:pic>
        <p:nvPicPr>
          <p:cNvPr id="11268" name="3 Imagen" descr="Hammurabi 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21" y="1295400"/>
            <a:ext cx="1371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4 Imagen" descr="Piedra Hammurabi.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179" y="3439274"/>
            <a:ext cx="1609684" cy="183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idx="1"/>
          </p:nvPr>
        </p:nvSpPr>
        <p:spPr>
          <a:xfrm>
            <a:off x="106363" y="1132235"/>
            <a:ext cx="8713787" cy="4745037"/>
          </a:xfrm>
        </p:spPr>
        <p:txBody>
          <a:bodyPr/>
          <a:lstStyle/>
          <a:p>
            <a:pPr algn="just">
              <a:buClr>
                <a:schemeClr val="folHlink"/>
              </a:buClr>
            </a:pPr>
            <a:r>
              <a:rPr lang="es-ES" altLang="es-UY" sz="2200" dirty="0"/>
              <a:t>“Sistema que integra al desarrollo, el mantenimiento y la mejoría de la calidad en una organización, para la producción de bienes o servicios a los niveles más económicos que permitan la satisfacción del consumidor”</a:t>
            </a:r>
            <a:r>
              <a:rPr lang="es-ES" altLang="es-UY" sz="2200" dirty="0">
                <a:cs typeface="Arial" charset="0"/>
              </a:rPr>
              <a:t> </a:t>
            </a:r>
          </a:p>
          <a:p>
            <a:pPr algn="just">
              <a:buClr>
                <a:schemeClr val="folHlink"/>
              </a:buClr>
            </a:pPr>
            <a:endParaRPr lang="es-ES" altLang="es-UY" sz="1600" dirty="0">
              <a:cs typeface="Arial" charset="0"/>
            </a:endParaRPr>
          </a:p>
          <a:p>
            <a:pPr algn="just">
              <a:buClr>
                <a:schemeClr val="folHlink"/>
              </a:buClr>
            </a:pPr>
            <a:r>
              <a:rPr lang="es-ES" altLang="es-UY" sz="2200" dirty="0"/>
              <a:t>Conocido luego como Administración de la Calidad Total – TQM, “Enfoque gerencial dirigido hacia el éxito en el largo plazo, a través de la satisfacción de los clientes, basado en la participación de todos los integrantes de la organización, en la mejoría continua de productos, procesos y servicios, y de la cultura de la organización en la que trabajan” </a:t>
            </a:r>
          </a:p>
          <a:p>
            <a:pPr algn="just">
              <a:buClr>
                <a:schemeClr val="folHlink"/>
              </a:buClr>
              <a:buFont typeface="Wingdings 3" pitchFamily="18" charset="2"/>
              <a:buNone/>
            </a:pPr>
            <a:endParaRPr lang="es-ES" altLang="es-UY" sz="1400" dirty="0"/>
          </a:p>
          <a:p>
            <a:pPr algn="just">
              <a:buClr>
                <a:schemeClr val="folHlink"/>
              </a:buClr>
              <a:buFont typeface="Wingdings 3" pitchFamily="18" charset="2"/>
              <a:buNone/>
            </a:pPr>
            <a:r>
              <a:rPr lang="es-ES" altLang="es-UY" sz="2000" dirty="0"/>
              <a:t>	1956 - Total </a:t>
            </a:r>
            <a:r>
              <a:rPr lang="es-ES" altLang="es-UY" sz="2000" dirty="0" err="1"/>
              <a:t>Quality</a:t>
            </a:r>
            <a:r>
              <a:rPr lang="es-ES" altLang="es-UY" sz="2000" dirty="0"/>
              <a:t> Control TQC – </a:t>
            </a:r>
            <a:r>
              <a:rPr lang="es-MX" altLang="es-UY" sz="2000" dirty="0"/>
              <a:t>Armand </a:t>
            </a:r>
            <a:r>
              <a:rPr lang="es-ES" altLang="es-UY" sz="2000" dirty="0"/>
              <a:t>Feigenbaum</a:t>
            </a:r>
          </a:p>
          <a:p>
            <a:pPr algn="just">
              <a:buClr>
                <a:schemeClr val="folHlink"/>
              </a:buClr>
            </a:pPr>
            <a:endParaRPr lang="es-ES" altLang="es-UY" dirty="0"/>
          </a:p>
          <a:p>
            <a:pPr algn="just">
              <a:buClr>
                <a:schemeClr val="folHlink"/>
              </a:buClr>
              <a:buFont typeface="Wingdings 3" pitchFamily="18" charset="2"/>
              <a:buNone/>
            </a:pPr>
            <a:endParaRPr lang="es-ES" altLang="es-UY" sz="2300" dirty="0"/>
          </a:p>
          <a:p>
            <a:pPr algn="just">
              <a:buClr>
                <a:schemeClr val="folHlink"/>
              </a:buClr>
              <a:buFont typeface="Wingdings 3" pitchFamily="18" charset="2"/>
              <a:buNone/>
            </a:pPr>
            <a:endParaRPr lang="es-ES" altLang="es-UY" sz="2200" dirty="0"/>
          </a:p>
        </p:txBody>
      </p:sp>
      <p:sp>
        <p:nvSpPr>
          <p:cNvPr id="75778" name="Rectangle 2"/>
          <p:cNvSpPr>
            <a:spLocks noGrp="1"/>
          </p:cNvSpPr>
          <p:nvPr>
            <p:ph type="title"/>
          </p:nvPr>
        </p:nvSpPr>
        <p:spPr bwMode="auto">
          <a:xfrm>
            <a:off x="755650" y="260648"/>
            <a:ext cx="8026400" cy="863947"/>
          </a:xfrm>
        </p:spPr>
        <p:txBody>
          <a:bodyPr wrap="square" lIns="91440" tIns="45720" rIns="91440" bIns="45720" numCol="1" anchorCtr="0" compatLnSpc="1">
            <a:prstTxWarp prst="textNoShape">
              <a:avLst/>
            </a:prstTxWarp>
          </a:bodyPr>
          <a:lstStyle/>
          <a:p>
            <a:pPr algn="ctr">
              <a:buClr>
                <a:schemeClr val="folHlink"/>
              </a:buClr>
              <a:defRPr/>
            </a:pPr>
            <a:r>
              <a:rPr lang="es-ES" sz="3700" dirty="0">
                <a:effectLst/>
              </a:rPr>
              <a:t>Control Total de la Calidad</a:t>
            </a:r>
            <a:endParaRPr lang="es-ES_tradnl" sz="3700" dirty="0">
              <a:effectLst/>
            </a:endParaRPr>
          </a:p>
        </p:txBody>
      </p:sp>
      <p:pic>
        <p:nvPicPr>
          <p:cNvPr id="48132" name="3 Imagen" descr="Feigenbau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892753"/>
            <a:ext cx="1205798" cy="13958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3" name="4 CuadroTexto"/>
          <p:cNvSpPr txBox="1">
            <a:spLocks noChangeArrowheads="1"/>
          </p:cNvSpPr>
          <p:nvPr/>
        </p:nvSpPr>
        <p:spPr bwMode="auto">
          <a:xfrm>
            <a:off x="6441717" y="5981218"/>
            <a:ext cx="650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r>
              <a:rPr lang="en-US" altLang="es-UY" sz="2000" i="1" dirty="0">
                <a:latin typeface="+mn-lt"/>
              </a:rPr>
              <a:t>1922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idx="1"/>
          </p:nvPr>
        </p:nvSpPr>
        <p:spPr>
          <a:xfrm>
            <a:off x="0" y="1018043"/>
            <a:ext cx="7380312" cy="1474853"/>
          </a:xfrm>
        </p:spPr>
        <p:txBody>
          <a:bodyPr/>
          <a:lstStyle/>
          <a:p>
            <a:pPr algn="just">
              <a:buClr>
                <a:schemeClr val="folHlink"/>
              </a:buClr>
            </a:pPr>
            <a:r>
              <a:rPr lang="es-ES" altLang="es-UY" sz="2100" dirty="0"/>
              <a:t>“Practicar el CWQC es desarrollar, diseñar, manufacturar y mantener un producto o servicio que sea el más económico, el más útil y siempre satisfactorio para el consumidor”</a:t>
            </a:r>
            <a:r>
              <a:rPr lang="es-ES" altLang="es-UY" sz="2100" dirty="0">
                <a:cs typeface="Arial" charset="0"/>
              </a:rPr>
              <a:t> </a:t>
            </a:r>
          </a:p>
          <a:p>
            <a:pPr algn="just">
              <a:buClr>
                <a:schemeClr val="folHlink"/>
              </a:buClr>
              <a:buFont typeface="Wingdings 3" pitchFamily="18" charset="2"/>
              <a:buNone/>
            </a:pPr>
            <a:r>
              <a:rPr lang="es-ES" altLang="es-UY" sz="2100" dirty="0">
                <a:cs typeface="Arial" charset="0"/>
              </a:rPr>
              <a:t>	</a:t>
            </a:r>
            <a:r>
              <a:rPr lang="es-ES" altLang="es-UY" sz="2100" dirty="0"/>
              <a:t>Kauru Ishikawa </a:t>
            </a:r>
            <a:r>
              <a:rPr lang="es-ES" altLang="es-UY" sz="2100" dirty="0">
                <a:latin typeface="Arial" charset="0"/>
                <a:cs typeface="Arial" charset="0"/>
              </a:rPr>
              <a:t>1915 - 1989</a:t>
            </a:r>
          </a:p>
        </p:txBody>
      </p:sp>
      <p:sp>
        <p:nvSpPr>
          <p:cNvPr id="76802" name="Rectangle 2"/>
          <p:cNvSpPr>
            <a:spLocks noGrp="1"/>
          </p:cNvSpPr>
          <p:nvPr>
            <p:ph type="title"/>
          </p:nvPr>
        </p:nvSpPr>
        <p:spPr bwMode="auto">
          <a:xfrm>
            <a:off x="1571617" y="77514"/>
            <a:ext cx="6000765" cy="692696"/>
          </a:xfrm>
        </p:spPr>
        <p:txBody>
          <a:bodyPr wrap="square" lIns="91440" tIns="45720" rIns="91440" bIns="45720" numCol="1" anchorCtr="0" compatLnSpc="1">
            <a:prstTxWarp prst="textNoShape">
              <a:avLst/>
            </a:prstTxWarp>
            <a:normAutofit/>
          </a:bodyPr>
          <a:lstStyle/>
          <a:p>
            <a:pPr algn="ctr">
              <a:buClr>
                <a:schemeClr val="folHlink"/>
              </a:buClr>
              <a:defRPr/>
            </a:pPr>
            <a:r>
              <a:rPr lang="en-US" sz="2600" dirty="0">
                <a:effectLst/>
              </a:rPr>
              <a:t>Company Wide Quality Control</a:t>
            </a:r>
            <a:endParaRPr lang="es-ES_tradnl" sz="2600" dirty="0">
              <a:solidFill>
                <a:schemeClr val="tx1"/>
              </a:solidFill>
              <a:effectLst/>
            </a:endParaRPr>
          </a:p>
        </p:txBody>
      </p:sp>
      <p:pic>
        <p:nvPicPr>
          <p:cNvPr id="49156" name="3 Imagen" descr="Ishikaw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6803" y="946036"/>
            <a:ext cx="1168723" cy="1474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591EFF19-670F-45B3-A2AE-A6FA97A300BF}"/>
              </a:ext>
            </a:extLst>
          </p:cNvPr>
          <p:cNvSpPr txBox="1">
            <a:spLocks/>
          </p:cNvSpPr>
          <p:nvPr/>
        </p:nvSpPr>
        <p:spPr bwMode="auto">
          <a:xfrm>
            <a:off x="1586885" y="2502026"/>
            <a:ext cx="6201489" cy="710950"/>
          </a:xfrm>
          <a:prstGeom prst="rect">
            <a:avLst/>
          </a:prstGeom>
        </p:spPr>
        <p:txBody>
          <a:bodyPr vert="horz" wrap="square" lIns="91440" tIns="45720" rIns="91440" bIns="45720" numCol="1" rtlCol="0" anchor="ctr" anchorCtr="0" compatLnSpc="1">
            <a:prstTxWarp prst="textNoShape">
              <a:avLst/>
            </a:prstTxWarp>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nstantia" pitchFamily="18" charset="0"/>
              </a:defRPr>
            </a:lvl2pPr>
            <a:lvl3pPr algn="l" rtl="0" eaLnBrk="0" fontAlgn="base" hangingPunct="0">
              <a:spcBef>
                <a:spcPct val="0"/>
              </a:spcBef>
              <a:spcAft>
                <a:spcPct val="0"/>
              </a:spcAft>
              <a:defRPr sz="4100" b="1">
                <a:solidFill>
                  <a:schemeClr val="tx2"/>
                </a:solidFill>
                <a:latin typeface="Constantia" pitchFamily="18" charset="0"/>
              </a:defRPr>
            </a:lvl3pPr>
            <a:lvl4pPr algn="l" rtl="0" eaLnBrk="0" fontAlgn="base" hangingPunct="0">
              <a:spcBef>
                <a:spcPct val="0"/>
              </a:spcBef>
              <a:spcAft>
                <a:spcPct val="0"/>
              </a:spcAft>
              <a:defRPr sz="4100" b="1">
                <a:solidFill>
                  <a:schemeClr val="tx2"/>
                </a:solidFill>
                <a:latin typeface="Constantia" pitchFamily="18" charset="0"/>
              </a:defRPr>
            </a:lvl4pPr>
            <a:lvl5pPr algn="l" rtl="0" eaLnBrk="0" fontAlgn="base" hangingPunct="0">
              <a:spcBef>
                <a:spcPct val="0"/>
              </a:spcBef>
              <a:spcAft>
                <a:spcPct val="0"/>
              </a:spcAft>
              <a:defRPr sz="4100" b="1">
                <a:solidFill>
                  <a:schemeClr val="tx2"/>
                </a:solidFill>
                <a:latin typeface="Constantia" pitchFamily="18" charset="0"/>
              </a:defRPr>
            </a:lvl5pPr>
            <a:lvl6pPr marL="457200" algn="l" rtl="0" fontAlgn="base">
              <a:spcBef>
                <a:spcPct val="0"/>
              </a:spcBef>
              <a:spcAft>
                <a:spcPct val="0"/>
              </a:spcAft>
              <a:defRPr sz="4100" b="1">
                <a:solidFill>
                  <a:schemeClr val="tx2"/>
                </a:solidFill>
                <a:latin typeface="Constantia" pitchFamily="18" charset="0"/>
              </a:defRPr>
            </a:lvl6pPr>
            <a:lvl7pPr marL="914400" algn="l" rtl="0" fontAlgn="base">
              <a:spcBef>
                <a:spcPct val="0"/>
              </a:spcBef>
              <a:spcAft>
                <a:spcPct val="0"/>
              </a:spcAft>
              <a:defRPr sz="4100" b="1">
                <a:solidFill>
                  <a:schemeClr val="tx2"/>
                </a:solidFill>
                <a:latin typeface="Constantia" pitchFamily="18" charset="0"/>
              </a:defRPr>
            </a:lvl7pPr>
            <a:lvl8pPr marL="1371600" algn="l" rtl="0" fontAlgn="base">
              <a:spcBef>
                <a:spcPct val="0"/>
              </a:spcBef>
              <a:spcAft>
                <a:spcPct val="0"/>
              </a:spcAft>
              <a:defRPr sz="4100" b="1">
                <a:solidFill>
                  <a:schemeClr val="tx2"/>
                </a:solidFill>
                <a:latin typeface="Constantia" pitchFamily="18" charset="0"/>
              </a:defRPr>
            </a:lvl8pPr>
            <a:lvl9pPr marL="1828800" algn="l" rtl="0" fontAlgn="base">
              <a:spcBef>
                <a:spcPct val="0"/>
              </a:spcBef>
              <a:spcAft>
                <a:spcPct val="0"/>
              </a:spcAft>
              <a:defRPr sz="4100" b="1">
                <a:solidFill>
                  <a:schemeClr val="tx2"/>
                </a:solidFill>
                <a:latin typeface="Constantia" pitchFamily="18" charset="0"/>
              </a:defRPr>
            </a:lvl9pPr>
            <a:extLst/>
          </a:lstStyle>
          <a:p>
            <a:pPr algn="ctr">
              <a:buClr>
                <a:schemeClr val="folHlink"/>
              </a:buClr>
              <a:defRPr/>
            </a:pPr>
            <a:r>
              <a:rPr lang="es-ES" sz="2800" dirty="0">
                <a:effectLst/>
              </a:rPr>
              <a:t>La Gestión Total de Calidad:</a:t>
            </a:r>
            <a:endParaRPr lang="es-ES_tradnl" sz="2800" dirty="0">
              <a:effectLst/>
            </a:endParaRPr>
          </a:p>
        </p:txBody>
      </p:sp>
      <p:sp>
        <p:nvSpPr>
          <p:cNvPr id="7" name="CuadroTexto 6">
            <a:extLst>
              <a:ext uri="{FF2B5EF4-FFF2-40B4-BE49-F238E27FC236}">
                <a16:creationId xmlns:a16="http://schemas.microsoft.com/office/drawing/2014/main" id="{CE532981-9D4C-4AC9-88AD-2AEF754213C7}"/>
              </a:ext>
            </a:extLst>
          </p:cNvPr>
          <p:cNvSpPr txBox="1"/>
          <p:nvPr/>
        </p:nvSpPr>
        <p:spPr>
          <a:xfrm>
            <a:off x="621312" y="4492277"/>
            <a:ext cx="6953205" cy="1384995"/>
          </a:xfrm>
          <a:prstGeom prst="rect">
            <a:avLst/>
          </a:prstGeom>
          <a:noFill/>
        </p:spPr>
        <p:txBody>
          <a:bodyPr wrap="square">
            <a:spAutoFit/>
          </a:bodyPr>
          <a:lstStyle/>
          <a:p>
            <a:pPr algn="just">
              <a:buClr>
                <a:schemeClr val="folHlink"/>
              </a:buClr>
            </a:pPr>
            <a:endParaRPr lang="es-ES" altLang="es-UY" sz="2100" dirty="0">
              <a:latin typeface="+mn-lt"/>
            </a:endParaRPr>
          </a:p>
          <a:p>
            <a:pPr algn="just">
              <a:buClr>
                <a:schemeClr val="folHlink"/>
              </a:buClr>
            </a:pPr>
            <a:r>
              <a:rPr lang="es-ES" altLang="es-UY" sz="2100" dirty="0">
                <a:latin typeface="+mn-lt"/>
              </a:rPr>
              <a:t>“Es imposible gerenciar confiando en la conciencia, experiencia, intuición o ideas casuales de cada individuo.”</a:t>
            </a:r>
          </a:p>
          <a:p>
            <a:pPr algn="just">
              <a:buClr>
                <a:schemeClr val="folHlink"/>
              </a:buClr>
              <a:buFont typeface="Wingdings 3" pitchFamily="18" charset="2"/>
              <a:buNone/>
            </a:pPr>
            <a:r>
              <a:rPr lang="es-ES" altLang="es-UY" sz="2100" dirty="0" err="1">
                <a:latin typeface="+mn-lt"/>
              </a:rPr>
              <a:t>Noriaki</a:t>
            </a:r>
            <a:r>
              <a:rPr lang="es-ES" altLang="es-UY" sz="2100" dirty="0">
                <a:latin typeface="+mn-lt"/>
              </a:rPr>
              <a:t> Kano – 1940</a:t>
            </a:r>
          </a:p>
        </p:txBody>
      </p:sp>
      <p:sp>
        <p:nvSpPr>
          <p:cNvPr id="9" name="CuadroTexto 8">
            <a:extLst>
              <a:ext uri="{FF2B5EF4-FFF2-40B4-BE49-F238E27FC236}">
                <a16:creationId xmlns:a16="http://schemas.microsoft.com/office/drawing/2014/main" id="{6F02625A-1FB1-42DB-8DA0-C30A4774BEEE}"/>
              </a:ext>
            </a:extLst>
          </p:cNvPr>
          <p:cNvSpPr txBox="1"/>
          <p:nvPr/>
        </p:nvSpPr>
        <p:spPr>
          <a:xfrm>
            <a:off x="539552" y="3257108"/>
            <a:ext cx="8216529" cy="1107996"/>
          </a:xfrm>
          <a:prstGeom prst="rect">
            <a:avLst/>
          </a:prstGeom>
          <a:noFill/>
        </p:spPr>
        <p:txBody>
          <a:bodyPr wrap="square">
            <a:spAutoFit/>
          </a:bodyPr>
          <a:lstStyle/>
          <a:p>
            <a:pPr algn="just">
              <a:buClr>
                <a:schemeClr val="folHlink"/>
              </a:buClr>
            </a:pPr>
            <a:r>
              <a:rPr lang="es-ES" altLang="es-UY" sz="2200" dirty="0">
                <a:latin typeface="+mn-lt"/>
              </a:rPr>
              <a:t>“Es la actividad sistemática y científica que involucrando a </a:t>
            </a:r>
            <a:r>
              <a:rPr lang="es-ES_tradnl" altLang="es-UY" sz="2200" dirty="0">
                <a:latin typeface="+mn-lt"/>
              </a:rPr>
              <a:t>toda</a:t>
            </a:r>
            <a:r>
              <a:rPr lang="es-ES" altLang="es-UY" sz="2200" dirty="0">
                <a:latin typeface="+mn-lt"/>
              </a:rPr>
              <a:t> la organización que aliñe los esfuerzos en la satisfacción de los clientes”. Esta actividad se llama “Gestión Total de Calidad” </a:t>
            </a:r>
          </a:p>
        </p:txBody>
      </p:sp>
      <p:pic>
        <p:nvPicPr>
          <p:cNvPr id="10" name="3 Imagen" descr="Kano.jpg">
            <a:extLst>
              <a:ext uri="{FF2B5EF4-FFF2-40B4-BE49-F238E27FC236}">
                <a16:creationId xmlns:a16="http://schemas.microsoft.com/office/drawing/2014/main" id="{AC8C369A-BAB7-439D-A2D7-955BD767C2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047" y="4640413"/>
            <a:ext cx="1171390" cy="1508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p:cNvSpPr>
          <p:nvPr>
            <p:ph type="title"/>
          </p:nvPr>
        </p:nvSpPr>
        <p:spPr bwMode="auto">
          <a:xfrm>
            <a:off x="395536" y="260648"/>
            <a:ext cx="8229600" cy="1143000"/>
          </a:xfrm>
        </p:spPr>
        <p:txBody>
          <a:bodyPr wrap="square" lIns="91440" tIns="45720" rIns="91440" bIns="45720" numCol="1" anchorCtr="0" compatLnSpc="1">
            <a:prstTxWarp prst="textNoShape">
              <a:avLst/>
            </a:prstTxWarp>
          </a:bodyPr>
          <a:lstStyle/>
          <a:p>
            <a:pPr algn="ctr">
              <a:defRPr/>
            </a:pPr>
            <a:r>
              <a:rPr lang="es-ES_tradnl" dirty="0">
                <a:effectLst/>
              </a:rPr>
              <a:t>Ciclo de Deming</a:t>
            </a:r>
          </a:p>
        </p:txBody>
      </p:sp>
      <p:grpSp>
        <p:nvGrpSpPr>
          <p:cNvPr id="52227" name="Group 3"/>
          <p:cNvGrpSpPr>
            <a:grpSpLocks/>
          </p:cNvGrpSpPr>
          <p:nvPr/>
        </p:nvGrpSpPr>
        <p:grpSpPr bwMode="auto">
          <a:xfrm>
            <a:off x="2987675" y="1484784"/>
            <a:ext cx="3067050" cy="2927350"/>
            <a:chOff x="2532" y="1420"/>
            <a:chExt cx="1012" cy="1036"/>
          </a:xfrm>
        </p:grpSpPr>
        <p:sp>
          <p:nvSpPr>
            <p:cNvPr id="52229" name="Oval 4"/>
            <p:cNvSpPr>
              <a:spLocks noChangeArrowheads="1"/>
            </p:cNvSpPr>
            <p:nvPr/>
          </p:nvSpPr>
          <p:spPr bwMode="auto">
            <a:xfrm>
              <a:off x="2532" y="1420"/>
              <a:ext cx="1012" cy="1036"/>
            </a:xfrm>
            <a:prstGeom prst="ellipse">
              <a:avLst/>
            </a:prstGeom>
            <a:solidFill>
              <a:srgbClr val="FFFFFF"/>
            </a:solidFill>
            <a:ln w="9525">
              <a:solidFill>
                <a:srgbClr val="000000"/>
              </a:solidFill>
              <a:round/>
              <a:headEnd/>
              <a:tailEnd/>
            </a:ln>
          </p:spPr>
          <p:txBody>
            <a:bodyPr/>
            <a:lstStyle/>
            <a:p>
              <a:endParaRPr lang="en-US" altLang="es-UY"/>
            </a:p>
          </p:txBody>
        </p:sp>
        <p:sp>
          <p:nvSpPr>
            <p:cNvPr id="52230" name="Line 5"/>
            <p:cNvSpPr>
              <a:spLocks noChangeShapeType="1"/>
            </p:cNvSpPr>
            <p:nvPr/>
          </p:nvSpPr>
          <p:spPr bwMode="auto">
            <a:xfrm>
              <a:off x="2617" y="1680"/>
              <a:ext cx="843" cy="5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52231" name="Line 6"/>
            <p:cNvSpPr>
              <a:spLocks noChangeShapeType="1"/>
            </p:cNvSpPr>
            <p:nvPr/>
          </p:nvSpPr>
          <p:spPr bwMode="auto">
            <a:xfrm flipV="1">
              <a:off x="2785" y="1506"/>
              <a:ext cx="505" cy="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52232" name="Oval 7"/>
            <p:cNvSpPr>
              <a:spLocks noChangeArrowheads="1"/>
            </p:cNvSpPr>
            <p:nvPr/>
          </p:nvSpPr>
          <p:spPr bwMode="auto">
            <a:xfrm>
              <a:off x="2954" y="1852"/>
              <a:ext cx="168" cy="172"/>
            </a:xfrm>
            <a:prstGeom prst="ellipse">
              <a:avLst/>
            </a:prstGeom>
            <a:solidFill>
              <a:srgbClr val="00CCFF"/>
            </a:solidFill>
            <a:ln w="9525">
              <a:solidFill>
                <a:srgbClr val="000000"/>
              </a:solidFill>
              <a:round/>
              <a:headEnd/>
              <a:tailEnd/>
            </a:ln>
          </p:spPr>
          <p:txBody>
            <a:bodyPr/>
            <a:lstStyle/>
            <a:p>
              <a:endParaRPr lang="en-US" altLang="es-UY"/>
            </a:p>
          </p:txBody>
        </p:sp>
        <p:sp>
          <p:nvSpPr>
            <p:cNvPr id="52233" name="WordArt 8"/>
            <p:cNvSpPr>
              <a:spLocks noChangeArrowheads="1" noChangeShapeType="1"/>
            </p:cNvSpPr>
            <p:nvPr/>
          </p:nvSpPr>
          <p:spPr bwMode="auto">
            <a:xfrm rot="3445675">
              <a:off x="2808" y="1567"/>
              <a:ext cx="279" cy="158"/>
            </a:xfrm>
            <a:prstGeom prst="rect">
              <a:avLst/>
            </a:prstGeom>
          </p:spPr>
          <p:txBody>
            <a:bodyPr wrap="none" fromWordArt="1">
              <a:prstTxWarp prst="textPlain">
                <a:avLst>
                  <a:gd name="adj" fmla="val 50000"/>
                </a:avLst>
              </a:prstTxWarp>
            </a:bodyPr>
            <a:lstStyle/>
            <a:p>
              <a:pPr algn="ctr"/>
              <a:r>
                <a:rPr lang="es-UY" sz="1000" kern="10">
                  <a:ln w="9525">
                    <a:solidFill>
                      <a:srgbClr val="000000"/>
                    </a:solidFill>
                    <a:round/>
                    <a:headEnd/>
                    <a:tailEnd/>
                  </a:ln>
                  <a:solidFill>
                    <a:srgbClr val="FFFFFF"/>
                  </a:solidFill>
                  <a:latin typeface="Arial Black"/>
                </a:rPr>
                <a:t>Plan</a:t>
              </a:r>
            </a:p>
          </p:txBody>
        </p:sp>
        <p:sp>
          <p:nvSpPr>
            <p:cNvPr id="52234" name="WordArt 9"/>
            <p:cNvSpPr>
              <a:spLocks noChangeArrowheads="1" noChangeShapeType="1"/>
            </p:cNvSpPr>
            <p:nvPr/>
          </p:nvSpPr>
          <p:spPr bwMode="auto">
            <a:xfrm rot="-624473">
              <a:off x="3207" y="1765"/>
              <a:ext cx="168" cy="162"/>
            </a:xfrm>
            <a:prstGeom prst="rect">
              <a:avLst/>
            </a:prstGeom>
          </p:spPr>
          <p:txBody>
            <a:bodyPr wrap="none" fromWordArt="1">
              <a:prstTxWarp prst="textPlain">
                <a:avLst>
                  <a:gd name="adj" fmla="val 50000"/>
                </a:avLst>
              </a:prstTxWarp>
            </a:bodyPr>
            <a:lstStyle/>
            <a:p>
              <a:pPr algn="ctr"/>
              <a:r>
                <a:rPr lang="es-UY" sz="1000" kern="10">
                  <a:ln w="9525">
                    <a:solidFill>
                      <a:srgbClr val="000000"/>
                    </a:solidFill>
                    <a:round/>
                    <a:headEnd/>
                    <a:tailEnd/>
                  </a:ln>
                  <a:solidFill>
                    <a:srgbClr val="FFFFFF"/>
                  </a:solidFill>
                  <a:latin typeface="Arial Black"/>
                </a:rPr>
                <a:t>Do</a:t>
              </a:r>
            </a:p>
          </p:txBody>
        </p:sp>
        <p:sp>
          <p:nvSpPr>
            <p:cNvPr id="52235" name="WordArt 10"/>
            <p:cNvSpPr>
              <a:spLocks noChangeArrowheads="1" noChangeShapeType="1"/>
            </p:cNvSpPr>
            <p:nvPr/>
          </p:nvSpPr>
          <p:spPr bwMode="auto">
            <a:xfrm rot="3371288">
              <a:off x="2957" y="2099"/>
              <a:ext cx="318" cy="196"/>
            </a:xfrm>
            <a:prstGeom prst="rect">
              <a:avLst/>
            </a:prstGeom>
          </p:spPr>
          <p:txBody>
            <a:bodyPr wrap="none" fromWordArt="1">
              <a:prstTxWarp prst="textPlain">
                <a:avLst>
                  <a:gd name="adj" fmla="val 50000"/>
                </a:avLst>
              </a:prstTxWarp>
            </a:bodyPr>
            <a:lstStyle/>
            <a:p>
              <a:pPr algn="ctr"/>
              <a:r>
                <a:rPr lang="es-UY" sz="1000" kern="10">
                  <a:ln w="9525">
                    <a:solidFill>
                      <a:srgbClr val="000000"/>
                    </a:solidFill>
                    <a:round/>
                    <a:headEnd/>
                    <a:tailEnd/>
                  </a:ln>
                  <a:solidFill>
                    <a:srgbClr val="FFFFFF"/>
                  </a:solidFill>
                  <a:latin typeface="Arial Black"/>
                </a:rPr>
                <a:t>Check</a:t>
              </a:r>
            </a:p>
          </p:txBody>
        </p:sp>
        <p:sp>
          <p:nvSpPr>
            <p:cNvPr id="52236" name="WordArt 11"/>
            <p:cNvSpPr>
              <a:spLocks noChangeArrowheads="1" noChangeShapeType="1"/>
            </p:cNvSpPr>
            <p:nvPr/>
          </p:nvSpPr>
          <p:spPr bwMode="auto">
            <a:xfrm rot="-479893">
              <a:off x="2617" y="1937"/>
              <a:ext cx="272" cy="162"/>
            </a:xfrm>
            <a:prstGeom prst="rect">
              <a:avLst/>
            </a:prstGeom>
          </p:spPr>
          <p:txBody>
            <a:bodyPr wrap="none" fromWordArt="1">
              <a:prstTxWarp prst="textPlain">
                <a:avLst>
                  <a:gd name="adj" fmla="val 50000"/>
                </a:avLst>
              </a:prstTxWarp>
            </a:bodyPr>
            <a:lstStyle/>
            <a:p>
              <a:pPr algn="ctr"/>
              <a:r>
                <a:rPr lang="es-UY" sz="1000" kern="10">
                  <a:ln w="9525">
                    <a:solidFill>
                      <a:srgbClr val="000000"/>
                    </a:solidFill>
                    <a:round/>
                    <a:headEnd/>
                    <a:tailEnd/>
                  </a:ln>
                  <a:solidFill>
                    <a:srgbClr val="FFFFFF"/>
                  </a:solidFill>
                  <a:latin typeface="Arial Black"/>
                </a:rPr>
                <a:t>Act</a:t>
              </a:r>
            </a:p>
          </p:txBody>
        </p:sp>
      </p:grpSp>
      <p:sp>
        <p:nvSpPr>
          <p:cNvPr id="52228" name="Text Box 12"/>
          <p:cNvSpPr txBox="1">
            <a:spLocks noChangeArrowheads="1"/>
          </p:cNvSpPr>
          <p:nvPr/>
        </p:nvSpPr>
        <p:spPr bwMode="auto">
          <a:xfrm>
            <a:off x="1357691" y="4725144"/>
            <a:ext cx="679980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algn="ctr">
              <a:spcBef>
                <a:spcPct val="50000"/>
              </a:spcBef>
            </a:pPr>
            <a:r>
              <a:rPr lang="es-ES" altLang="es-UY" sz="2200" dirty="0">
                <a:latin typeface="+mn-lt"/>
              </a:rPr>
              <a:t>El ciclo </a:t>
            </a:r>
            <a:r>
              <a:rPr lang="es-ES" altLang="es-UY" sz="2200" b="1" dirty="0">
                <a:latin typeface="+mn-lt"/>
              </a:rPr>
              <a:t>PDCA</a:t>
            </a:r>
            <a:r>
              <a:rPr lang="es-ES" altLang="es-UY" sz="2200" dirty="0">
                <a:latin typeface="+mn-lt"/>
              </a:rPr>
              <a:t>, también conocido como "Círculo de Deming" (de Edwards Deming), es una estrategia de mejora continua de la calidad en cuatro pasos, basada en un concepto ideado por Walter A. Shewhart.</a:t>
            </a:r>
          </a:p>
        </p:txBody>
      </p:sp>
      <p:pic>
        <p:nvPicPr>
          <p:cNvPr id="3" name="Diapo 42 (1)">
            <a:hlinkClick r:id="" action="ppaction://media"/>
            <a:extLst>
              <a:ext uri="{FF2B5EF4-FFF2-40B4-BE49-F238E27FC236}">
                <a16:creationId xmlns:a16="http://schemas.microsoft.com/office/drawing/2014/main" id="{A4815423-0CB6-4620-A5C8-0DA825167DD6}"/>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20336" y="544522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9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a:defRPr/>
            </a:pPr>
            <a:r>
              <a:rPr lang="es-ES_tradnl" dirty="0">
                <a:effectLst/>
              </a:rPr>
              <a:t>Relación de conceptos</a:t>
            </a:r>
            <a:endParaRPr lang="es-ES" dirty="0">
              <a:effectLst/>
            </a:endParaRPr>
          </a:p>
        </p:txBody>
      </p:sp>
      <p:grpSp>
        <p:nvGrpSpPr>
          <p:cNvPr id="51203" name="Group 3"/>
          <p:cNvGrpSpPr>
            <a:grpSpLocks/>
          </p:cNvGrpSpPr>
          <p:nvPr/>
        </p:nvGrpSpPr>
        <p:grpSpPr bwMode="auto">
          <a:xfrm>
            <a:off x="500063" y="2132856"/>
            <a:ext cx="7993062" cy="3014663"/>
            <a:chOff x="349" y="1248"/>
            <a:chExt cx="5219" cy="1899"/>
          </a:xfrm>
        </p:grpSpPr>
        <p:sp>
          <p:nvSpPr>
            <p:cNvPr id="51204" name="AutoShape 4"/>
            <p:cNvSpPr>
              <a:spLocks noChangeArrowheads="1"/>
            </p:cNvSpPr>
            <p:nvPr/>
          </p:nvSpPr>
          <p:spPr bwMode="auto">
            <a:xfrm flipH="1">
              <a:off x="1774" y="1248"/>
              <a:ext cx="3794" cy="1899"/>
            </a:xfrm>
            <a:prstGeom prst="rtTriangle">
              <a:avLst/>
            </a:prstGeom>
            <a:solidFill>
              <a:schemeClr val="bg1"/>
            </a:solidFill>
            <a:ln w="9525">
              <a:solidFill>
                <a:srgbClr val="000000"/>
              </a:solidFill>
              <a:miter lim="800000"/>
              <a:headEnd/>
              <a:tailEnd/>
            </a:ln>
          </p:spPr>
          <p:txBody>
            <a:bodyPr/>
            <a:lstStyle/>
            <a:p>
              <a:endParaRPr lang="en-US" altLang="es-UY"/>
            </a:p>
          </p:txBody>
        </p:sp>
        <p:sp>
          <p:nvSpPr>
            <p:cNvPr id="51205" name="Oval 5"/>
            <p:cNvSpPr>
              <a:spLocks noChangeArrowheads="1"/>
            </p:cNvSpPr>
            <p:nvPr/>
          </p:nvSpPr>
          <p:spPr bwMode="auto">
            <a:xfrm>
              <a:off x="2532" y="1420"/>
              <a:ext cx="1012" cy="1036"/>
            </a:xfrm>
            <a:prstGeom prst="ellipse">
              <a:avLst/>
            </a:prstGeom>
            <a:solidFill>
              <a:srgbClr val="FFFFFF"/>
            </a:solidFill>
            <a:ln w="9525">
              <a:solidFill>
                <a:srgbClr val="000000"/>
              </a:solidFill>
              <a:round/>
              <a:headEnd/>
              <a:tailEnd/>
            </a:ln>
          </p:spPr>
          <p:txBody>
            <a:bodyPr/>
            <a:lstStyle/>
            <a:p>
              <a:endParaRPr lang="en-US" altLang="es-UY"/>
            </a:p>
          </p:txBody>
        </p:sp>
        <p:sp>
          <p:nvSpPr>
            <p:cNvPr id="51206" name="Line 6"/>
            <p:cNvSpPr>
              <a:spLocks noChangeShapeType="1"/>
            </p:cNvSpPr>
            <p:nvPr/>
          </p:nvSpPr>
          <p:spPr bwMode="auto">
            <a:xfrm>
              <a:off x="2617" y="1680"/>
              <a:ext cx="843" cy="5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51207" name="Line 7"/>
            <p:cNvSpPr>
              <a:spLocks noChangeShapeType="1"/>
            </p:cNvSpPr>
            <p:nvPr/>
          </p:nvSpPr>
          <p:spPr bwMode="auto">
            <a:xfrm flipV="1">
              <a:off x="2785" y="1506"/>
              <a:ext cx="505" cy="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51208" name="Text Box 8"/>
            <p:cNvSpPr txBox="1">
              <a:spLocks noChangeArrowheads="1"/>
            </p:cNvSpPr>
            <p:nvPr/>
          </p:nvSpPr>
          <p:spPr bwMode="auto">
            <a:xfrm rot="10800000" flipV="1">
              <a:off x="1248" y="1286"/>
              <a:ext cx="12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3000" dirty="0">
                  <a:latin typeface="Arial" charset="0"/>
                </a:rPr>
                <a:t>Mejora continua</a:t>
              </a:r>
            </a:p>
            <a:p>
              <a:pPr eaLnBrk="0" hangingPunct="0"/>
              <a:endParaRPr lang="es-ES" altLang="es-UY" sz="3000" dirty="0">
                <a:latin typeface="Arial" charset="0"/>
              </a:endParaRPr>
            </a:p>
          </p:txBody>
        </p:sp>
        <p:sp>
          <p:nvSpPr>
            <p:cNvPr id="51209" name="Oval 9"/>
            <p:cNvSpPr>
              <a:spLocks noChangeArrowheads="1"/>
            </p:cNvSpPr>
            <p:nvPr/>
          </p:nvSpPr>
          <p:spPr bwMode="auto">
            <a:xfrm>
              <a:off x="2954" y="1852"/>
              <a:ext cx="168" cy="172"/>
            </a:xfrm>
            <a:prstGeom prst="ellipse">
              <a:avLst/>
            </a:prstGeom>
            <a:solidFill>
              <a:srgbClr val="00CCFF"/>
            </a:solidFill>
            <a:ln w="9525">
              <a:solidFill>
                <a:srgbClr val="000000"/>
              </a:solidFill>
              <a:round/>
              <a:headEnd/>
              <a:tailEnd/>
            </a:ln>
          </p:spPr>
          <p:txBody>
            <a:bodyPr/>
            <a:lstStyle/>
            <a:p>
              <a:endParaRPr lang="en-US" altLang="es-UY"/>
            </a:p>
          </p:txBody>
        </p:sp>
        <p:sp>
          <p:nvSpPr>
            <p:cNvPr id="51210" name="AutoShape 10"/>
            <p:cNvSpPr>
              <a:spLocks noChangeArrowheads="1"/>
            </p:cNvSpPr>
            <p:nvPr/>
          </p:nvSpPr>
          <p:spPr bwMode="auto">
            <a:xfrm rot="-1560000">
              <a:off x="2577" y="2245"/>
              <a:ext cx="445" cy="361"/>
            </a:xfrm>
            <a:prstGeom prst="rtTriangle">
              <a:avLst/>
            </a:prstGeom>
            <a:solidFill>
              <a:srgbClr val="808080"/>
            </a:solidFill>
            <a:ln w="9525">
              <a:solidFill>
                <a:srgbClr val="000000"/>
              </a:solidFill>
              <a:miter lim="800000"/>
              <a:headEnd/>
              <a:tailEnd/>
            </a:ln>
          </p:spPr>
          <p:txBody>
            <a:bodyPr/>
            <a:lstStyle/>
            <a:p>
              <a:endParaRPr lang="en-US" altLang="es-UY"/>
            </a:p>
          </p:txBody>
        </p:sp>
        <p:sp>
          <p:nvSpPr>
            <p:cNvPr id="51211" name="AutoShape 11"/>
            <p:cNvSpPr>
              <a:spLocks noChangeArrowheads="1"/>
            </p:cNvSpPr>
            <p:nvPr/>
          </p:nvSpPr>
          <p:spPr bwMode="auto">
            <a:xfrm rot="-1669671">
              <a:off x="2364" y="1248"/>
              <a:ext cx="926" cy="5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2 w 21600"/>
                <a:gd name="T19" fmla="*/ 3146 h 21600"/>
                <a:gd name="T20" fmla="*/ 18428 w 21600"/>
                <a:gd name="T21" fmla="*/ 1845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28" y="7687"/>
                  </a:moveTo>
                  <a:cubicBezTo>
                    <a:pt x="17638" y="4319"/>
                    <a:pt x="14406" y="2096"/>
                    <a:pt x="10800" y="2096"/>
                  </a:cubicBezTo>
                  <a:cubicBezTo>
                    <a:pt x="7127" y="2095"/>
                    <a:pt x="3849" y="4401"/>
                    <a:pt x="2608" y="7857"/>
                  </a:cubicBezTo>
                  <a:lnTo>
                    <a:pt x="635" y="7149"/>
                  </a:lnTo>
                  <a:cubicBezTo>
                    <a:pt x="2176" y="2860"/>
                    <a:pt x="6242" y="-1"/>
                    <a:pt x="10800" y="0"/>
                  </a:cubicBezTo>
                  <a:cubicBezTo>
                    <a:pt x="15274" y="0"/>
                    <a:pt x="19285" y="2759"/>
                    <a:pt x="20885" y="6937"/>
                  </a:cubicBezTo>
                  <a:lnTo>
                    <a:pt x="23407" y="5972"/>
                  </a:lnTo>
                  <a:lnTo>
                    <a:pt x="21247" y="10813"/>
                  </a:lnTo>
                  <a:lnTo>
                    <a:pt x="16406" y="8652"/>
                  </a:lnTo>
                  <a:lnTo>
                    <a:pt x="18928" y="7687"/>
                  </a:lnTo>
                  <a:close/>
                </a:path>
              </a:pathLst>
            </a:custGeom>
            <a:solidFill>
              <a:srgbClr val="FFFFFF"/>
            </a:solidFill>
            <a:ln w="9525">
              <a:solidFill>
                <a:srgbClr val="000000"/>
              </a:solidFill>
              <a:miter lim="800000"/>
              <a:headEnd/>
              <a:tailEnd/>
            </a:ln>
          </p:spPr>
          <p:txBody>
            <a:bodyPr/>
            <a:lstStyle/>
            <a:p>
              <a:endParaRPr lang="es-UY"/>
            </a:p>
          </p:txBody>
        </p:sp>
        <p:sp>
          <p:nvSpPr>
            <p:cNvPr id="51212" name="Text Box 12"/>
            <p:cNvSpPr txBox="1">
              <a:spLocks noChangeArrowheads="1"/>
            </p:cNvSpPr>
            <p:nvPr/>
          </p:nvSpPr>
          <p:spPr bwMode="auto">
            <a:xfrm rot="10800000" flipV="1">
              <a:off x="3603" y="2417"/>
              <a:ext cx="148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algn="ctr" eaLnBrk="0" hangingPunct="0"/>
              <a:r>
                <a:rPr lang="es-ES" altLang="es-UY" sz="3000" dirty="0">
                  <a:latin typeface="Arial" charset="0"/>
                </a:rPr>
                <a:t>Sistema de calidad</a:t>
              </a:r>
            </a:p>
            <a:p>
              <a:pPr eaLnBrk="0" hangingPunct="0"/>
              <a:endParaRPr lang="es-ES" altLang="es-UY" sz="3000" dirty="0">
                <a:latin typeface="Arial" charset="0"/>
              </a:endParaRPr>
            </a:p>
          </p:txBody>
        </p:sp>
        <p:sp>
          <p:nvSpPr>
            <p:cNvPr id="51213" name="Text Box 13"/>
            <p:cNvSpPr txBox="1">
              <a:spLocks noChangeArrowheads="1"/>
            </p:cNvSpPr>
            <p:nvPr/>
          </p:nvSpPr>
          <p:spPr bwMode="auto">
            <a:xfrm rot="10800000" flipV="1">
              <a:off x="349" y="2102"/>
              <a:ext cx="195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algn="r" eaLnBrk="0" hangingPunct="0"/>
              <a:r>
                <a:rPr lang="es-ES" altLang="es-UY" sz="3000">
                  <a:latin typeface="Arial" charset="0"/>
                </a:rPr>
                <a:t>Aseguramiento de la calidad</a:t>
              </a:r>
            </a:p>
            <a:p>
              <a:pPr eaLnBrk="0" hangingPunct="0"/>
              <a:endParaRPr lang="es-ES" altLang="es-UY" sz="3000">
                <a:latin typeface="Arial" charset="0"/>
              </a:endParaRPr>
            </a:p>
          </p:txBody>
        </p:sp>
        <p:sp>
          <p:nvSpPr>
            <p:cNvPr id="51214" name="Line 14"/>
            <p:cNvSpPr>
              <a:spLocks noChangeShapeType="1"/>
            </p:cNvSpPr>
            <p:nvPr/>
          </p:nvSpPr>
          <p:spPr bwMode="auto">
            <a:xfrm>
              <a:off x="2026" y="1937"/>
              <a:ext cx="101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51215" name="Line 15"/>
            <p:cNvSpPr>
              <a:spLocks noChangeShapeType="1"/>
            </p:cNvSpPr>
            <p:nvPr/>
          </p:nvSpPr>
          <p:spPr bwMode="auto">
            <a:xfrm>
              <a:off x="2195" y="2456"/>
              <a:ext cx="3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51216" name="WordArt 16"/>
            <p:cNvSpPr>
              <a:spLocks noChangeArrowheads="1" noChangeShapeType="1"/>
            </p:cNvSpPr>
            <p:nvPr/>
          </p:nvSpPr>
          <p:spPr bwMode="auto">
            <a:xfrm rot="3445675">
              <a:off x="2808" y="1567"/>
              <a:ext cx="279" cy="158"/>
            </a:xfrm>
            <a:prstGeom prst="rect">
              <a:avLst/>
            </a:prstGeom>
          </p:spPr>
          <p:txBody>
            <a:bodyPr wrap="none" fromWordArt="1">
              <a:prstTxWarp prst="textPlain">
                <a:avLst>
                  <a:gd name="adj" fmla="val 50000"/>
                </a:avLst>
              </a:prstTxWarp>
            </a:bodyPr>
            <a:lstStyle/>
            <a:p>
              <a:pPr algn="ctr"/>
              <a:r>
                <a:rPr lang="es-UY" sz="1000" kern="10" dirty="0">
                  <a:ln w="9525">
                    <a:solidFill>
                      <a:srgbClr val="000000"/>
                    </a:solidFill>
                    <a:round/>
                    <a:headEnd/>
                    <a:tailEnd/>
                  </a:ln>
                  <a:solidFill>
                    <a:srgbClr val="FFFFFF"/>
                  </a:solidFill>
                  <a:latin typeface="Arial Black"/>
                </a:rPr>
                <a:t>Plan</a:t>
              </a:r>
            </a:p>
          </p:txBody>
        </p:sp>
        <p:sp>
          <p:nvSpPr>
            <p:cNvPr id="51217" name="WordArt 17"/>
            <p:cNvSpPr>
              <a:spLocks noChangeArrowheads="1" noChangeShapeType="1"/>
            </p:cNvSpPr>
            <p:nvPr/>
          </p:nvSpPr>
          <p:spPr bwMode="auto">
            <a:xfrm rot="-624473">
              <a:off x="3207" y="1765"/>
              <a:ext cx="168" cy="162"/>
            </a:xfrm>
            <a:prstGeom prst="rect">
              <a:avLst/>
            </a:prstGeom>
          </p:spPr>
          <p:txBody>
            <a:bodyPr wrap="none" fromWordArt="1">
              <a:prstTxWarp prst="textPlain">
                <a:avLst>
                  <a:gd name="adj" fmla="val 50000"/>
                </a:avLst>
              </a:prstTxWarp>
            </a:bodyPr>
            <a:lstStyle/>
            <a:p>
              <a:pPr algn="ctr"/>
              <a:r>
                <a:rPr lang="es-UY" sz="1000" kern="10">
                  <a:ln w="9525">
                    <a:solidFill>
                      <a:srgbClr val="000000"/>
                    </a:solidFill>
                    <a:round/>
                    <a:headEnd/>
                    <a:tailEnd/>
                  </a:ln>
                  <a:solidFill>
                    <a:srgbClr val="FFFFFF"/>
                  </a:solidFill>
                  <a:latin typeface="Arial Black"/>
                </a:rPr>
                <a:t>Do</a:t>
              </a:r>
            </a:p>
          </p:txBody>
        </p:sp>
        <p:sp>
          <p:nvSpPr>
            <p:cNvPr id="51218" name="WordArt 18"/>
            <p:cNvSpPr>
              <a:spLocks noChangeArrowheads="1" noChangeShapeType="1"/>
            </p:cNvSpPr>
            <p:nvPr/>
          </p:nvSpPr>
          <p:spPr bwMode="auto">
            <a:xfrm rot="3371288">
              <a:off x="2957" y="2099"/>
              <a:ext cx="318" cy="196"/>
            </a:xfrm>
            <a:prstGeom prst="rect">
              <a:avLst/>
            </a:prstGeom>
          </p:spPr>
          <p:txBody>
            <a:bodyPr wrap="none" fromWordArt="1">
              <a:prstTxWarp prst="textPlain">
                <a:avLst>
                  <a:gd name="adj" fmla="val 50000"/>
                </a:avLst>
              </a:prstTxWarp>
            </a:bodyPr>
            <a:lstStyle/>
            <a:p>
              <a:pPr algn="ctr"/>
              <a:r>
                <a:rPr lang="es-UY" sz="1000" kern="10">
                  <a:ln w="9525">
                    <a:solidFill>
                      <a:srgbClr val="000000"/>
                    </a:solidFill>
                    <a:round/>
                    <a:headEnd/>
                    <a:tailEnd/>
                  </a:ln>
                  <a:solidFill>
                    <a:srgbClr val="FFFFFF"/>
                  </a:solidFill>
                  <a:latin typeface="Arial Black"/>
                </a:rPr>
                <a:t>Check</a:t>
              </a:r>
            </a:p>
          </p:txBody>
        </p:sp>
        <p:sp>
          <p:nvSpPr>
            <p:cNvPr id="51219" name="WordArt 19"/>
            <p:cNvSpPr>
              <a:spLocks noChangeArrowheads="1" noChangeShapeType="1"/>
            </p:cNvSpPr>
            <p:nvPr/>
          </p:nvSpPr>
          <p:spPr bwMode="auto">
            <a:xfrm rot="-479893">
              <a:off x="2617" y="1937"/>
              <a:ext cx="272" cy="162"/>
            </a:xfrm>
            <a:prstGeom prst="rect">
              <a:avLst/>
            </a:prstGeom>
          </p:spPr>
          <p:txBody>
            <a:bodyPr wrap="none" fromWordArt="1">
              <a:prstTxWarp prst="textPlain">
                <a:avLst>
                  <a:gd name="adj" fmla="val 50000"/>
                </a:avLst>
              </a:prstTxWarp>
            </a:bodyPr>
            <a:lstStyle/>
            <a:p>
              <a:pPr algn="ctr"/>
              <a:r>
                <a:rPr lang="es-UY" sz="1000" kern="10">
                  <a:ln w="9525">
                    <a:solidFill>
                      <a:srgbClr val="000000"/>
                    </a:solidFill>
                    <a:round/>
                    <a:headEnd/>
                    <a:tailEnd/>
                  </a:ln>
                  <a:solidFill>
                    <a:srgbClr val="FFFFFF"/>
                  </a:solidFill>
                  <a:latin typeface="Arial Black"/>
                </a:rPr>
                <a:t>Act</a:t>
              </a:r>
            </a:p>
          </p:txBody>
        </p:sp>
      </p:grpSp>
      <p:pic>
        <p:nvPicPr>
          <p:cNvPr id="3" name="Diapo 43 (1)">
            <a:hlinkClick r:id="" action="ppaction://media"/>
            <a:extLst>
              <a:ext uri="{FF2B5EF4-FFF2-40B4-BE49-F238E27FC236}">
                <a16:creationId xmlns:a16="http://schemas.microsoft.com/office/drawing/2014/main" id="{776B9A2B-C88D-4663-B3A5-9AA69E3AD032}"/>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16416" y="542685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idx="1"/>
          </p:nvPr>
        </p:nvSpPr>
        <p:spPr>
          <a:xfrm>
            <a:off x="72008" y="1226534"/>
            <a:ext cx="8820472" cy="5298810"/>
          </a:xfrm>
        </p:spPr>
        <p:txBody>
          <a:bodyPr/>
          <a:lstStyle/>
          <a:p>
            <a:pPr>
              <a:buClr>
                <a:schemeClr val="folHlink"/>
              </a:buClr>
            </a:pPr>
            <a:r>
              <a:rPr lang="es-ES_tradnl" altLang="es-UY" sz="2100" dirty="0"/>
              <a:t>No se trata de una peregrinación “religiosa”</a:t>
            </a:r>
          </a:p>
          <a:p>
            <a:pPr algn="just">
              <a:buClr>
                <a:schemeClr val="folHlink"/>
              </a:buClr>
            </a:pPr>
            <a:r>
              <a:rPr lang="es-ES" altLang="es-UY" sz="2100" dirty="0"/>
              <a:t>Es por </a:t>
            </a:r>
            <a:r>
              <a:rPr lang="es-ES" altLang="es-UY" sz="2100" b="1" i="1" dirty="0">
                <a:solidFill>
                  <a:srgbClr val="0000FF"/>
                </a:solidFill>
              </a:rPr>
              <a:t>DINERO</a:t>
            </a:r>
            <a:r>
              <a:rPr lang="es-ES" altLang="es-UY" sz="2100" dirty="0"/>
              <a:t>, para lograr competitividad y con ello supervivencia de la organización</a:t>
            </a:r>
          </a:p>
          <a:p>
            <a:pPr algn="just">
              <a:buClr>
                <a:schemeClr val="folHlink"/>
              </a:buClr>
            </a:pPr>
            <a:r>
              <a:rPr lang="es-ES" altLang="es-UY" sz="2100" dirty="0"/>
              <a:t>“los defectos no son gratis, alguien los hace y es pagado para hacerlos” (Deming)</a:t>
            </a:r>
          </a:p>
          <a:p>
            <a:pPr algn="just">
              <a:buClr>
                <a:schemeClr val="folHlink"/>
              </a:buClr>
            </a:pPr>
            <a:r>
              <a:rPr lang="es-ES" altLang="es-UY" sz="2100" dirty="0"/>
              <a:t>30 % del costo de bienes y servicios son debidos a desperdicios y errores (no calidad) </a:t>
            </a:r>
            <a:r>
              <a:rPr lang="es-ES" altLang="es-UY" sz="2100" dirty="0">
                <a:hlinkClick r:id="rId4" action="ppaction://hlinkfile"/>
              </a:rPr>
              <a:t>(*)</a:t>
            </a:r>
            <a:endParaRPr lang="es-ES" altLang="es-UY" sz="2100" dirty="0"/>
          </a:p>
          <a:p>
            <a:pPr algn="just">
              <a:buClr>
                <a:schemeClr val="folHlink"/>
              </a:buClr>
            </a:pPr>
            <a:r>
              <a:rPr lang="es-ES" altLang="es-UY" sz="2100" dirty="0"/>
              <a:t>85 % del desperdicio es debido a sistemas de trabajo mal diseñado y no por incompetencia de los trabajadores</a:t>
            </a:r>
          </a:p>
          <a:p>
            <a:pPr algn="just">
              <a:buClr>
                <a:schemeClr val="folHlink"/>
              </a:buClr>
            </a:pPr>
            <a:r>
              <a:rPr lang="es-ES" altLang="es-UY" sz="2100" dirty="0"/>
              <a:t>Un cliente satisfecho lo comunica a 5 personas y uno insatisfecho a 20</a:t>
            </a:r>
          </a:p>
          <a:p>
            <a:pPr algn="just">
              <a:buClr>
                <a:schemeClr val="folHlink"/>
              </a:buClr>
            </a:pPr>
            <a:r>
              <a:rPr lang="es-ES" altLang="es-UY" sz="2100" dirty="0"/>
              <a:t>El costo de conseguir un nuevo cliente es cinco veces mayor que el de conservar uno.</a:t>
            </a:r>
          </a:p>
          <a:p>
            <a:pPr algn="just">
              <a:buClr>
                <a:schemeClr val="folHlink"/>
              </a:buClr>
            </a:pPr>
            <a:r>
              <a:rPr lang="es-ES" altLang="es-UY" sz="2100" dirty="0"/>
              <a:t>Solo el 4 % de los clientes insatisfecho se queja</a:t>
            </a:r>
            <a:endParaRPr lang="es-ES" altLang="es-UY" sz="2100" dirty="0">
              <a:hlinkClick r:id="rId5" action="ppaction://hlinkpres?slideindex=1&amp;slidetitle="/>
            </a:endParaRPr>
          </a:p>
          <a:p>
            <a:pPr algn="ctr">
              <a:buClr>
                <a:schemeClr val="folHlink"/>
              </a:buClr>
              <a:buFont typeface="Wingdings 3" pitchFamily="18" charset="2"/>
              <a:buNone/>
            </a:pPr>
            <a:r>
              <a:rPr lang="es-ES" altLang="es-UY" sz="2100" dirty="0">
                <a:hlinkClick r:id="rId5" action="ppaction://hlinkpres?slideindex=1&amp;slidetitle="/>
              </a:rPr>
              <a:t>(*)</a:t>
            </a:r>
            <a:r>
              <a:rPr lang="es-ES" altLang="es-UY" sz="2100" dirty="0"/>
              <a:t> </a:t>
            </a:r>
            <a:r>
              <a:rPr lang="es-ES" altLang="es-UY" sz="2100" dirty="0">
                <a:hlinkClick r:id="rId6" action="ppaction://hlinkpres?slideindex=1&amp;slidetitle="/>
              </a:rPr>
              <a:t>(#)</a:t>
            </a:r>
            <a:r>
              <a:rPr lang="es-ES" altLang="es-UY" sz="2100" dirty="0"/>
              <a:t> </a:t>
            </a:r>
            <a:endParaRPr lang="es-ES_tradnl" altLang="es-UY" sz="2100" dirty="0"/>
          </a:p>
          <a:p>
            <a:pPr algn="just">
              <a:buClr>
                <a:schemeClr val="folHlink"/>
              </a:buClr>
            </a:pPr>
            <a:endParaRPr lang="es-ES" altLang="es-UY" sz="2000" dirty="0"/>
          </a:p>
          <a:p>
            <a:pPr algn="just">
              <a:buClr>
                <a:schemeClr val="folHlink"/>
              </a:buClr>
            </a:pPr>
            <a:endParaRPr lang="es-ES" altLang="es-UY" sz="2000" dirty="0"/>
          </a:p>
        </p:txBody>
      </p:sp>
      <p:sp>
        <p:nvSpPr>
          <p:cNvPr id="2" name="Rectangle 2"/>
          <p:cNvSpPr>
            <a:spLocks noGrp="1"/>
          </p:cNvSpPr>
          <p:nvPr>
            <p:ph type="title"/>
          </p:nvPr>
        </p:nvSpPr>
        <p:spPr bwMode="auto">
          <a:xfrm>
            <a:off x="899592" y="44624"/>
            <a:ext cx="7920880" cy="1143000"/>
          </a:xfrm>
        </p:spPr>
        <p:txBody>
          <a:bodyPr wrap="square" lIns="91440" tIns="45720" rIns="91440" bIns="45720" numCol="1" anchorCtr="0" compatLnSpc="1">
            <a:prstTxWarp prst="textNoShape">
              <a:avLst/>
            </a:prstTxWarp>
            <a:normAutofit fontScale="90000"/>
          </a:bodyPr>
          <a:lstStyle/>
          <a:p>
            <a:pPr algn="ctr">
              <a:defRPr/>
            </a:pPr>
            <a:r>
              <a:rPr lang="es-ES_tradnl" dirty="0">
                <a:effectLst/>
              </a:rPr>
              <a:t>¿Por que se evolucionó hacia la Calidad Total?</a:t>
            </a:r>
          </a:p>
        </p:txBody>
      </p:sp>
      <p:pic>
        <p:nvPicPr>
          <p:cNvPr id="4" name="Diapo 44 (1)">
            <a:hlinkClick r:id="" action="ppaction://media"/>
            <a:extLst>
              <a:ext uri="{FF2B5EF4-FFF2-40B4-BE49-F238E27FC236}">
                <a16:creationId xmlns:a16="http://schemas.microsoft.com/office/drawing/2014/main" id="{C3629684-3CD3-49A6-894D-60D8A7CBDEF3}"/>
              </a:ext>
            </a:extLst>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282880" y="5445224"/>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3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p:cNvSpPr>
          <p:nvPr>
            <p:ph idx="1"/>
          </p:nvPr>
        </p:nvSpPr>
        <p:spPr>
          <a:xfrm>
            <a:off x="539750" y="1773238"/>
            <a:ext cx="8243888" cy="4471987"/>
          </a:xfrm>
        </p:spPr>
        <p:txBody>
          <a:bodyPr/>
          <a:lstStyle/>
          <a:p>
            <a:pPr marL="255588" algn="just">
              <a:lnSpc>
                <a:spcPct val="90000"/>
              </a:lnSpc>
              <a:buClr>
                <a:schemeClr val="folHlink"/>
              </a:buClr>
            </a:pPr>
            <a:r>
              <a:rPr lang="es-ES_tradnl" altLang="es-UY" sz="2300">
                <a:cs typeface="Arial" charset="0"/>
              </a:rPr>
              <a:t>La magnitud de los Costos de no Calidad (28% del PBI) es similar al ingreso anual del gobierno por concepto de impuestos (que equivale al 40% del P.B.I.).</a:t>
            </a:r>
            <a:r>
              <a:rPr lang="es-ES" altLang="es-UY" sz="2300"/>
              <a:t> Los </a:t>
            </a:r>
            <a:r>
              <a:rPr lang="es-ES_tradnl" altLang="es-UY" sz="2300">
                <a:cs typeface="Arial" charset="0"/>
              </a:rPr>
              <a:t>Costos de no Calidad por sectores son los siguientes:</a:t>
            </a:r>
          </a:p>
          <a:p>
            <a:pPr marL="255588">
              <a:lnSpc>
                <a:spcPct val="90000"/>
              </a:lnSpc>
              <a:buClr>
                <a:schemeClr val="folHlink"/>
              </a:buClr>
            </a:pPr>
            <a:endParaRPr lang="es-ES_tradnl" altLang="es-UY" sz="2300">
              <a:cs typeface="Arial" charset="0"/>
            </a:endParaRPr>
          </a:p>
          <a:p>
            <a:pPr marL="434975" lvl="1" indent="14288">
              <a:lnSpc>
                <a:spcPct val="90000"/>
              </a:lnSpc>
              <a:buFont typeface="Wingdings" pitchFamily="2" charset="2"/>
              <a:buChar char="ü"/>
            </a:pPr>
            <a:r>
              <a:rPr lang="es-ES_tradnl" altLang="es-UY" sz="2100">
                <a:cs typeface="Arial" charset="0"/>
              </a:rPr>
              <a:t>Construcción					- 50 %</a:t>
            </a:r>
          </a:p>
          <a:p>
            <a:pPr marL="434975" lvl="1" indent="14288">
              <a:lnSpc>
                <a:spcPct val="90000"/>
              </a:lnSpc>
              <a:buFont typeface="Wingdings" pitchFamily="2" charset="2"/>
              <a:buChar char="ü"/>
            </a:pPr>
            <a:r>
              <a:rPr lang="es-ES_tradnl" altLang="es-UY" sz="2100">
                <a:cs typeface="Arial" charset="0"/>
              </a:rPr>
              <a:t>Servicios de salud					- 35 %</a:t>
            </a:r>
          </a:p>
          <a:p>
            <a:pPr marL="434975" lvl="1" indent="14288">
              <a:lnSpc>
                <a:spcPct val="90000"/>
              </a:lnSpc>
              <a:buFont typeface="Wingdings" pitchFamily="2" charset="2"/>
              <a:buChar char="ü"/>
            </a:pPr>
            <a:r>
              <a:rPr lang="es-ES_tradnl" altLang="es-UY" sz="2100">
                <a:cs typeface="Arial" charset="0"/>
              </a:rPr>
              <a:t>Sector público	  				- 30 %</a:t>
            </a:r>
          </a:p>
          <a:p>
            <a:pPr marL="434975" lvl="1" indent="14288">
              <a:lnSpc>
                <a:spcPct val="90000"/>
              </a:lnSpc>
              <a:buFont typeface="Wingdings" pitchFamily="2" charset="2"/>
              <a:buChar char="ü"/>
            </a:pPr>
            <a:r>
              <a:rPr lang="es-ES_tradnl" altLang="es-UY" sz="2100">
                <a:cs typeface="Arial" charset="0"/>
              </a:rPr>
              <a:t>Industria y transporte				- 17 %</a:t>
            </a:r>
          </a:p>
          <a:p>
            <a:pPr marL="434975" lvl="1" indent="14288">
              <a:lnSpc>
                <a:spcPct val="90000"/>
              </a:lnSpc>
              <a:buFont typeface="Wingdings" pitchFamily="2" charset="2"/>
              <a:buChar char="ü"/>
            </a:pPr>
            <a:r>
              <a:rPr lang="es-ES_tradnl" altLang="es-UY" sz="2100">
                <a:cs typeface="Arial" charset="0"/>
              </a:rPr>
              <a:t>Servicios empresariales y personales	              - 16 %</a:t>
            </a:r>
          </a:p>
          <a:p>
            <a:pPr marL="255588">
              <a:lnSpc>
                <a:spcPct val="90000"/>
              </a:lnSpc>
              <a:buFont typeface="Wingdings 3" pitchFamily="18" charset="2"/>
              <a:buNone/>
            </a:pPr>
            <a:endParaRPr lang="es-ES_tradnl" altLang="es-UY" sz="2000">
              <a:cs typeface="Times New Roman" pitchFamily="18" charset="0"/>
            </a:endParaRPr>
          </a:p>
          <a:p>
            <a:pPr marL="255588">
              <a:lnSpc>
                <a:spcPct val="90000"/>
              </a:lnSpc>
              <a:buFont typeface="Wingdings 3" pitchFamily="18" charset="2"/>
              <a:buNone/>
            </a:pPr>
            <a:r>
              <a:rPr lang="es-ES_tradnl" altLang="es-UY" sz="2000">
                <a:cs typeface="Times New Roman" pitchFamily="18" charset="0"/>
              </a:rPr>
              <a:t>    Fuente: investigación de la Universidad Hebrea y de la Universidad de Haifa</a:t>
            </a:r>
            <a:endParaRPr lang="es-ES" altLang="es-UY" sz="2000"/>
          </a:p>
        </p:txBody>
      </p:sp>
      <p:sp>
        <p:nvSpPr>
          <p:cNvPr id="60418"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s-ES_tradnl" dirty="0">
                <a:effectLst/>
              </a:rPr>
              <a:t>Investigación de “El Costo de no Calidad en Israel” (1995):</a:t>
            </a:r>
            <a:r>
              <a:rPr lang="es-ES" dirty="0">
                <a:effectLst/>
              </a:rPr>
              <a:t> </a:t>
            </a:r>
            <a:endParaRPr lang="es-ES_tradnl" dirty="0">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p:cNvSpPr>
          <p:nvPr>
            <p:ph idx="1"/>
          </p:nvPr>
        </p:nvSpPr>
        <p:spPr>
          <a:xfrm>
            <a:off x="500063" y="1557536"/>
            <a:ext cx="8229600" cy="1655440"/>
          </a:xfrm>
        </p:spPr>
        <p:txBody>
          <a:bodyPr/>
          <a:lstStyle/>
          <a:p>
            <a:pPr algn="just">
              <a:lnSpc>
                <a:spcPct val="90000"/>
              </a:lnSpc>
              <a:buClr>
                <a:schemeClr val="folHlink"/>
              </a:buClr>
            </a:pPr>
            <a:r>
              <a:rPr lang="es-MX" altLang="es-UY" sz="2200" dirty="0">
                <a:cs typeface="Arial" charset="0"/>
              </a:rPr>
              <a:t>Los negocios y la industria de Estados Unidos empiezan a comprender que la mala calidad les cuesta a las empresas hasta el 20 % de los ingresos por ventas a escala nacional y que una mejor calidad de bienes y servicios va de la mano con la productividad mejorada, costos más bajos y mayor rentabilidad. </a:t>
            </a:r>
            <a:endParaRPr lang="es-ES" altLang="es-UY" sz="2200" dirty="0"/>
          </a:p>
        </p:txBody>
      </p:sp>
      <p:sp>
        <p:nvSpPr>
          <p:cNvPr id="61442"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algn="ctr">
              <a:defRPr/>
            </a:pPr>
            <a:r>
              <a:rPr lang="es-MX" sz="2700" dirty="0">
                <a:effectLst/>
              </a:rPr>
              <a:t>Ley Nacional Malcom Baldrige de 1987 sobre la Mejora de la Calidad</a:t>
            </a:r>
            <a:r>
              <a:rPr lang="es-ES" sz="2700" dirty="0">
                <a:effectLst/>
              </a:rPr>
              <a:t> </a:t>
            </a:r>
            <a:endParaRPr lang="es-ES_tradnl" sz="2700" dirty="0">
              <a:effectLst/>
            </a:endParaRPr>
          </a:p>
        </p:txBody>
      </p:sp>
      <p:sp>
        <p:nvSpPr>
          <p:cNvPr id="4" name="Rectangle 2">
            <a:extLst>
              <a:ext uri="{FF2B5EF4-FFF2-40B4-BE49-F238E27FC236}">
                <a16:creationId xmlns:a16="http://schemas.microsoft.com/office/drawing/2014/main" id="{5552E1AC-9C2D-4AB5-A8FD-11998D798B02}"/>
              </a:ext>
            </a:extLst>
          </p:cNvPr>
          <p:cNvSpPr txBox="1">
            <a:spLocks/>
          </p:cNvSpPr>
          <p:nvPr/>
        </p:nvSpPr>
        <p:spPr bwMode="auto">
          <a:xfrm>
            <a:off x="341273" y="3294112"/>
            <a:ext cx="8643937" cy="1143000"/>
          </a:xfrm>
          <a:prstGeom prst="rect">
            <a:avLst/>
          </a:prstGeom>
        </p:spPr>
        <p:txBody>
          <a:bodyPr vert="horz" wrap="square" lIns="91440" tIns="45720" rIns="91440" bIns="45720" numCol="1" rtlCol="0" anchor="ctr" anchorCtr="0" compatLnSpc="1">
            <a:prstTxWarp prst="textNoShape">
              <a:avLst/>
            </a:prstTxWarp>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nstantia" pitchFamily="18" charset="0"/>
              </a:defRPr>
            </a:lvl2pPr>
            <a:lvl3pPr algn="l" rtl="0" eaLnBrk="0" fontAlgn="base" hangingPunct="0">
              <a:spcBef>
                <a:spcPct val="0"/>
              </a:spcBef>
              <a:spcAft>
                <a:spcPct val="0"/>
              </a:spcAft>
              <a:defRPr sz="4100" b="1">
                <a:solidFill>
                  <a:schemeClr val="tx2"/>
                </a:solidFill>
                <a:latin typeface="Constantia" pitchFamily="18" charset="0"/>
              </a:defRPr>
            </a:lvl3pPr>
            <a:lvl4pPr algn="l" rtl="0" eaLnBrk="0" fontAlgn="base" hangingPunct="0">
              <a:spcBef>
                <a:spcPct val="0"/>
              </a:spcBef>
              <a:spcAft>
                <a:spcPct val="0"/>
              </a:spcAft>
              <a:defRPr sz="4100" b="1">
                <a:solidFill>
                  <a:schemeClr val="tx2"/>
                </a:solidFill>
                <a:latin typeface="Constantia" pitchFamily="18" charset="0"/>
              </a:defRPr>
            </a:lvl4pPr>
            <a:lvl5pPr algn="l" rtl="0" eaLnBrk="0" fontAlgn="base" hangingPunct="0">
              <a:spcBef>
                <a:spcPct val="0"/>
              </a:spcBef>
              <a:spcAft>
                <a:spcPct val="0"/>
              </a:spcAft>
              <a:defRPr sz="4100" b="1">
                <a:solidFill>
                  <a:schemeClr val="tx2"/>
                </a:solidFill>
                <a:latin typeface="Constantia" pitchFamily="18" charset="0"/>
              </a:defRPr>
            </a:lvl5pPr>
            <a:lvl6pPr marL="457200" algn="l" rtl="0" fontAlgn="base">
              <a:spcBef>
                <a:spcPct val="0"/>
              </a:spcBef>
              <a:spcAft>
                <a:spcPct val="0"/>
              </a:spcAft>
              <a:defRPr sz="4100" b="1">
                <a:solidFill>
                  <a:schemeClr val="tx2"/>
                </a:solidFill>
                <a:latin typeface="Constantia" pitchFamily="18" charset="0"/>
              </a:defRPr>
            </a:lvl6pPr>
            <a:lvl7pPr marL="914400" algn="l" rtl="0" fontAlgn="base">
              <a:spcBef>
                <a:spcPct val="0"/>
              </a:spcBef>
              <a:spcAft>
                <a:spcPct val="0"/>
              </a:spcAft>
              <a:defRPr sz="4100" b="1">
                <a:solidFill>
                  <a:schemeClr val="tx2"/>
                </a:solidFill>
                <a:latin typeface="Constantia" pitchFamily="18" charset="0"/>
              </a:defRPr>
            </a:lvl7pPr>
            <a:lvl8pPr marL="1371600" algn="l" rtl="0" fontAlgn="base">
              <a:spcBef>
                <a:spcPct val="0"/>
              </a:spcBef>
              <a:spcAft>
                <a:spcPct val="0"/>
              </a:spcAft>
              <a:defRPr sz="4100" b="1">
                <a:solidFill>
                  <a:schemeClr val="tx2"/>
                </a:solidFill>
                <a:latin typeface="Constantia" pitchFamily="18" charset="0"/>
              </a:defRPr>
            </a:lvl8pPr>
            <a:lvl9pPr marL="1828800" algn="l" rtl="0" fontAlgn="base">
              <a:spcBef>
                <a:spcPct val="0"/>
              </a:spcBef>
              <a:spcAft>
                <a:spcPct val="0"/>
              </a:spcAft>
              <a:defRPr sz="4100" b="1">
                <a:solidFill>
                  <a:schemeClr val="tx2"/>
                </a:solidFill>
                <a:latin typeface="Constantia" pitchFamily="18" charset="0"/>
              </a:defRPr>
            </a:lvl9pPr>
            <a:extLst/>
          </a:lstStyle>
          <a:p>
            <a:pPr algn="ctr">
              <a:defRPr/>
            </a:pPr>
            <a:r>
              <a:rPr lang="es-MX" sz="2800" dirty="0">
                <a:effectLst/>
              </a:rPr>
              <a:t>Deming – Calidad, Productividad y Competitividad</a:t>
            </a:r>
            <a:r>
              <a:rPr lang="es-ES" sz="2800" dirty="0">
                <a:effectLst/>
              </a:rPr>
              <a:t> </a:t>
            </a:r>
            <a:endParaRPr lang="es-ES_tradnl" sz="2800" dirty="0">
              <a:effectLst/>
            </a:endParaRPr>
          </a:p>
        </p:txBody>
      </p:sp>
      <p:sp>
        <p:nvSpPr>
          <p:cNvPr id="5" name="Rectangle 3">
            <a:extLst>
              <a:ext uri="{FF2B5EF4-FFF2-40B4-BE49-F238E27FC236}">
                <a16:creationId xmlns:a16="http://schemas.microsoft.com/office/drawing/2014/main" id="{D57E33B4-DB48-44B0-974C-1452C0A88394}"/>
              </a:ext>
            </a:extLst>
          </p:cNvPr>
          <p:cNvSpPr txBox="1">
            <a:spLocks/>
          </p:cNvSpPr>
          <p:nvPr/>
        </p:nvSpPr>
        <p:spPr bwMode="auto">
          <a:xfrm>
            <a:off x="632580" y="4507030"/>
            <a:ext cx="8061325" cy="137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
                <a:schemeClr val="folHlink"/>
              </a:buClr>
            </a:pPr>
            <a:r>
              <a:rPr lang="es-MX" altLang="es-UY" sz="2200" dirty="0">
                <a:cs typeface="Arial" charset="0"/>
              </a:rPr>
              <a:t>El costo de sustituir un artículo defectuoso en la línea de producción es bastante fácil de estimar pero el costo de un artículo defectuoso que llega al cliente desafía las mediciones. Los artículos regresan, los clientes no.</a:t>
            </a:r>
            <a:endParaRPr lang="es-ES" altLang="es-UY"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a:defRPr/>
            </a:pPr>
            <a:r>
              <a:rPr lang="es-ES_tradnl" dirty="0">
                <a:effectLst/>
                <a:cs typeface="Arial" pitchFamily="34" charset="0"/>
              </a:rPr>
              <a:t>Resultado de los programas de calidad aplicados en Brasil</a:t>
            </a:r>
            <a:r>
              <a:rPr lang="es-ES" dirty="0">
                <a:effectLst/>
              </a:rPr>
              <a:t> </a:t>
            </a:r>
          </a:p>
        </p:txBody>
      </p:sp>
      <p:sp>
        <p:nvSpPr>
          <p:cNvPr id="58371" name="Rectangle 3"/>
          <p:cNvSpPr>
            <a:spLocks noChangeArrowheads="1"/>
          </p:cNvSpPr>
          <p:nvPr/>
        </p:nvSpPr>
        <p:spPr bwMode="auto">
          <a:xfrm>
            <a:off x="2224088" y="2109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s-UY"/>
          </a:p>
        </p:txBody>
      </p:sp>
      <p:graphicFrame>
        <p:nvGraphicFramePr>
          <p:cNvPr id="58372" name="Object 2"/>
          <p:cNvGraphicFramePr>
            <a:graphicFrameLocks noChangeAspect="1"/>
          </p:cNvGraphicFramePr>
          <p:nvPr/>
        </p:nvGraphicFramePr>
        <p:xfrm>
          <a:off x="1258888" y="1860550"/>
          <a:ext cx="7148512" cy="4016375"/>
        </p:xfrm>
        <a:graphic>
          <a:graphicData uri="http://schemas.openxmlformats.org/presentationml/2006/ole">
            <mc:AlternateContent xmlns:mc="http://schemas.openxmlformats.org/markup-compatibility/2006">
              <mc:Choice xmlns:v="urn:schemas-microsoft-com:vml" Requires="v">
                <p:oleObj spid="_x0000_s4098" r:id="rId2" imgW="4695825" imgH="2638425" progId="Excel.Chart.8">
                  <p:embed/>
                </p:oleObj>
              </mc:Choice>
              <mc:Fallback>
                <p:oleObj r:id="rId2" imgW="4695825" imgH="2638425" progId="Excel.Char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860550"/>
                        <a:ext cx="7148512" cy="401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a:xfrm>
            <a:off x="179512" y="476672"/>
            <a:ext cx="3096050" cy="2332239"/>
          </a:xfrm>
        </p:spPr>
        <p:txBody>
          <a:bodyPr wrap="square" lIns="91440" tIns="45720" rIns="91440" bIns="45720" numCol="1" anchorCtr="0" compatLnSpc="1">
            <a:prstTxWarp prst="textNoShape">
              <a:avLst/>
            </a:prstTxWarp>
            <a:noAutofit/>
          </a:bodyPr>
          <a:lstStyle/>
          <a:p>
            <a:pPr>
              <a:defRPr/>
            </a:pPr>
            <a:r>
              <a:rPr lang="es-ES_tradnl" sz="3200" dirty="0">
                <a:effectLst/>
                <a:cs typeface="Arial" pitchFamily="34" charset="0"/>
              </a:rPr>
              <a:t>Resultado de los programas de calidad aplicados en Brasil</a:t>
            </a:r>
            <a:r>
              <a:rPr lang="es-ES" sz="3200" dirty="0">
                <a:effectLst/>
              </a:rPr>
              <a:t> </a:t>
            </a:r>
          </a:p>
        </p:txBody>
      </p:sp>
      <p:sp>
        <p:nvSpPr>
          <p:cNvPr id="59395" name="Rectangle 3"/>
          <p:cNvSpPr>
            <a:spLocks noChangeArrowheads="1"/>
          </p:cNvSpPr>
          <p:nvPr/>
        </p:nvSpPr>
        <p:spPr bwMode="auto">
          <a:xfrm>
            <a:off x="2224088" y="2109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s-UY"/>
          </a:p>
        </p:txBody>
      </p:sp>
      <p:sp>
        <p:nvSpPr>
          <p:cNvPr id="59396" name="Rectangle 4"/>
          <p:cNvSpPr>
            <a:spLocks noChangeArrowheads="1"/>
          </p:cNvSpPr>
          <p:nvPr/>
        </p:nvSpPr>
        <p:spPr bwMode="auto">
          <a:xfrm>
            <a:off x="2224088" y="2109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s-UY"/>
          </a:p>
        </p:txBody>
      </p:sp>
      <p:graphicFrame>
        <p:nvGraphicFramePr>
          <p:cNvPr id="5122" name="Object 2"/>
          <p:cNvGraphicFramePr>
            <a:graphicFrameLocks noChangeAspect="1"/>
          </p:cNvGraphicFramePr>
          <p:nvPr/>
        </p:nvGraphicFramePr>
        <p:xfrm>
          <a:off x="3541982" y="44624"/>
          <a:ext cx="5494514" cy="3090664"/>
        </p:xfrm>
        <a:graphic>
          <a:graphicData uri="http://schemas.openxmlformats.org/presentationml/2006/ole">
            <mc:AlternateContent xmlns:mc="http://schemas.openxmlformats.org/markup-compatibility/2006">
              <mc:Choice xmlns:v="urn:schemas-microsoft-com:vml" Requires="v">
                <p:oleObj spid="_x0000_s5122" r:id="rId2" imgW="4695825" imgH="2638425" progId="Excel.Chart.8">
                  <p:embed/>
                </p:oleObj>
              </mc:Choice>
              <mc:Fallback>
                <p:oleObj r:id="rId2" imgW="4695825" imgH="2638425" progId="Excel.Char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982" y="44624"/>
                        <a:ext cx="5494514" cy="309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2411760" y="3140968"/>
          <a:ext cx="5546576" cy="3214004"/>
        </p:xfrm>
        <a:graphic>
          <a:graphicData uri="http://schemas.openxmlformats.org/presentationml/2006/ole">
            <mc:AlternateContent xmlns:mc="http://schemas.openxmlformats.org/markup-compatibility/2006">
              <mc:Choice xmlns:v="urn:schemas-microsoft-com:vml" Requires="v">
                <p:oleObj spid="_x0000_s5123" r:id="rId4" imgW="4591050" imgH="2657475" progId="Excel.Chart.8">
                  <p:embed/>
                </p:oleObj>
              </mc:Choice>
              <mc:Fallback>
                <p:oleObj r:id="rId4" imgW="4591050" imgH="2657475" progId="Excel.Char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140968"/>
                        <a:ext cx="5546576" cy="3214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p:cNvSpPr>
          <p:nvPr>
            <p:ph idx="1"/>
          </p:nvPr>
        </p:nvSpPr>
        <p:spPr>
          <a:xfrm>
            <a:off x="384014" y="1772816"/>
            <a:ext cx="8461697" cy="3881437"/>
          </a:xfrm>
        </p:spPr>
        <p:txBody>
          <a:bodyPr/>
          <a:lstStyle/>
          <a:p>
            <a:pPr algn="just">
              <a:buClr>
                <a:schemeClr val="folHlink"/>
              </a:buClr>
              <a:buFont typeface="Wingdings 3" pitchFamily="18" charset="2"/>
              <a:buNone/>
            </a:pPr>
            <a:r>
              <a:rPr lang="es-ES_tradnl" altLang="es-UY" sz="2300" dirty="0">
                <a:cs typeface="Times New Roman" pitchFamily="18" charset="0"/>
              </a:rPr>
              <a:t>   </a:t>
            </a:r>
            <a:r>
              <a:rPr lang="es-ES" altLang="es-UY" dirty="0">
                <a:cs typeface="Times New Roman" pitchFamily="18" charset="0"/>
              </a:rPr>
              <a:t>Los factores que hacen a la competitividad de una empresa han cambiando históricamente:</a:t>
            </a:r>
          </a:p>
          <a:p>
            <a:pPr>
              <a:buClr>
                <a:schemeClr val="folHlink"/>
              </a:buClr>
            </a:pPr>
            <a:r>
              <a:rPr lang="es-ES" altLang="es-UY" dirty="0">
                <a:cs typeface="Times New Roman" pitchFamily="18" charset="0"/>
              </a:rPr>
              <a:t>En los años 50 y 60, el precio asociado al volumen de producción</a:t>
            </a:r>
            <a:endParaRPr lang="es-ES_tradnl" altLang="es-UY" dirty="0">
              <a:cs typeface="Arial" charset="0"/>
            </a:endParaRPr>
          </a:p>
          <a:p>
            <a:pPr>
              <a:buClr>
                <a:schemeClr val="folHlink"/>
              </a:buClr>
            </a:pPr>
            <a:r>
              <a:rPr lang="es-ES" altLang="es-UY" dirty="0">
                <a:cs typeface="Times New Roman" pitchFamily="18" charset="0"/>
              </a:rPr>
              <a:t>En los años 70, el marketing como venta de productos</a:t>
            </a:r>
            <a:r>
              <a:rPr lang="es-ES" altLang="es-UY" dirty="0">
                <a:cs typeface="Arial" charset="0"/>
              </a:rPr>
              <a:t> </a:t>
            </a:r>
            <a:endParaRPr lang="es-ES_tradnl" altLang="es-UY" dirty="0">
              <a:cs typeface="Arial" charset="0"/>
            </a:endParaRPr>
          </a:p>
          <a:p>
            <a:pPr>
              <a:buClr>
                <a:schemeClr val="folHlink"/>
              </a:buClr>
            </a:pPr>
            <a:r>
              <a:rPr lang="es-ES" altLang="es-UY" dirty="0">
                <a:cs typeface="Times New Roman" pitchFamily="18" charset="0"/>
              </a:rPr>
              <a:t>En los años 80, la calidad del producto</a:t>
            </a:r>
            <a:r>
              <a:rPr lang="es-ES" altLang="es-UY" dirty="0">
                <a:cs typeface="Arial" charset="0"/>
              </a:rPr>
              <a:t> </a:t>
            </a:r>
            <a:endParaRPr lang="es-ES_tradnl" altLang="es-UY" dirty="0">
              <a:cs typeface="Arial" charset="0"/>
            </a:endParaRPr>
          </a:p>
          <a:p>
            <a:pPr>
              <a:buClr>
                <a:schemeClr val="folHlink"/>
              </a:buClr>
            </a:pPr>
            <a:r>
              <a:rPr lang="es-ES" altLang="es-UY" dirty="0">
                <a:cs typeface="Times New Roman" pitchFamily="18" charset="0"/>
              </a:rPr>
              <a:t>En los años 90, el diseño del producto</a:t>
            </a:r>
            <a:r>
              <a:rPr lang="es-ES" altLang="es-UY" sz="2300" dirty="0">
                <a:cs typeface="Arial" charset="0"/>
              </a:rPr>
              <a:t>  </a:t>
            </a:r>
          </a:p>
        </p:txBody>
      </p:sp>
      <p:sp>
        <p:nvSpPr>
          <p:cNvPr id="81922"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a:buClr>
                <a:schemeClr val="folHlink"/>
              </a:buClr>
              <a:defRPr/>
            </a:pPr>
            <a:r>
              <a:rPr lang="es-ES_tradnl" dirty="0">
                <a:effectLst/>
              </a:rPr>
              <a:t>Factores de competitividad</a:t>
            </a:r>
            <a:endParaRPr lang="es-ES"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1198463"/>
            <a:ext cx="8964613" cy="4822825"/>
          </a:xfrm>
        </p:spPr>
        <p:txBody>
          <a:bodyPr/>
          <a:lstStyle/>
          <a:p>
            <a:pPr algn="just">
              <a:buClr>
                <a:schemeClr val="folHlink"/>
              </a:buClr>
            </a:pPr>
            <a:r>
              <a:rPr lang="es-ES" altLang="es-UY" sz="2000" dirty="0"/>
              <a:t>Alrededor del </a:t>
            </a:r>
            <a:r>
              <a:rPr lang="es-ES" altLang="es-UY" sz="2000" dirty="0">
                <a:latin typeface="Arial" charset="0"/>
                <a:cs typeface="Arial" charset="0"/>
              </a:rPr>
              <a:t>1450</a:t>
            </a:r>
            <a:r>
              <a:rPr lang="es-ES" altLang="es-UY" sz="2000" dirty="0"/>
              <a:t> A.C., los inspectores egipcios controlaban la calidad de los bloques de piedra midiendo las dimensiones con un pedazo de cordel.</a:t>
            </a:r>
          </a:p>
          <a:p>
            <a:pPr algn="just">
              <a:buClr>
                <a:schemeClr val="folHlink"/>
              </a:buClr>
            </a:pPr>
            <a:endParaRPr lang="es-ES" altLang="es-UY" sz="2000" dirty="0"/>
          </a:p>
          <a:p>
            <a:pPr algn="just">
              <a:buClr>
                <a:schemeClr val="folHlink"/>
              </a:buClr>
            </a:pPr>
            <a:r>
              <a:rPr lang="es-ES" altLang="es-UY" sz="2000" dirty="0"/>
              <a:t>Los inspectores fenicios (</a:t>
            </a:r>
            <a:r>
              <a:rPr lang="es-ES" altLang="es-UY" sz="2000" dirty="0">
                <a:latin typeface="Arial" charset="0"/>
                <a:cs typeface="Arial" charset="0"/>
              </a:rPr>
              <a:t>1.200 – 539</a:t>
            </a:r>
            <a:r>
              <a:rPr lang="es-ES" altLang="es-UY" sz="2000" dirty="0"/>
              <a:t> A.C.) hacían cumplir las especificaciones gubernamentales aceptando o rechazando los productos, Para asegurarse de que no se produzcan más productos defectuosos cortaban la mano a quien los producía.</a:t>
            </a:r>
          </a:p>
          <a:p>
            <a:pPr algn="just">
              <a:buClr>
                <a:schemeClr val="folHlink"/>
              </a:buClr>
            </a:pPr>
            <a:endParaRPr lang="es-ES" altLang="es-UY" sz="2000" u="sng" dirty="0"/>
          </a:p>
          <a:p>
            <a:pPr algn="just">
              <a:buClr>
                <a:schemeClr val="folHlink"/>
              </a:buClr>
            </a:pPr>
            <a:r>
              <a:rPr lang="es-ES" altLang="es-UY" sz="2000" u="sng" dirty="0"/>
              <a:t>Para los filósofos griegos:</a:t>
            </a:r>
            <a:r>
              <a:rPr lang="es-ES" altLang="es-UY" sz="2000" dirty="0"/>
              <a:t> Excelencia.</a:t>
            </a:r>
          </a:p>
          <a:p>
            <a:pPr algn="just"/>
            <a:endParaRPr lang="es-ES_tradnl" altLang="es-UY" sz="2000" dirty="0"/>
          </a:p>
          <a:p>
            <a:pPr>
              <a:buClr>
                <a:schemeClr val="folHlink"/>
              </a:buClr>
            </a:pPr>
            <a:r>
              <a:rPr lang="es-ES" altLang="es-UY" sz="2000" u="sng" dirty="0"/>
              <a:t>Aristóteles</a:t>
            </a:r>
            <a:r>
              <a:rPr lang="es-ES" altLang="es-UY" sz="2000" dirty="0"/>
              <a:t> (</a:t>
            </a:r>
            <a:r>
              <a:rPr lang="es-ES" altLang="es-UY" sz="2000" dirty="0">
                <a:latin typeface="Arial" charset="0"/>
                <a:cs typeface="Arial" charset="0"/>
              </a:rPr>
              <a:t>384 a 322 </a:t>
            </a:r>
            <a:r>
              <a:rPr lang="es-ES" altLang="es-UY" sz="2000" dirty="0"/>
              <a:t>A.C.)</a:t>
            </a:r>
            <a:br>
              <a:rPr lang="es-ES" altLang="es-UY" sz="2000" u="sng" dirty="0"/>
            </a:br>
            <a:r>
              <a:rPr lang="es-ES" altLang="es-UY" sz="2000" dirty="0"/>
              <a:t>“Somos lo que hacemos día a día; de modo que la excelencia no es un acto, sino un hábito”</a:t>
            </a:r>
          </a:p>
        </p:txBody>
      </p:sp>
      <p:sp>
        <p:nvSpPr>
          <p:cNvPr id="13315" name="Rectangle 2"/>
          <p:cNvSpPr>
            <a:spLocks noChangeArrowheads="1"/>
          </p:cNvSpPr>
          <p:nvPr/>
        </p:nvSpPr>
        <p:spPr bwMode="auto">
          <a:xfrm>
            <a:off x="500063" y="285750"/>
            <a:ext cx="82296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s-ES_tradnl" altLang="es-UY" sz="4100" b="1">
                <a:solidFill>
                  <a:srgbClr val="0099CC"/>
                </a:solidFill>
                <a:latin typeface="Constantia" pitchFamily="18" charset="0"/>
              </a:rPr>
              <a:t>Calidad</a:t>
            </a:r>
          </a:p>
        </p:txBody>
      </p:sp>
      <p:pic>
        <p:nvPicPr>
          <p:cNvPr id="13316" name="4 Imagen" descr="Aristotel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3501008"/>
            <a:ext cx="1042251" cy="1204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Diapo 5 (1)">
            <a:hlinkClick r:id="" action="ppaction://media"/>
            <a:extLst>
              <a:ext uri="{FF2B5EF4-FFF2-40B4-BE49-F238E27FC236}">
                <a16:creationId xmlns:a16="http://schemas.microsoft.com/office/drawing/2014/main" id="{B53BC0A3-E79C-4628-96F2-A432295CAEE2}"/>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16416" y="530120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0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p:cNvSpPr>
          <p:nvPr>
            <p:ph idx="1"/>
          </p:nvPr>
        </p:nvSpPr>
        <p:spPr>
          <a:xfrm>
            <a:off x="71438" y="1340768"/>
            <a:ext cx="8893175" cy="4895850"/>
          </a:xfrm>
        </p:spPr>
        <p:txBody>
          <a:bodyPr/>
          <a:lstStyle/>
          <a:p>
            <a:pPr marL="255588" algn="just">
              <a:lnSpc>
                <a:spcPct val="90000"/>
              </a:lnSpc>
              <a:buClr>
                <a:schemeClr val="folHlink"/>
              </a:buClr>
            </a:pPr>
            <a:r>
              <a:rPr lang="es-ES" altLang="es-UY" sz="2200" dirty="0">
                <a:cs typeface="Times New Roman" pitchFamily="18" charset="0"/>
              </a:rPr>
              <a:t>Hoy, es </a:t>
            </a:r>
            <a:r>
              <a:rPr lang="es-ES" altLang="es-UY" sz="2200" b="1" i="1" u="sng" dirty="0">
                <a:solidFill>
                  <a:srgbClr val="0000FF"/>
                </a:solidFill>
                <a:cs typeface="Times New Roman" pitchFamily="18" charset="0"/>
              </a:rPr>
              <a:t>el tiempo</a:t>
            </a:r>
            <a:r>
              <a:rPr lang="es-ES" altLang="es-UY" sz="2200" dirty="0">
                <a:cs typeface="Times New Roman" pitchFamily="18" charset="0"/>
              </a:rPr>
              <a:t>. La organización con mayor capacidad de adaptación, compite con ventaja. Implica mirar al cliente, identificar lo que necesita, diseñarlo rápidamente y producirlo con calidad a un precio atractivo. </a:t>
            </a:r>
          </a:p>
          <a:p>
            <a:pPr marL="255588" algn="just">
              <a:lnSpc>
                <a:spcPct val="90000"/>
              </a:lnSpc>
              <a:buClr>
                <a:schemeClr val="folHlink"/>
              </a:buClr>
            </a:pPr>
            <a:endParaRPr lang="es-ES" altLang="es-UY" sz="1600" dirty="0">
              <a:cs typeface="Times New Roman" pitchFamily="18" charset="0"/>
            </a:endParaRPr>
          </a:p>
          <a:p>
            <a:pPr marL="255588" algn="just">
              <a:lnSpc>
                <a:spcPct val="90000"/>
              </a:lnSpc>
              <a:buClr>
                <a:schemeClr val="folHlink"/>
              </a:buClr>
            </a:pPr>
            <a:r>
              <a:rPr lang="es-ES" altLang="es-UY" sz="2200" dirty="0">
                <a:cs typeface="Times New Roman" pitchFamily="18" charset="0"/>
              </a:rPr>
              <a:t>El tiempo de</a:t>
            </a:r>
            <a:r>
              <a:rPr lang="es-ES_tradnl" altLang="es-UY" sz="2200" dirty="0">
                <a:cs typeface="Arial" charset="0"/>
              </a:rPr>
              <a:t>:</a:t>
            </a:r>
          </a:p>
          <a:p>
            <a:pPr marL="801688" lvl="2" indent="-187325">
              <a:lnSpc>
                <a:spcPct val="90000"/>
              </a:lnSpc>
              <a:buClr>
                <a:schemeClr val="folHlink"/>
              </a:buClr>
            </a:pPr>
            <a:r>
              <a:rPr lang="es-ES" altLang="es-UY" dirty="0">
                <a:cs typeface="Times New Roman" pitchFamily="18" charset="0"/>
              </a:rPr>
              <a:t>Determinación de los clientes potenciales</a:t>
            </a:r>
            <a:endParaRPr lang="es-ES_tradnl" altLang="es-UY" dirty="0">
              <a:cs typeface="Times New Roman" pitchFamily="18" charset="0"/>
            </a:endParaRPr>
          </a:p>
          <a:p>
            <a:pPr marL="801688" lvl="2" indent="-187325">
              <a:lnSpc>
                <a:spcPct val="90000"/>
              </a:lnSpc>
              <a:buClr>
                <a:schemeClr val="folHlink"/>
              </a:buClr>
            </a:pPr>
            <a:r>
              <a:rPr lang="es-ES" altLang="es-UY" dirty="0">
                <a:cs typeface="Times New Roman" pitchFamily="18" charset="0"/>
              </a:rPr>
              <a:t>Determinación de las necesidades de los clientes</a:t>
            </a:r>
            <a:endParaRPr lang="es-ES_tradnl" altLang="es-UY" dirty="0">
              <a:cs typeface="Times New Roman" pitchFamily="18" charset="0"/>
            </a:endParaRPr>
          </a:p>
          <a:p>
            <a:pPr marL="801688" lvl="2" indent="-187325">
              <a:lnSpc>
                <a:spcPct val="90000"/>
              </a:lnSpc>
              <a:buClr>
                <a:schemeClr val="folHlink"/>
              </a:buClr>
            </a:pPr>
            <a:r>
              <a:rPr lang="es-ES" altLang="es-UY" dirty="0">
                <a:cs typeface="Times New Roman" pitchFamily="18" charset="0"/>
              </a:rPr>
              <a:t>Diseñar, desarrollar y proyectar el nuevo producto</a:t>
            </a:r>
            <a:endParaRPr lang="es-ES_tradnl" altLang="es-UY" dirty="0">
              <a:cs typeface="Times New Roman" pitchFamily="18" charset="0"/>
            </a:endParaRPr>
          </a:p>
          <a:p>
            <a:pPr marL="801688" lvl="2" indent="-187325">
              <a:lnSpc>
                <a:spcPct val="90000"/>
              </a:lnSpc>
              <a:buClr>
                <a:schemeClr val="folHlink"/>
              </a:buClr>
            </a:pPr>
            <a:r>
              <a:rPr lang="es-ES" altLang="es-UY" dirty="0">
                <a:cs typeface="Times New Roman" pitchFamily="18" charset="0"/>
              </a:rPr>
              <a:t>Producir el nuevo producto</a:t>
            </a:r>
            <a:endParaRPr lang="es-ES_tradnl" altLang="es-UY" dirty="0">
              <a:cs typeface="Times New Roman" pitchFamily="18" charset="0"/>
            </a:endParaRPr>
          </a:p>
          <a:p>
            <a:pPr marL="801688" lvl="2" indent="-187325">
              <a:lnSpc>
                <a:spcPct val="90000"/>
              </a:lnSpc>
              <a:buClr>
                <a:schemeClr val="folHlink"/>
              </a:buClr>
            </a:pPr>
            <a:r>
              <a:rPr lang="es-ES" altLang="es-UY" dirty="0">
                <a:cs typeface="Times New Roman" pitchFamily="18" charset="0"/>
              </a:rPr>
              <a:t>Distribución y logística de: materia prima, materiales y productos terminados hasta llegar al consumidor</a:t>
            </a:r>
            <a:endParaRPr lang="es-ES_tradnl" altLang="es-UY" dirty="0">
              <a:cs typeface="Times New Roman" pitchFamily="18" charset="0"/>
            </a:endParaRPr>
          </a:p>
          <a:p>
            <a:pPr marL="801688" lvl="2" indent="-187325">
              <a:lnSpc>
                <a:spcPct val="90000"/>
              </a:lnSpc>
              <a:buClr>
                <a:schemeClr val="folHlink"/>
              </a:buClr>
            </a:pPr>
            <a:r>
              <a:rPr lang="es-ES" altLang="es-UY" dirty="0">
                <a:cs typeface="Times New Roman" pitchFamily="18" charset="0"/>
              </a:rPr>
              <a:t>Desperdicio: para el cliente, el tiempo que transcurre entre que comunica su pedido y recibe el producto es desperdicio puro </a:t>
            </a:r>
          </a:p>
        </p:txBody>
      </p:sp>
      <p:sp>
        <p:nvSpPr>
          <p:cNvPr id="82946" name="Rectangle 2"/>
          <p:cNvSpPr>
            <a:spLocks noGrp="1"/>
          </p:cNvSpPr>
          <p:nvPr>
            <p:ph type="title"/>
          </p:nvPr>
        </p:nvSpPr>
        <p:spPr bwMode="auto">
          <a:xfrm>
            <a:off x="500063" y="285750"/>
            <a:ext cx="8229600" cy="839788"/>
          </a:xfrm>
        </p:spPr>
        <p:txBody>
          <a:bodyPr wrap="square" lIns="91440" tIns="45720" rIns="91440" bIns="45720" numCol="1" anchorCtr="0" compatLnSpc="1">
            <a:prstTxWarp prst="textNoShape">
              <a:avLst/>
            </a:prstTxWarp>
          </a:bodyPr>
          <a:lstStyle/>
          <a:p>
            <a:pPr algn="ctr">
              <a:buClr>
                <a:schemeClr val="folHlink"/>
              </a:buClr>
              <a:defRPr/>
            </a:pPr>
            <a:r>
              <a:rPr lang="es-ES_tradnl" dirty="0">
                <a:effectLst/>
              </a:rPr>
              <a:t>Factores de competitividad</a:t>
            </a:r>
            <a:endParaRPr lang="es-ES" dirty="0">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a:buClr>
                <a:schemeClr val="folHlink"/>
              </a:buClr>
              <a:defRPr/>
            </a:pPr>
            <a:r>
              <a:rPr lang="es-ES_tradnl" dirty="0">
                <a:effectLst/>
              </a:rPr>
              <a:t>Pilares de la Calidad Total</a:t>
            </a:r>
            <a:endParaRPr lang="es-ES" dirty="0">
              <a:effectLst/>
            </a:endParaRPr>
          </a:p>
        </p:txBody>
      </p:sp>
      <p:grpSp>
        <p:nvGrpSpPr>
          <p:cNvPr id="63491" name="Group 3"/>
          <p:cNvGrpSpPr>
            <a:grpSpLocks/>
          </p:cNvGrpSpPr>
          <p:nvPr/>
        </p:nvGrpSpPr>
        <p:grpSpPr bwMode="auto">
          <a:xfrm>
            <a:off x="2308684" y="1779777"/>
            <a:ext cx="4526632" cy="3672408"/>
            <a:chOff x="864" y="1065"/>
            <a:chExt cx="3072" cy="2493"/>
          </a:xfrm>
        </p:grpSpPr>
        <p:sp>
          <p:nvSpPr>
            <p:cNvPr id="63492" name="Text Box 4"/>
            <p:cNvSpPr txBox="1">
              <a:spLocks noChangeArrowheads="1"/>
            </p:cNvSpPr>
            <p:nvPr/>
          </p:nvSpPr>
          <p:spPr bwMode="auto">
            <a:xfrm>
              <a:off x="864" y="1065"/>
              <a:ext cx="3072" cy="829"/>
            </a:xfrm>
            <a:prstGeom prst="rect">
              <a:avLst/>
            </a:prstGeom>
            <a:solidFill>
              <a:srgbClr val="FFFFFF"/>
            </a:solidFill>
            <a:ln w="9525">
              <a:solidFill>
                <a:srgbClr val="000000"/>
              </a:solidFill>
              <a:miter lim="800000"/>
              <a:headEnd/>
              <a:tailEnd/>
            </a:ln>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algn="ctr" eaLnBrk="0" hangingPunct="0"/>
              <a:endParaRPr lang="es-ES_tradnl" altLang="es-UY" sz="1800" dirty="0">
                <a:latin typeface="Times New Roman" pitchFamily="18" charset="0"/>
              </a:endParaRPr>
            </a:p>
            <a:p>
              <a:pPr algn="ctr" eaLnBrk="0" hangingPunct="0"/>
              <a:r>
                <a:rPr lang="es-ES" altLang="es-UY" sz="4400" dirty="0">
                  <a:latin typeface="Times New Roman" pitchFamily="18" charset="0"/>
                </a:rPr>
                <a:t>Calidad Total</a:t>
              </a:r>
            </a:p>
          </p:txBody>
        </p:sp>
        <p:sp>
          <p:nvSpPr>
            <p:cNvPr id="63493" name="Text Box 5"/>
            <p:cNvSpPr txBox="1">
              <a:spLocks noChangeAspect="1" noChangeArrowheads="1"/>
            </p:cNvSpPr>
            <p:nvPr/>
          </p:nvSpPr>
          <p:spPr bwMode="auto">
            <a:xfrm rot="10800000">
              <a:off x="873" y="1894"/>
              <a:ext cx="1097" cy="1658"/>
            </a:xfrm>
            <a:prstGeom prst="rect">
              <a:avLst/>
            </a:prstGeom>
            <a:solidFill>
              <a:srgbClr val="FFFFFF"/>
            </a:solidFill>
            <a:ln w="9525">
              <a:solidFill>
                <a:srgbClr val="000000"/>
              </a:solidFill>
              <a:miter lim="800000"/>
              <a:headEnd/>
              <a:tailEnd/>
            </a:ln>
          </p:spPr>
          <p:txBody>
            <a:bodyPr vert="eaVert"/>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endParaRPr lang="es-ES_tradnl" altLang="es-UY" sz="2200">
                <a:latin typeface="Times New Roman" pitchFamily="18" charset="0"/>
              </a:endParaRPr>
            </a:p>
            <a:p>
              <a:pPr algn="ctr" eaLnBrk="0" hangingPunct="0"/>
              <a:r>
                <a:rPr lang="es-ES" altLang="es-UY" sz="4400">
                  <a:latin typeface="Times New Roman" pitchFamily="18" charset="0"/>
                </a:rPr>
                <a:t>Cultura</a:t>
              </a:r>
            </a:p>
          </p:txBody>
        </p:sp>
        <p:sp>
          <p:nvSpPr>
            <p:cNvPr id="63494" name="Text Box 6"/>
            <p:cNvSpPr txBox="1">
              <a:spLocks noChangeAspect="1" noChangeArrowheads="1"/>
            </p:cNvSpPr>
            <p:nvPr/>
          </p:nvSpPr>
          <p:spPr bwMode="auto">
            <a:xfrm rot="10800000">
              <a:off x="2839" y="1900"/>
              <a:ext cx="1097" cy="1658"/>
            </a:xfrm>
            <a:prstGeom prst="rect">
              <a:avLst/>
            </a:prstGeom>
            <a:solidFill>
              <a:srgbClr val="FFFFFF"/>
            </a:solidFill>
            <a:ln w="9525">
              <a:solidFill>
                <a:srgbClr val="000000"/>
              </a:solidFill>
              <a:miter lim="800000"/>
              <a:headEnd/>
              <a:tailEnd/>
            </a:ln>
          </p:spPr>
          <p:txBody>
            <a:bodyPr vert="eaVert"/>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endParaRPr lang="es-ES_tradnl" altLang="es-UY" sz="2200" dirty="0">
                <a:latin typeface="Times New Roman" pitchFamily="18" charset="0"/>
              </a:endParaRPr>
            </a:p>
            <a:p>
              <a:pPr algn="ctr" eaLnBrk="0" hangingPunct="0"/>
              <a:r>
                <a:rPr lang="es-ES_tradnl" altLang="es-UY" sz="4400" dirty="0">
                  <a:latin typeface="Times New Roman" pitchFamily="18" charset="0"/>
                </a:rPr>
                <a:t>Sistemas</a:t>
              </a:r>
              <a:endParaRPr lang="es-ES" altLang="es-UY" sz="4400" dirty="0">
                <a:latin typeface="Times New Roman" pitchFamily="18"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p:cNvSpPr>
          <p:nvPr>
            <p:ph idx="1"/>
          </p:nvPr>
        </p:nvSpPr>
        <p:spPr>
          <a:xfrm>
            <a:off x="533916" y="1916832"/>
            <a:ext cx="7958138" cy="3312517"/>
          </a:xfrm>
        </p:spPr>
        <p:txBody>
          <a:bodyPr/>
          <a:lstStyle/>
          <a:p>
            <a:pPr algn="just">
              <a:lnSpc>
                <a:spcPct val="90000"/>
              </a:lnSpc>
              <a:buClr>
                <a:schemeClr val="folHlink"/>
              </a:buClr>
            </a:pPr>
            <a:r>
              <a:rPr lang="es-ES" altLang="es-UY" sz="2400" b="1" i="1" u="sng" dirty="0">
                <a:solidFill>
                  <a:srgbClr val="0000FF"/>
                </a:solidFill>
                <a:cs typeface="Times New Roman" pitchFamily="18" charset="0"/>
              </a:rPr>
              <a:t>la cultura</a:t>
            </a:r>
            <a:r>
              <a:rPr lang="es-ES" altLang="es-UY" sz="2400" dirty="0">
                <a:cs typeface="Times New Roman" pitchFamily="18" charset="0"/>
              </a:rPr>
              <a:t> corporativa de la organización, es decir el compromiso, la comunicación, la participación y las actitudes que establece, fomenta y practica “toda” la organización</a:t>
            </a:r>
          </a:p>
          <a:p>
            <a:pPr algn="just">
              <a:lnSpc>
                <a:spcPct val="90000"/>
              </a:lnSpc>
              <a:buClr>
                <a:schemeClr val="folHlink"/>
              </a:buClr>
            </a:pPr>
            <a:endParaRPr lang="es-ES_tradnl" altLang="es-UY" sz="2400" dirty="0">
              <a:cs typeface="Times New Roman" pitchFamily="18" charset="0"/>
            </a:endParaRPr>
          </a:p>
          <a:p>
            <a:pPr algn="just">
              <a:lnSpc>
                <a:spcPct val="90000"/>
              </a:lnSpc>
              <a:buClr>
                <a:schemeClr val="folHlink"/>
              </a:buClr>
            </a:pPr>
            <a:r>
              <a:rPr lang="es-ES" altLang="es-UY" sz="2400" b="1" i="1" u="sng" dirty="0">
                <a:solidFill>
                  <a:srgbClr val="0000FF"/>
                </a:solidFill>
                <a:cs typeface="Times New Roman" pitchFamily="18" charset="0"/>
              </a:rPr>
              <a:t>los sistemas</a:t>
            </a:r>
            <a:r>
              <a:rPr lang="es-ES" altLang="es-UY" sz="2400" dirty="0">
                <a:cs typeface="Times New Roman" pitchFamily="18" charset="0"/>
              </a:rPr>
              <a:t> que la misma establece, es decir para realizar el planeamiento, el control, el mejoramiento, la organización del trabajo y el entrenamiento de su personal </a:t>
            </a:r>
            <a:r>
              <a:rPr lang="es-ES" altLang="es-UY" sz="2400" dirty="0">
                <a:cs typeface="Arial" charset="0"/>
              </a:rPr>
              <a:t> </a:t>
            </a:r>
          </a:p>
        </p:txBody>
      </p:sp>
      <p:sp>
        <p:nvSpPr>
          <p:cNvPr id="84994"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a:buClr>
                <a:schemeClr val="folHlink"/>
              </a:buClr>
              <a:defRPr/>
            </a:pPr>
            <a:r>
              <a:rPr lang="es-ES_tradnl" dirty="0">
                <a:effectLst/>
              </a:rPr>
              <a:t>Pilares de la Calidad Total</a:t>
            </a:r>
            <a:endParaRPr lang="es-ES" dirty="0">
              <a:effectLst/>
            </a:endParaRPr>
          </a:p>
        </p:txBody>
      </p:sp>
      <p:pic>
        <p:nvPicPr>
          <p:cNvPr id="4" name="Diapos 54 y 55 (1)">
            <a:hlinkClick r:id="" action="ppaction://media"/>
            <a:extLst>
              <a:ext uri="{FF2B5EF4-FFF2-40B4-BE49-F238E27FC236}">
                <a16:creationId xmlns:a16="http://schemas.microsoft.com/office/drawing/2014/main" id="{4B0308A1-78BF-4EC5-9F4F-A5B52E99B216}"/>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16416" y="540072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Título"/>
          <p:cNvSpPr>
            <a:spLocks noGrp="1"/>
          </p:cNvSpPr>
          <p:nvPr>
            <p:ph type="title" idx="4294967295"/>
          </p:nvPr>
        </p:nvSpPr>
        <p:spPr bwMode="auto">
          <a:xfrm>
            <a:off x="500063" y="358775"/>
            <a:ext cx="8229600" cy="717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prstTxWarp prst="textNoShape">
              <a:avLst/>
            </a:prstTxWarp>
            <a:spAutoFit/>
          </a:bodyPr>
          <a:lstStyle/>
          <a:p>
            <a:pPr algn="ctr">
              <a:buClr>
                <a:schemeClr val="folHlink"/>
              </a:buClr>
              <a:defRPr/>
            </a:pPr>
            <a:r>
              <a:rPr lang="es-ES_tradnl">
                <a:effectLst/>
              </a:rPr>
              <a:t>CULTURA</a:t>
            </a:r>
          </a:p>
        </p:txBody>
      </p:sp>
      <p:sp>
        <p:nvSpPr>
          <p:cNvPr id="12291" name="2 Marcador de contenido"/>
          <p:cNvSpPr>
            <a:spLocks noGrp="1"/>
          </p:cNvSpPr>
          <p:nvPr>
            <p:ph idx="4294967295"/>
          </p:nvPr>
        </p:nvSpPr>
        <p:spPr>
          <a:xfrm>
            <a:off x="395536" y="1196752"/>
            <a:ext cx="8352928" cy="4394423"/>
          </a:xfrm>
        </p:spPr>
        <p:txBody>
          <a:bodyPr/>
          <a:lstStyle/>
          <a:p>
            <a:pPr marL="0" indent="0" algn="just">
              <a:buFont typeface="Wingdings 3" pitchFamily="18" charset="2"/>
              <a:buNone/>
            </a:pPr>
            <a:r>
              <a:rPr lang="es-ES_tradnl" altLang="es-ES" sz="2400" dirty="0"/>
              <a:t>La </a:t>
            </a:r>
            <a:r>
              <a:rPr lang="es-ES_tradnl" altLang="es-ES" sz="2400" b="1" dirty="0"/>
              <a:t>cultura</a:t>
            </a:r>
            <a:r>
              <a:rPr lang="es-ES_tradnl" altLang="es-ES" sz="2400" dirty="0"/>
              <a:t> es el conjunto de todas las formas de vida y expresiones de una sociedad determinada.</a:t>
            </a:r>
          </a:p>
          <a:p>
            <a:pPr marL="0" indent="0" algn="just">
              <a:buFont typeface="Wingdings 3" pitchFamily="18" charset="2"/>
              <a:buNone/>
            </a:pPr>
            <a:endParaRPr lang="es-ES_tradnl" altLang="es-ES" sz="1600" dirty="0"/>
          </a:p>
          <a:p>
            <a:pPr marL="0" indent="0" algn="just">
              <a:buFont typeface="Wingdings 3" pitchFamily="18" charset="2"/>
              <a:buNone/>
            </a:pPr>
            <a:r>
              <a:rPr lang="es-ES_tradnl" altLang="es-ES" sz="2400" dirty="0"/>
              <a:t>Es el conjunto de símbolos y objetos que son aprendidos, compartidos y transmitidos de una generación a otra por los miembros de una sociedad, por tanto, </a:t>
            </a:r>
            <a:r>
              <a:rPr lang="es-ES_tradnl" altLang="es-ES" sz="2400" dirty="0">
                <a:solidFill>
                  <a:srgbClr val="0000FF"/>
                </a:solidFill>
              </a:rPr>
              <a:t>es un factor que determina, regula y moldea la conducta humana</a:t>
            </a:r>
            <a:r>
              <a:rPr lang="es-ES_tradnl" altLang="es-ES" sz="2400" dirty="0"/>
              <a:t>.</a:t>
            </a:r>
            <a:r>
              <a:rPr lang="es-ES_tradnl" altLang="es-ES" sz="2400" dirty="0">
                <a:hlinkClick r:id="rId2" action="ppaction://hlinkpres?slideindex=1&amp;slidetitle="/>
              </a:rPr>
              <a:t>(*)</a:t>
            </a:r>
            <a:endParaRPr lang="es-ES_tradnl" altLang="es-ES" sz="2400" dirty="0"/>
          </a:p>
          <a:p>
            <a:pPr marL="0" indent="0" algn="just">
              <a:buFont typeface="Wingdings 3" pitchFamily="18" charset="2"/>
              <a:buNone/>
            </a:pPr>
            <a:endParaRPr lang="es-ES_tradnl" altLang="es-ES" sz="1600" dirty="0"/>
          </a:p>
          <a:p>
            <a:pPr marL="0" indent="0" algn="just">
              <a:buNone/>
            </a:pPr>
            <a:r>
              <a:rPr lang="es-ES_tradnl" altLang="es-UY" sz="2400" dirty="0"/>
              <a:t>Incluye símbolos como valores, normas de comportamiento, actitudes, creencias, idiomas, costumbres, prácticas, ritos, hábitos, religión, capacidades, moral, educación, arte, etc. Como objetos incluye productos, obras de arte, herramientas, vivienda, vestimenta, etc.</a:t>
            </a:r>
          </a:p>
          <a:p>
            <a:pPr marL="0" indent="0" algn="just">
              <a:buFont typeface="Wingdings 3" pitchFamily="18" charset="2"/>
              <a:buNone/>
            </a:pPr>
            <a:endParaRPr lang="es-ES_tradnl" altLang="es-ES" sz="2400" dirty="0"/>
          </a:p>
        </p:txBody>
      </p:sp>
    </p:spTree>
    <p:extLst>
      <p:ext uri="{BB962C8B-B14F-4D97-AF65-F5344CB8AC3E}">
        <p14:creationId xmlns:p14="http://schemas.microsoft.com/office/powerpoint/2010/main" val="2579215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Marcador de contenido"/>
          <p:cNvSpPr>
            <a:spLocks noGrp="1"/>
          </p:cNvSpPr>
          <p:nvPr>
            <p:ph idx="4294967295"/>
          </p:nvPr>
        </p:nvSpPr>
        <p:spPr>
          <a:xfrm>
            <a:off x="1" y="1052736"/>
            <a:ext cx="9036496" cy="4896544"/>
          </a:xfrm>
        </p:spPr>
        <p:txBody>
          <a:bodyPr/>
          <a:lstStyle/>
          <a:p>
            <a:pPr marL="342900" indent="-342900" algn="just">
              <a:buFont typeface="Wingdings" panose="05000000000000000000" pitchFamily="2" charset="2"/>
              <a:buChar char="Ø"/>
            </a:pPr>
            <a:endParaRPr lang="es-ES_tradnl" altLang="es-UY" sz="800" dirty="0"/>
          </a:p>
          <a:p>
            <a:pPr algn="just"/>
            <a:r>
              <a:rPr lang="es-ES" altLang="es-UY" sz="2000" dirty="0"/>
              <a:t>Es una abstracción, una construcción teórica a partir del comportamiento de los individuos de un grupo.</a:t>
            </a:r>
          </a:p>
          <a:p>
            <a:pPr algn="just"/>
            <a:endParaRPr lang="es-ES" altLang="es-UY" sz="200" dirty="0">
              <a:latin typeface="Arial" charset="0"/>
            </a:endParaRPr>
          </a:p>
          <a:p>
            <a:pPr algn="just"/>
            <a:r>
              <a:rPr lang="es-ES" altLang="es-UY" sz="2000" dirty="0"/>
              <a:t>Nuestro conocimiento de la cultura de un grupo proviene de la observación de sus miembros que concretamos en patrones específicos de comportamiento.</a:t>
            </a:r>
          </a:p>
          <a:p>
            <a:pPr algn="just"/>
            <a:endParaRPr lang="es-ES" altLang="es-UY" sz="200" dirty="0"/>
          </a:p>
          <a:p>
            <a:pPr algn="just"/>
            <a:r>
              <a:rPr lang="es-ES" altLang="es-UY" sz="2000" dirty="0"/>
              <a:t>Gran parte está formada por los patrones de comportamiento que comparte con su grupo social, es decir en el concepto que tiene de los mapas mentales de otros miembros de la sociedad.</a:t>
            </a:r>
          </a:p>
          <a:p>
            <a:pPr algn="just"/>
            <a:endParaRPr lang="es-UY" altLang="es-UY" sz="200" dirty="0"/>
          </a:p>
          <a:p>
            <a:pPr algn="just"/>
            <a:r>
              <a:rPr lang="es-UY" altLang="es-UY" sz="2000" dirty="0"/>
              <a:t>Cada individuo tiene si mapa mental, su guía de comportamiento, lo que podemos llamar su cultura personal. </a:t>
            </a:r>
          </a:p>
          <a:p>
            <a:pPr algn="just"/>
            <a:endParaRPr lang="es-UY" altLang="es-UY" sz="200" dirty="0"/>
          </a:p>
          <a:p>
            <a:pPr algn="just"/>
            <a:r>
              <a:rPr lang="es-UY" altLang="es-UY" sz="2000" dirty="0"/>
              <a:t>La cultura de una sociedad se basa en la relación mutua que existe entre los mapas mentales individuales.</a:t>
            </a:r>
          </a:p>
          <a:p>
            <a:pPr algn="just"/>
            <a:endParaRPr lang="es-UY" altLang="es-UY" sz="200" dirty="0"/>
          </a:p>
          <a:p>
            <a:pPr algn="just"/>
            <a:r>
              <a:rPr lang="es-UY" altLang="es-UY" sz="2000" dirty="0"/>
              <a:t>El antropólogo determina las características de esos mapas mentales a través de la observación del comportamiento.</a:t>
            </a:r>
          </a:p>
          <a:p>
            <a:pPr algn="just"/>
            <a:endParaRPr lang="es-ES_tradnl" altLang="es-UY" sz="2000" dirty="0"/>
          </a:p>
          <a:p>
            <a:pPr marL="342900" indent="-342900" algn="just">
              <a:buFont typeface="Wingdings" panose="05000000000000000000" pitchFamily="2" charset="2"/>
              <a:buChar char="Ø"/>
            </a:pPr>
            <a:endParaRPr lang="es-ES_tradnl" altLang="es-UY" sz="2000" dirty="0"/>
          </a:p>
        </p:txBody>
      </p:sp>
      <p:sp>
        <p:nvSpPr>
          <p:cNvPr id="66563" name="1 Título"/>
          <p:cNvSpPr>
            <a:spLocks/>
          </p:cNvSpPr>
          <p:nvPr/>
        </p:nvSpPr>
        <p:spPr bwMode="auto">
          <a:xfrm>
            <a:off x="403449" y="332656"/>
            <a:ext cx="8229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ctr" eaLnBrk="0" hangingPunct="0">
              <a:buClr>
                <a:schemeClr val="folHlink"/>
              </a:buClr>
            </a:pPr>
            <a:r>
              <a:rPr lang="es-ES_tradnl" altLang="es-UY" sz="4100" b="1">
                <a:solidFill>
                  <a:schemeClr val="tx2"/>
                </a:solidFill>
                <a:latin typeface="Constantia" pitchFamily="18" charset="0"/>
              </a:rPr>
              <a:t>CULTURA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p:cNvSpPr>
          <p:nvPr>
            <p:ph sz="half" idx="1"/>
          </p:nvPr>
        </p:nvSpPr>
        <p:spPr>
          <a:xfrm>
            <a:off x="179512" y="1119939"/>
            <a:ext cx="4768718" cy="5117373"/>
          </a:xfrm>
        </p:spPr>
        <p:txBody>
          <a:bodyPr/>
          <a:lstStyle/>
          <a:p>
            <a:pPr>
              <a:buClr>
                <a:schemeClr val="folHlink"/>
              </a:buClr>
              <a:buFont typeface="Wingdings" pitchFamily="2" charset="2"/>
              <a:buChar char="q"/>
            </a:pPr>
            <a:r>
              <a:rPr lang="es-ES" altLang="es-UY" sz="2000" dirty="0">
                <a:cs typeface="Arial" charset="0"/>
              </a:rPr>
              <a:t>Basada en la supervisión</a:t>
            </a:r>
          </a:p>
          <a:p>
            <a:pPr>
              <a:buClr>
                <a:schemeClr val="folHlink"/>
              </a:buClr>
              <a:buFont typeface="Wingdings" pitchFamily="2" charset="2"/>
              <a:buChar char="q"/>
            </a:pPr>
            <a:r>
              <a:rPr lang="es-ES" altLang="es-UY" sz="2000" dirty="0">
                <a:cs typeface="Arial" charset="0"/>
              </a:rPr>
              <a:t>Administración controladora</a:t>
            </a:r>
          </a:p>
          <a:p>
            <a:pPr>
              <a:buClr>
                <a:schemeClr val="folHlink"/>
              </a:buClr>
              <a:buFont typeface="Wingdings" pitchFamily="2" charset="2"/>
              <a:buChar char="q"/>
            </a:pPr>
            <a:endParaRPr lang="es-ES" altLang="es-UY" sz="1700" dirty="0">
              <a:cs typeface="Arial" charset="0"/>
            </a:endParaRPr>
          </a:p>
          <a:p>
            <a:pPr>
              <a:buClr>
                <a:schemeClr val="folHlink"/>
              </a:buClr>
              <a:buFont typeface="Wingdings" pitchFamily="2" charset="2"/>
              <a:buChar char="q"/>
            </a:pPr>
            <a:r>
              <a:rPr lang="es-ES" altLang="es-UY" sz="2000" dirty="0">
                <a:cs typeface="Arial" charset="0"/>
              </a:rPr>
              <a:t>Inspección</a:t>
            </a:r>
          </a:p>
          <a:p>
            <a:pPr>
              <a:buClr>
                <a:schemeClr val="folHlink"/>
              </a:buClr>
              <a:buFont typeface="Wingdings" pitchFamily="2" charset="2"/>
              <a:buChar char="q"/>
            </a:pPr>
            <a:r>
              <a:rPr lang="es-ES" altLang="es-UY" sz="2000" dirty="0">
                <a:cs typeface="Arial" charset="0"/>
              </a:rPr>
              <a:t>Apagar incendios</a:t>
            </a:r>
          </a:p>
          <a:p>
            <a:pPr>
              <a:buClr>
                <a:schemeClr val="folHlink"/>
              </a:buClr>
              <a:buFont typeface="Wingdings" pitchFamily="2" charset="2"/>
              <a:buChar char="q"/>
            </a:pPr>
            <a:r>
              <a:rPr lang="es-ES" altLang="es-UY" sz="2000" dirty="0">
                <a:cs typeface="Arial" charset="0"/>
              </a:rPr>
              <a:t>Enfocada al corto plazo</a:t>
            </a:r>
          </a:p>
          <a:p>
            <a:pPr>
              <a:buClr>
                <a:schemeClr val="folHlink"/>
              </a:buClr>
              <a:buFont typeface="Wingdings" pitchFamily="2" charset="2"/>
              <a:buChar char="q"/>
            </a:pPr>
            <a:r>
              <a:rPr lang="es-ES" altLang="es-UY" sz="2000" dirty="0">
                <a:cs typeface="Arial" charset="0"/>
              </a:rPr>
              <a:t>Visión de la administración</a:t>
            </a:r>
          </a:p>
          <a:p>
            <a:pPr>
              <a:buClr>
                <a:schemeClr val="folHlink"/>
              </a:buClr>
              <a:buFont typeface="Wingdings" pitchFamily="2" charset="2"/>
              <a:buChar char="q"/>
            </a:pPr>
            <a:r>
              <a:rPr lang="es-ES" altLang="es-UY" sz="2000" dirty="0">
                <a:cs typeface="Arial" charset="0"/>
              </a:rPr>
              <a:t>El cliente es solo externo</a:t>
            </a:r>
          </a:p>
          <a:p>
            <a:pPr>
              <a:buClr>
                <a:schemeClr val="folHlink"/>
              </a:buClr>
              <a:buFont typeface="Wingdings" pitchFamily="2" charset="2"/>
              <a:buChar char="q"/>
            </a:pPr>
            <a:r>
              <a:rPr lang="es-ES" altLang="es-UY" sz="2000" dirty="0">
                <a:cs typeface="Arial" charset="0"/>
              </a:rPr>
              <a:t>Operador responsable por la calidad</a:t>
            </a:r>
          </a:p>
          <a:p>
            <a:pPr>
              <a:buClr>
                <a:schemeClr val="folHlink"/>
              </a:buClr>
              <a:buFont typeface="Wingdings" pitchFamily="2" charset="2"/>
              <a:buChar char="q"/>
            </a:pPr>
            <a:endParaRPr lang="es-ES" altLang="es-UY" sz="1600" dirty="0">
              <a:cs typeface="Arial" charset="0"/>
            </a:endParaRPr>
          </a:p>
          <a:p>
            <a:pPr>
              <a:buClr>
                <a:schemeClr val="folHlink"/>
              </a:buClr>
              <a:buFont typeface="Wingdings" pitchFamily="2" charset="2"/>
              <a:buChar char="q"/>
            </a:pPr>
            <a:r>
              <a:rPr lang="es-ES" altLang="es-UY" sz="2000" dirty="0">
                <a:cs typeface="Arial" charset="0"/>
              </a:rPr>
              <a:t>Enfocada al producto</a:t>
            </a:r>
          </a:p>
          <a:p>
            <a:pPr>
              <a:buClr>
                <a:schemeClr val="folHlink"/>
              </a:buClr>
              <a:buFont typeface="Wingdings" pitchFamily="2" charset="2"/>
              <a:buChar char="q"/>
            </a:pPr>
            <a:r>
              <a:rPr lang="es-ES" altLang="es-UY" sz="2000" dirty="0">
                <a:cs typeface="Arial" charset="0"/>
              </a:rPr>
              <a:t>Enfocada a resultados</a:t>
            </a:r>
          </a:p>
          <a:p>
            <a:pPr>
              <a:buClr>
                <a:schemeClr val="folHlink"/>
              </a:buClr>
              <a:buFont typeface="Wingdings" pitchFamily="2" charset="2"/>
              <a:buChar char="q"/>
            </a:pPr>
            <a:r>
              <a:rPr lang="es-ES" altLang="es-UY" sz="2000" dirty="0">
                <a:cs typeface="Arial" charset="0"/>
              </a:rPr>
              <a:t>Corrección de bienes y servicios</a:t>
            </a:r>
          </a:p>
          <a:p>
            <a:pPr>
              <a:buClr>
                <a:schemeClr val="folHlink"/>
              </a:buClr>
              <a:buFont typeface="Wingdings" pitchFamily="2" charset="2"/>
              <a:buChar char="q"/>
            </a:pPr>
            <a:endParaRPr lang="es-ES" altLang="es-UY" sz="1400" dirty="0">
              <a:cs typeface="Arial" charset="0"/>
            </a:endParaRPr>
          </a:p>
          <a:p>
            <a:pPr>
              <a:buClr>
                <a:schemeClr val="folHlink"/>
              </a:buClr>
              <a:buFont typeface="Wingdings" pitchFamily="2" charset="2"/>
              <a:buChar char="q"/>
            </a:pPr>
            <a:endParaRPr lang="es-ES" altLang="es-UY" sz="2000" dirty="0">
              <a:cs typeface="Arial" charset="0"/>
            </a:endParaRPr>
          </a:p>
          <a:p>
            <a:pPr>
              <a:buClr>
                <a:schemeClr val="folHlink"/>
              </a:buClr>
              <a:buFont typeface="Wingdings" pitchFamily="2" charset="2"/>
              <a:buChar char="q"/>
            </a:pPr>
            <a:endParaRPr lang="es-ES" altLang="es-UY" sz="2000" dirty="0"/>
          </a:p>
        </p:txBody>
      </p:sp>
      <p:sp>
        <p:nvSpPr>
          <p:cNvPr id="70659" name="Rectangle 4"/>
          <p:cNvSpPr>
            <a:spLocks noGrp="1"/>
          </p:cNvSpPr>
          <p:nvPr>
            <p:ph sz="half" idx="2"/>
          </p:nvPr>
        </p:nvSpPr>
        <p:spPr>
          <a:xfrm>
            <a:off x="4582344" y="1127477"/>
            <a:ext cx="4670176" cy="5241151"/>
          </a:xfrm>
        </p:spPr>
        <p:txBody>
          <a:bodyPr/>
          <a:lstStyle/>
          <a:p>
            <a:pPr>
              <a:buClr>
                <a:schemeClr val="folHlink"/>
              </a:buClr>
              <a:buFont typeface="Wingdings" pitchFamily="2" charset="2"/>
              <a:buChar char="q"/>
            </a:pPr>
            <a:r>
              <a:rPr lang="es-ES" altLang="es-UY" sz="2000" dirty="0">
                <a:cs typeface="Arial" charset="0"/>
              </a:rPr>
              <a:t>Basada en el liderazgo</a:t>
            </a:r>
          </a:p>
          <a:p>
            <a:pPr>
              <a:buClr>
                <a:schemeClr val="folHlink"/>
              </a:buClr>
              <a:buFont typeface="Wingdings" pitchFamily="2" charset="2"/>
              <a:buChar char="q"/>
            </a:pPr>
            <a:r>
              <a:rPr lang="es-ES" altLang="es-UY" sz="2000" dirty="0">
                <a:cs typeface="Arial" charset="0"/>
              </a:rPr>
              <a:t>Administración facilitadora del cambio</a:t>
            </a:r>
          </a:p>
          <a:p>
            <a:pPr>
              <a:buClr>
                <a:schemeClr val="folHlink"/>
              </a:buClr>
              <a:buFont typeface="Wingdings" pitchFamily="2" charset="2"/>
              <a:buChar char="q"/>
            </a:pPr>
            <a:r>
              <a:rPr lang="es-ES" altLang="es-UY" sz="2000" dirty="0">
                <a:cs typeface="Arial" charset="0"/>
              </a:rPr>
              <a:t>Autoevaluación</a:t>
            </a:r>
          </a:p>
          <a:p>
            <a:pPr>
              <a:buClr>
                <a:schemeClr val="folHlink"/>
              </a:buClr>
              <a:buFont typeface="Wingdings" pitchFamily="2" charset="2"/>
              <a:buChar char="q"/>
            </a:pPr>
            <a:r>
              <a:rPr lang="es-ES" altLang="es-UY" sz="2000" dirty="0">
                <a:cs typeface="Arial" charset="0"/>
              </a:rPr>
              <a:t>Crear sistemas</a:t>
            </a:r>
          </a:p>
          <a:p>
            <a:pPr>
              <a:buClr>
                <a:schemeClr val="folHlink"/>
              </a:buClr>
              <a:buFont typeface="Wingdings" pitchFamily="2" charset="2"/>
              <a:buChar char="q"/>
            </a:pPr>
            <a:r>
              <a:rPr lang="es-ES" altLang="es-UY" sz="2000" dirty="0">
                <a:cs typeface="Arial" charset="0"/>
              </a:rPr>
              <a:t>Enfocada al largo plazo</a:t>
            </a:r>
          </a:p>
          <a:p>
            <a:pPr>
              <a:buClr>
                <a:schemeClr val="folHlink"/>
              </a:buClr>
              <a:buFont typeface="Wingdings" pitchFamily="2" charset="2"/>
              <a:buChar char="q"/>
            </a:pPr>
            <a:r>
              <a:rPr lang="es-ES" altLang="es-UY" sz="2000" dirty="0">
                <a:cs typeface="Arial" charset="0"/>
              </a:rPr>
              <a:t>Visión compartida</a:t>
            </a:r>
          </a:p>
          <a:p>
            <a:pPr>
              <a:buClr>
                <a:schemeClr val="folHlink"/>
              </a:buClr>
              <a:buFont typeface="Wingdings" pitchFamily="2" charset="2"/>
              <a:buChar char="q"/>
            </a:pPr>
            <a:r>
              <a:rPr lang="es-ES" altLang="es-UY" sz="2000" dirty="0">
                <a:cs typeface="Arial" charset="0"/>
              </a:rPr>
              <a:t>Cliente interno y externo</a:t>
            </a:r>
          </a:p>
          <a:p>
            <a:pPr>
              <a:buClr>
                <a:schemeClr val="folHlink"/>
              </a:buClr>
              <a:buFont typeface="Wingdings" pitchFamily="2" charset="2"/>
              <a:buChar char="q"/>
            </a:pPr>
            <a:r>
              <a:rPr lang="es-ES" altLang="es-UY" sz="2000" dirty="0">
                <a:cs typeface="Arial" charset="0"/>
              </a:rPr>
              <a:t>Administración responsable por la calidad</a:t>
            </a:r>
          </a:p>
          <a:p>
            <a:pPr>
              <a:buClr>
                <a:schemeClr val="folHlink"/>
              </a:buClr>
              <a:buFont typeface="Wingdings" pitchFamily="2" charset="2"/>
              <a:buChar char="q"/>
            </a:pPr>
            <a:r>
              <a:rPr lang="es-ES" altLang="es-UY" sz="2000" dirty="0">
                <a:cs typeface="Arial" charset="0"/>
              </a:rPr>
              <a:t>Enfocada a procesos y sistemas</a:t>
            </a:r>
          </a:p>
          <a:p>
            <a:pPr>
              <a:buClr>
                <a:schemeClr val="folHlink"/>
              </a:buClr>
              <a:buFont typeface="Wingdings" pitchFamily="2" charset="2"/>
              <a:buChar char="q"/>
            </a:pPr>
            <a:r>
              <a:rPr lang="es-ES" altLang="es-UY" sz="2000" dirty="0">
                <a:cs typeface="Arial" charset="0"/>
              </a:rPr>
              <a:t>Mejora continua de resultados</a:t>
            </a:r>
          </a:p>
          <a:p>
            <a:pPr>
              <a:buClr>
                <a:schemeClr val="folHlink"/>
              </a:buClr>
              <a:buFont typeface="Wingdings" pitchFamily="2" charset="2"/>
              <a:buChar char="q"/>
            </a:pPr>
            <a:r>
              <a:rPr lang="es-ES" altLang="es-UY" sz="2000" dirty="0">
                <a:cs typeface="Arial" charset="0"/>
              </a:rPr>
              <a:t>Enfocada en la prevención para asegurar la calidad</a:t>
            </a:r>
          </a:p>
          <a:p>
            <a:pPr>
              <a:buClr>
                <a:schemeClr val="folHlink"/>
              </a:buClr>
              <a:buFont typeface="Wingdings" pitchFamily="2" charset="2"/>
              <a:buChar char="q"/>
            </a:pPr>
            <a:endParaRPr lang="es-ES" altLang="es-UY" sz="2000" dirty="0">
              <a:cs typeface="Arial" charset="0"/>
            </a:endParaRPr>
          </a:p>
          <a:p>
            <a:pPr>
              <a:buClr>
                <a:schemeClr val="folHlink"/>
              </a:buClr>
              <a:buFont typeface="Wingdings" pitchFamily="2" charset="2"/>
              <a:buChar char="q"/>
            </a:pPr>
            <a:endParaRPr lang="es-ES" altLang="es-UY" sz="2000" dirty="0">
              <a:cs typeface="Arial" charset="0"/>
            </a:endParaRPr>
          </a:p>
        </p:txBody>
      </p:sp>
      <p:sp>
        <p:nvSpPr>
          <p:cNvPr id="86018" name="Rectangle 2"/>
          <p:cNvSpPr>
            <a:spLocks noGrp="1"/>
          </p:cNvSpPr>
          <p:nvPr>
            <p:ph type="title"/>
          </p:nvPr>
        </p:nvSpPr>
        <p:spPr bwMode="auto">
          <a:xfrm>
            <a:off x="323528" y="-2823"/>
            <a:ext cx="8229600" cy="1143000"/>
          </a:xfrm>
        </p:spPr>
        <p:txBody>
          <a:bodyPr wrap="square" lIns="91440" tIns="45720" rIns="91440" bIns="45720" numCol="1" anchorCtr="0" compatLnSpc="1">
            <a:prstTxWarp prst="textNoShape">
              <a:avLst/>
            </a:prstTxWarp>
          </a:bodyPr>
          <a:lstStyle/>
          <a:p>
            <a:pPr>
              <a:defRPr/>
            </a:pPr>
            <a:r>
              <a:rPr lang="es-ES_tradnl" sz="2600" dirty="0">
                <a:effectLst/>
              </a:rPr>
              <a:t>Administración Tradicional vs Por  Calidad Total</a:t>
            </a:r>
            <a:endParaRPr lang="es-ES" sz="2600" dirty="0">
              <a:effectLst/>
            </a:endParaRPr>
          </a:p>
        </p:txBody>
      </p:sp>
      <p:pic>
        <p:nvPicPr>
          <p:cNvPr id="3" name="Diapo 61-64 (1)">
            <a:hlinkClick r:id="" action="ppaction://media"/>
            <a:extLst>
              <a:ext uri="{FF2B5EF4-FFF2-40B4-BE49-F238E27FC236}">
                <a16:creationId xmlns:a16="http://schemas.microsoft.com/office/drawing/2014/main" id="{F711B2EC-2E3B-4074-B000-137105E5B9C1}"/>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54888" y="54116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5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ph sz="half" idx="1"/>
          </p:nvPr>
        </p:nvSpPr>
        <p:spPr>
          <a:xfrm>
            <a:off x="35496" y="1190420"/>
            <a:ext cx="4438328" cy="3881437"/>
          </a:xfrm>
        </p:spPr>
        <p:txBody>
          <a:bodyPr/>
          <a:lstStyle/>
          <a:p>
            <a:pPr>
              <a:buClr>
                <a:schemeClr val="folHlink"/>
              </a:buClr>
              <a:buFont typeface="Wingdings" pitchFamily="2" charset="2"/>
              <a:buChar char="q"/>
            </a:pPr>
            <a:r>
              <a:rPr lang="es-ES" altLang="es-UY" sz="2000" dirty="0">
                <a:cs typeface="Arial" charset="0"/>
              </a:rPr>
              <a:t>Enfocada al trabajo individual</a:t>
            </a:r>
          </a:p>
          <a:p>
            <a:pPr>
              <a:buClr>
                <a:schemeClr val="folHlink"/>
              </a:buClr>
              <a:buFont typeface="Wingdings" pitchFamily="2" charset="2"/>
              <a:buChar char="q"/>
            </a:pPr>
            <a:r>
              <a:rPr lang="es-ES" altLang="es-UY" sz="2000" dirty="0">
                <a:cs typeface="Arial" charset="0"/>
              </a:rPr>
              <a:t>Enfocada al control de </a:t>
            </a:r>
            <a:r>
              <a:rPr lang="es-ES" altLang="es-UY" sz="2000" dirty="0" err="1">
                <a:cs typeface="Arial" charset="0"/>
              </a:rPr>
              <a:t>calid</a:t>
            </a:r>
            <a:r>
              <a:rPr lang="es-ES_tradnl" altLang="es-UY" sz="2000" dirty="0">
                <a:cs typeface="Arial" charset="0"/>
              </a:rPr>
              <a:t>ad</a:t>
            </a:r>
            <a:endParaRPr lang="es-ES" altLang="es-UY" sz="2000" dirty="0">
              <a:cs typeface="Arial" charset="0"/>
            </a:endParaRPr>
          </a:p>
          <a:p>
            <a:pPr>
              <a:buClr>
                <a:schemeClr val="folHlink"/>
              </a:buClr>
              <a:buFont typeface="Wingdings" pitchFamily="2" charset="2"/>
              <a:buChar char="q"/>
            </a:pPr>
            <a:r>
              <a:rPr lang="es-ES" altLang="es-UY" sz="2000" dirty="0">
                <a:cs typeface="Arial" charset="0"/>
              </a:rPr>
              <a:t>Enfocada a las mejoras operativas</a:t>
            </a:r>
          </a:p>
          <a:p>
            <a:pPr>
              <a:buClr>
                <a:schemeClr val="folHlink"/>
              </a:buClr>
              <a:buFont typeface="Wingdings" pitchFamily="2" charset="2"/>
              <a:buChar char="q"/>
            </a:pPr>
            <a:endParaRPr lang="es-UY" altLang="es-UY" sz="1700" dirty="0">
              <a:cs typeface="Arial" charset="0"/>
            </a:endParaRPr>
          </a:p>
          <a:p>
            <a:pPr>
              <a:buClr>
                <a:schemeClr val="folHlink"/>
              </a:buClr>
              <a:buFont typeface="Wingdings" pitchFamily="2" charset="2"/>
              <a:buChar char="q"/>
            </a:pPr>
            <a:r>
              <a:rPr lang="es-ES" altLang="es-UY" sz="2000" dirty="0">
                <a:cs typeface="Arial" charset="0"/>
              </a:rPr>
              <a:t>La empresa decide</a:t>
            </a:r>
          </a:p>
          <a:p>
            <a:pPr>
              <a:buClr>
                <a:schemeClr val="folHlink"/>
              </a:buClr>
              <a:buFont typeface="Wingdings" pitchFamily="2" charset="2"/>
              <a:buChar char="q"/>
            </a:pPr>
            <a:r>
              <a:rPr lang="es-ES" altLang="es-UY" sz="2000" dirty="0">
                <a:cs typeface="Arial" charset="0"/>
              </a:rPr>
              <a:t>Nosotros definimos que es un buen trabajo</a:t>
            </a:r>
          </a:p>
          <a:p>
            <a:pPr>
              <a:buClr>
                <a:schemeClr val="folHlink"/>
              </a:buClr>
              <a:buFont typeface="Wingdings" pitchFamily="2" charset="2"/>
              <a:buChar char="q"/>
            </a:pPr>
            <a:r>
              <a:rPr lang="es-ES" altLang="es-UY" sz="2000" dirty="0">
                <a:cs typeface="Arial" charset="0"/>
              </a:rPr>
              <a:t>Diseñamos productos o servicios que  nos satisfacen y después convencemos al cliente de su valor</a:t>
            </a:r>
          </a:p>
          <a:p>
            <a:pPr>
              <a:buClr>
                <a:schemeClr val="folHlink"/>
              </a:buClr>
              <a:buFont typeface="Wingdings" pitchFamily="2" charset="2"/>
              <a:buChar char="q"/>
            </a:pPr>
            <a:endParaRPr lang="es-ES" altLang="es-UY" sz="1700" dirty="0">
              <a:cs typeface="Arial" charset="0"/>
            </a:endParaRPr>
          </a:p>
          <a:p>
            <a:pPr>
              <a:buClr>
                <a:schemeClr val="folHlink"/>
              </a:buClr>
              <a:buFont typeface="Wingdings" pitchFamily="2" charset="2"/>
              <a:buChar char="q"/>
            </a:pPr>
            <a:r>
              <a:rPr lang="es-ES" altLang="es-UY" sz="2000" dirty="0">
                <a:cs typeface="Arial" charset="0"/>
              </a:rPr>
              <a:t>Calidad vs costo</a:t>
            </a:r>
          </a:p>
        </p:txBody>
      </p:sp>
      <p:sp>
        <p:nvSpPr>
          <p:cNvPr id="72707" name="Rectangle 4"/>
          <p:cNvSpPr>
            <a:spLocks noGrp="1"/>
          </p:cNvSpPr>
          <p:nvPr>
            <p:ph sz="half" idx="2"/>
          </p:nvPr>
        </p:nvSpPr>
        <p:spPr>
          <a:xfrm>
            <a:off x="4435528" y="1189136"/>
            <a:ext cx="4528960" cy="4268788"/>
          </a:xfrm>
        </p:spPr>
        <p:txBody>
          <a:bodyPr/>
          <a:lstStyle/>
          <a:p>
            <a:pPr>
              <a:buClr>
                <a:schemeClr val="folHlink"/>
              </a:buClr>
              <a:buFont typeface="Wingdings" pitchFamily="2" charset="2"/>
              <a:buChar char="q"/>
            </a:pPr>
            <a:r>
              <a:rPr lang="es-ES" altLang="es-UY" sz="2000" dirty="0">
                <a:cs typeface="Arial" charset="0"/>
              </a:rPr>
              <a:t>Enfocada al trabajo en equipo</a:t>
            </a:r>
          </a:p>
          <a:p>
            <a:pPr>
              <a:buClr>
                <a:schemeClr val="folHlink"/>
              </a:buClr>
              <a:buFont typeface="Wingdings" pitchFamily="2" charset="2"/>
              <a:buChar char="q"/>
            </a:pPr>
            <a:r>
              <a:rPr lang="es-ES" altLang="es-UY" sz="2000" dirty="0">
                <a:cs typeface="Arial" charset="0"/>
              </a:rPr>
              <a:t>Enfocada a asegurar la calidad</a:t>
            </a:r>
          </a:p>
          <a:p>
            <a:pPr>
              <a:buClr>
                <a:schemeClr val="folHlink"/>
              </a:buClr>
              <a:buFont typeface="Wingdings" pitchFamily="2" charset="2"/>
              <a:buChar char="q"/>
            </a:pPr>
            <a:r>
              <a:rPr lang="es-ES" altLang="es-UY" sz="2000" dirty="0">
                <a:cs typeface="Arial" charset="0"/>
              </a:rPr>
              <a:t>Enfocada a la mejora de todas las áreas de la organización</a:t>
            </a:r>
          </a:p>
          <a:p>
            <a:pPr>
              <a:buClr>
                <a:schemeClr val="folHlink"/>
              </a:buClr>
              <a:buFont typeface="Wingdings" pitchFamily="2" charset="2"/>
              <a:buChar char="q"/>
            </a:pPr>
            <a:r>
              <a:rPr lang="es-ES" altLang="es-UY" sz="2000" dirty="0">
                <a:cs typeface="Arial" charset="0"/>
              </a:rPr>
              <a:t>El cliente decide</a:t>
            </a:r>
          </a:p>
          <a:p>
            <a:pPr>
              <a:buClr>
                <a:schemeClr val="folHlink"/>
              </a:buClr>
              <a:buFont typeface="Wingdings" pitchFamily="2" charset="2"/>
              <a:buChar char="q"/>
            </a:pPr>
            <a:r>
              <a:rPr lang="es-ES" altLang="es-UY" sz="2000" dirty="0">
                <a:cs typeface="Arial" charset="0"/>
              </a:rPr>
              <a:t>Nuestros clientes definen que es un buen trabajo</a:t>
            </a:r>
          </a:p>
          <a:p>
            <a:pPr>
              <a:buClr>
                <a:schemeClr val="folHlink"/>
              </a:buClr>
              <a:buFont typeface="Wingdings" pitchFamily="2" charset="2"/>
              <a:buChar char="q"/>
            </a:pPr>
            <a:r>
              <a:rPr lang="es-ES" altLang="es-UY" sz="2000" dirty="0">
                <a:cs typeface="Arial" charset="0"/>
              </a:rPr>
              <a:t>Aprendemos de nuestros clientes lo que  valoran y diseñamos productos y servicios que alcancen y superen sus expectativas.</a:t>
            </a:r>
          </a:p>
          <a:p>
            <a:pPr>
              <a:buClr>
                <a:schemeClr val="folHlink"/>
              </a:buClr>
              <a:buFont typeface="Wingdings" pitchFamily="2" charset="2"/>
              <a:buChar char="q"/>
            </a:pPr>
            <a:r>
              <a:rPr lang="es-ES" altLang="es-UY" sz="2000" dirty="0">
                <a:cs typeface="Arial" charset="0"/>
              </a:rPr>
              <a:t>La mejora de la calidad baja los costos</a:t>
            </a:r>
          </a:p>
          <a:p>
            <a:pPr>
              <a:buClr>
                <a:schemeClr val="folHlink"/>
              </a:buClr>
              <a:buFont typeface="Wingdings" pitchFamily="2" charset="2"/>
              <a:buChar char="q"/>
            </a:pPr>
            <a:endParaRPr lang="es-ES" altLang="es-UY" sz="2000" dirty="0">
              <a:cs typeface="Arial" charset="0"/>
            </a:endParaRPr>
          </a:p>
        </p:txBody>
      </p:sp>
      <p:sp>
        <p:nvSpPr>
          <p:cNvPr id="7" name="Rectangle 2">
            <a:extLst>
              <a:ext uri="{FF2B5EF4-FFF2-40B4-BE49-F238E27FC236}">
                <a16:creationId xmlns:a16="http://schemas.microsoft.com/office/drawing/2014/main" id="{B644394E-3739-4B9E-85F3-C65029CF9C68}"/>
              </a:ext>
            </a:extLst>
          </p:cNvPr>
          <p:cNvSpPr>
            <a:spLocks noGrp="1"/>
          </p:cNvSpPr>
          <p:nvPr>
            <p:ph type="title"/>
          </p:nvPr>
        </p:nvSpPr>
        <p:spPr bwMode="auto">
          <a:xfrm>
            <a:off x="323528" y="-2823"/>
            <a:ext cx="8229600" cy="1143000"/>
          </a:xfrm>
        </p:spPr>
        <p:txBody>
          <a:bodyPr wrap="square" lIns="91440" tIns="45720" rIns="91440" bIns="45720" numCol="1" anchorCtr="0" compatLnSpc="1">
            <a:prstTxWarp prst="textNoShape">
              <a:avLst/>
            </a:prstTxWarp>
          </a:bodyPr>
          <a:lstStyle/>
          <a:p>
            <a:pPr>
              <a:defRPr/>
            </a:pPr>
            <a:r>
              <a:rPr lang="es-ES_tradnl" sz="2600" dirty="0">
                <a:effectLst/>
              </a:rPr>
              <a:t>Administración Tradicional vs Por  Calidad Total</a:t>
            </a:r>
            <a:endParaRPr lang="es-ES" sz="2600" dirty="0">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p:cNvSpPr>
          <p:nvPr>
            <p:ph sz="half" idx="1"/>
          </p:nvPr>
        </p:nvSpPr>
        <p:spPr>
          <a:xfrm>
            <a:off x="231129" y="1018505"/>
            <a:ext cx="4288161" cy="5290815"/>
          </a:xfrm>
        </p:spPr>
        <p:txBody>
          <a:bodyPr/>
          <a:lstStyle/>
          <a:p>
            <a:pPr>
              <a:buClr>
                <a:schemeClr val="folHlink"/>
              </a:buClr>
              <a:buFont typeface="Wingdings" pitchFamily="2" charset="2"/>
              <a:buChar char="q"/>
            </a:pPr>
            <a:r>
              <a:rPr lang="es-ES" altLang="es-UY" sz="2000" dirty="0">
                <a:cs typeface="Arial" charset="0"/>
              </a:rPr>
              <a:t>El marketing  consiste mayormente en promover las ventas: “¿cómo podemos hacer para que más clientes nos compren?</a:t>
            </a:r>
            <a:br>
              <a:rPr lang="es-ES_tradnl" altLang="es-UY" sz="2000" dirty="0">
                <a:cs typeface="Arial" charset="0"/>
              </a:rPr>
            </a:br>
            <a:endParaRPr lang="es-ES_tradnl" altLang="es-UY" sz="2000" dirty="0">
              <a:cs typeface="Arial" charset="0"/>
            </a:endParaRPr>
          </a:p>
          <a:p>
            <a:pPr>
              <a:buClr>
                <a:schemeClr val="folHlink"/>
              </a:buClr>
              <a:buFont typeface="Wingdings" pitchFamily="2" charset="2"/>
              <a:buChar char="q"/>
            </a:pPr>
            <a:r>
              <a:rPr lang="es-ES" altLang="es-UY" sz="2000" dirty="0">
                <a:cs typeface="Arial" charset="0"/>
              </a:rPr>
              <a:t>Calidad del producto</a:t>
            </a:r>
          </a:p>
          <a:p>
            <a:pPr>
              <a:buClr>
                <a:schemeClr val="folHlink"/>
              </a:buClr>
              <a:buFont typeface="Wingdings" pitchFamily="2" charset="2"/>
              <a:buChar char="q"/>
            </a:pPr>
            <a:endParaRPr lang="es-ES" altLang="es-UY" sz="2700" dirty="0">
              <a:cs typeface="Arial" charset="0"/>
            </a:endParaRPr>
          </a:p>
          <a:p>
            <a:pPr>
              <a:buClr>
                <a:schemeClr val="folHlink"/>
              </a:buClr>
              <a:buFont typeface="Wingdings" pitchFamily="2" charset="2"/>
              <a:buChar char="q"/>
            </a:pPr>
            <a:endParaRPr lang="es-ES" altLang="es-UY" sz="800" dirty="0">
              <a:cs typeface="Arial" charset="0"/>
            </a:endParaRPr>
          </a:p>
          <a:p>
            <a:pPr>
              <a:lnSpc>
                <a:spcPct val="90000"/>
              </a:lnSpc>
              <a:buClr>
                <a:schemeClr val="folHlink"/>
              </a:buClr>
              <a:buFont typeface="Wingdings" pitchFamily="2" charset="2"/>
              <a:buChar char="q"/>
            </a:pPr>
            <a:r>
              <a:rPr lang="es-ES" altLang="es-UY" sz="2000" dirty="0">
                <a:cs typeface="Arial" charset="0"/>
              </a:rPr>
              <a:t>Mano de obra. Se bajan los marcos de las puertas para que la gente entre sin cabeza.</a:t>
            </a:r>
          </a:p>
          <a:p>
            <a:pPr>
              <a:lnSpc>
                <a:spcPct val="90000"/>
              </a:lnSpc>
              <a:buClr>
                <a:schemeClr val="folHlink"/>
              </a:buClr>
              <a:buFont typeface="Wingdings" pitchFamily="2" charset="2"/>
              <a:buChar char="q"/>
            </a:pPr>
            <a:endParaRPr lang="es-ES" altLang="es-UY" sz="2000" dirty="0">
              <a:cs typeface="Arial" charset="0"/>
            </a:endParaRPr>
          </a:p>
          <a:p>
            <a:pPr>
              <a:lnSpc>
                <a:spcPct val="90000"/>
              </a:lnSpc>
              <a:buClr>
                <a:schemeClr val="folHlink"/>
              </a:buClr>
              <a:buFont typeface="Wingdings" pitchFamily="2" charset="2"/>
              <a:buChar char="q"/>
            </a:pPr>
            <a:endParaRPr lang="es-ES" altLang="es-UY" sz="2000" dirty="0">
              <a:cs typeface="Arial" charset="0"/>
            </a:endParaRPr>
          </a:p>
          <a:p>
            <a:pPr>
              <a:lnSpc>
                <a:spcPct val="90000"/>
              </a:lnSpc>
              <a:buClr>
                <a:schemeClr val="folHlink"/>
              </a:buClr>
              <a:buFont typeface="Wingdings" pitchFamily="2" charset="2"/>
              <a:buChar char="q"/>
            </a:pPr>
            <a:r>
              <a:rPr lang="es-ES" altLang="es-UY" sz="2000" dirty="0">
                <a:cs typeface="Arial" charset="0"/>
              </a:rPr>
              <a:t>Toma de decisiones basadas en opiniones</a:t>
            </a:r>
            <a:r>
              <a:rPr lang="es-ES_tradnl" altLang="es-UY" sz="2000" dirty="0">
                <a:cs typeface="Arial" charset="0"/>
              </a:rPr>
              <a:t>			</a:t>
            </a:r>
            <a:r>
              <a:rPr lang="es-ES_tradnl" altLang="es-UY" sz="2000" dirty="0">
                <a:cs typeface="Arial" charset="0"/>
                <a:hlinkClick r:id="rId2" action="ppaction://hlinkfile"/>
              </a:rPr>
              <a:t>(*)</a:t>
            </a:r>
            <a:endParaRPr lang="es-ES" altLang="es-UY" sz="2000" dirty="0">
              <a:cs typeface="Arial" charset="0"/>
            </a:endParaRPr>
          </a:p>
          <a:p>
            <a:pPr>
              <a:buClr>
                <a:schemeClr val="folHlink"/>
              </a:buClr>
              <a:buFont typeface="Wingdings" pitchFamily="2" charset="2"/>
              <a:buChar char="q"/>
            </a:pPr>
            <a:endParaRPr lang="es-ES" altLang="es-UY" sz="2000" dirty="0">
              <a:cs typeface="Arial" charset="0"/>
            </a:endParaRPr>
          </a:p>
          <a:p>
            <a:pPr>
              <a:buClr>
                <a:schemeClr val="folHlink"/>
              </a:buClr>
              <a:buFont typeface="Wingdings" pitchFamily="2" charset="2"/>
              <a:buChar char="q"/>
            </a:pPr>
            <a:endParaRPr lang="es-ES" altLang="es-UY" sz="2000" dirty="0">
              <a:cs typeface="Arial" charset="0"/>
            </a:endParaRPr>
          </a:p>
        </p:txBody>
      </p:sp>
      <p:sp>
        <p:nvSpPr>
          <p:cNvPr id="73731" name="Rectangle 4"/>
          <p:cNvSpPr>
            <a:spLocks noGrp="1"/>
          </p:cNvSpPr>
          <p:nvPr>
            <p:ph sz="half" idx="2"/>
          </p:nvPr>
        </p:nvSpPr>
        <p:spPr>
          <a:xfrm>
            <a:off x="4572000" y="1018504"/>
            <a:ext cx="4306205" cy="5074791"/>
          </a:xfrm>
        </p:spPr>
        <p:txBody>
          <a:bodyPr/>
          <a:lstStyle/>
          <a:p>
            <a:pPr>
              <a:buClr>
                <a:schemeClr val="folHlink"/>
              </a:buClr>
              <a:buFont typeface="Wingdings" pitchFamily="2" charset="2"/>
              <a:buChar char="q"/>
            </a:pPr>
            <a:r>
              <a:rPr lang="es-ES" altLang="es-UY" sz="2000" dirty="0">
                <a:cs typeface="Arial" charset="0"/>
              </a:rPr>
              <a:t>El marketing  consiste mayormente en investigar: ¿qué necesitan los clientes que no están obteniendo? y ¿qué están obteniendo que no necesitan?</a:t>
            </a:r>
          </a:p>
          <a:p>
            <a:pPr>
              <a:buClr>
                <a:schemeClr val="folHlink"/>
              </a:buClr>
              <a:buFont typeface="Wingdings" pitchFamily="2" charset="2"/>
              <a:buChar char="q"/>
            </a:pPr>
            <a:endParaRPr lang="es-ES" altLang="es-UY" sz="1600" dirty="0">
              <a:cs typeface="Arial" charset="0"/>
            </a:endParaRPr>
          </a:p>
          <a:p>
            <a:pPr>
              <a:buClr>
                <a:schemeClr val="folHlink"/>
              </a:buClr>
              <a:buFont typeface="Wingdings" pitchFamily="2" charset="2"/>
              <a:buChar char="q"/>
            </a:pPr>
            <a:r>
              <a:rPr lang="es-ES" altLang="es-UY" sz="2000" dirty="0">
                <a:cs typeface="Arial" charset="0"/>
              </a:rPr>
              <a:t>Calidad total (producto y servicio durante el ciclo de vida del mismo)</a:t>
            </a:r>
          </a:p>
          <a:p>
            <a:pPr>
              <a:buClr>
                <a:schemeClr val="folHlink"/>
              </a:buClr>
              <a:buFont typeface="Wingdings" pitchFamily="2" charset="2"/>
              <a:buChar char="q"/>
            </a:pPr>
            <a:r>
              <a:rPr lang="es-ES" altLang="es-UY" sz="2000" dirty="0">
                <a:cs typeface="Arial" charset="0"/>
              </a:rPr>
              <a:t>Mente en obra. Levantar los marcos de las puertas y se le ayuda a desarrollar habilidades para que use su cabeza con efectividad.</a:t>
            </a:r>
          </a:p>
          <a:p>
            <a:pPr>
              <a:buClr>
                <a:schemeClr val="folHlink"/>
              </a:buClr>
              <a:buFont typeface="Wingdings" pitchFamily="2" charset="2"/>
              <a:buChar char="q"/>
            </a:pPr>
            <a:endParaRPr lang="es-ES" altLang="es-UY" sz="1300" dirty="0">
              <a:cs typeface="Arial" charset="0"/>
            </a:endParaRPr>
          </a:p>
          <a:p>
            <a:pPr>
              <a:buClr>
                <a:schemeClr val="folHlink"/>
              </a:buClr>
              <a:buFont typeface="Wingdings" pitchFamily="2" charset="2"/>
              <a:buChar char="q"/>
            </a:pPr>
            <a:r>
              <a:rPr lang="es-ES" altLang="es-UY" sz="2000" dirty="0">
                <a:cs typeface="Arial" charset="0"/>
              </a:rPr>
              <a:t>Toma de decisiones basadas en cifras y datos </a:t>
            </a:r>
            <a:r>
              <a:rPr lang="es-ES" altLang="es-UY" sz="2000" dirty="0">
                <a:cs typeface="Arial" charset="0"/>
                <a:hlinkClick r:id="rId3" action="ppaction://hlinkpres?slideindex=1&amp;slidetitle="/>
              </a:rPr>
              <a:t>(*)</a:t>
            </a:r>
            <a:endParaRPr lang="es-ES" altLang="es-UY" sz="2000" dirty="0">
              <a:cs typeface="Arial" charset="0"/>
            </a:endParaRPr>
          </a:p>
          <a:p>
            <a:pPr>
              <a:buClr>
                <a:schemeClr val="folHlink"/>
              </a:buClr>
              <a:buFont typeface="Wingdings" pitchFamily="2" charset="2"/>
              <a:buChar char="q"/>
            </a:pPr>
            <a:endParaRPr lang="es-ES" altLang="es-UY" sz="2000" dirty="0">
              <a:cs typeface="Arial" charset="0"/>
            </a:endParaRPr>
          </a:p>
        </p:txBody>
      </p:sp>
      <p:sp>
        <p:nvSpPr>
          <p:cNvPr id="7" name="Rectangle 2">
            <a:extLst>
              <a:ext uri="{FF2B5EF4-FFF2-40B4-BE49-F238E27FC236}">
                <a16:creationId xmlns:a16="http://schemas.microsoft.com/office/drawing/2014/main" id="{137A3621-C05B-4C5F-8DB1-109D4F4694BF}"/>
              </a:ext>
            </a:extLst>
          </p:cNvPr>
          <p:cNvSpPr>
            <a:spLocks noGrp="1"/>
          </p:cNvSpPr>
          <p:nvPr>
            <p:ph type="title"/>
          </p:nvPr>
        </p:nvSpPr>
        <p:spPr bwMode="auto">
          <a:xfrm>
            <a:off x="323528" y="-2823"/>
            <a:ext cx="8229600" cy="1143000"/>
          </a:xfrm>
        </p:spPr>
        <p:txBody>
          <a:bodyPr wrap="square" lIns="91440" tIns="45720" rIns="91440" bIns="45720" numCol="1" anchorCtr="0" compatLnSpc="1">
            <a:prstTxWarp prst="textNoShape">
              <a:avLst/>
            </a:prstTxWarp>
          </a:bodyPr>
          <a:lstStyle/>
          <a:p>
            <a:pPr>
              <a:defRPr/>
            </a:pPr>
            <a:r>
              <a:rPr lang="es-ES_tradnl" sz="2600" dirty="0">
                <a:effectLst/>
              </a:rPr>
              <a:t>Administración Tradicional vs Por  Calidad Total</a:t>
            </a:r>
            <a:endParaRPr lang="es-ES" sz="2600" dirty="0">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bwMode="auto">
          <a:xfrm>
            <a:off x="0" y="-27384"/>
            <a:ext cx="9144000" cy="1371600"/>
          </a:xfrm>
        </p:spPr>
        <p:txBody>
          <a:bodyPr wrap="square" lIns="91440" tIns="45720" rIns="91440" bIns="45720" numCol="1" anchorCtr="0" compatLnSpc="1">
            <a:prstTxWarp prst="textNoShape">
              <a:avLst/>
            </a:prstTxWarp>
            <a:normAutofit/>
          </a:bodyPr>
          <a:lstStyle/>
          <a:p>
            <a:pPr algn="ctr">
              <a:defRPr/>
            </a:pPr>
            <a:r>
              <a:rPr lang="es-MX" sz="3200" dirty="0">
                <a:effectLst/>
              </a:rPr>
              <a:t>Rol de las personas en la organización – El triple rol</a:t>
            </a:r>
            <a:endParaRPr lang="es-ES" sz="3200" dirty="0">
              <a:effectLst/>
            </a:endParaRPr>
          </a:p>
        </p:txBody>
      </p:sp>
      <p:grpSp>
        <p:nvGrpSpPr>
          <p:cNvPr id="2" name="Grupo 1">
            <a:extLst>
              <a:ext uri="{FF2B5EF4-FFF2-40B4-BE49-F238E27FC236}">
                <a16:creationId xmlns:a16="http://schemas.microsoft.com/office/drawing/2014/main" id="{34B9ABCE-8DFC-4AC3-9963-4C7295E7DF95}"/>
              </a:ext>
            </a:extLst>
          </p:cNvPr>
          <p:cNvGrpSpPr/>
          <p:nvPr/>
        </p:nvGrpSpPr>
        <p:grpSpPr>
          <a:xfrm>
            <a:off x="668432" y="1556792"/>
            <a:ext cx="8244012" cy="2423502"/>
            <a:chOff x="1273175" y="2832100"/>
            <a:chExt cx="8027988" cy="2252663"/>
          </a:xfrm>
        </p:grpSpPr>
        <p:pic>
          <p:nvPicPr>
            <p:cNvPr id="778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2835275"/>
              <a:ext cx="3213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4"/>
            <p:cNvSpPr txBox="1">
              <a:spLocks noChangeArrowheads="1"/>
            </p:cNvSpPr>
            <p:nvPr/>
          </p:nvSpPr>
          <p:spPr bwMode="auto">
            <a:xfrm>
              <a:off x="8069263" y="3581400"/>
              <a:ext cx="1231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ES" altLang="es-UY" sz="2200" dirty="0">
                  <a:latin typeface="Times New Roman" pitchFamily="18" charset="0"/>
                </a:rPr>
                <a:t>Cliente final</a:t>
              </a:r>
            </a:p>
          </p:txBody>
        </p:sp>
        <p:pic>
          <p:nvPicPr>
            <p:cNvPr id="778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175" y="2832100"/>
              <a:ext cx="3213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6"/>
            <p:cNvSpPr txBox="1">
              <a:spLocks noChangeArrowheads="1"/>
            </p:cNvSpPr>
            <p:nvPr/>
          </p:nvSpPr>
          <p:spPr bwMode="auto">
            <a:xfrm>
              <a:off x="3987800" y="4506914"/>
              <a:ext cx="1422943" cy="57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eaLnBrk="0" hangingPunct="0"/>
              <a:r>
                <a:rPr lang="es-MX" altLang="es-UY" sz="3000" b="1" dirty="0">
                  <a:solidFill>
                    <a:srgbClr val="020202"/>
                  </a:solidFill>
                  <a:latin typeface="Times New Roman" pitchFamily="18" charset="0"/>
                </a:rPr>
                <a:t>...........</a:t>
              </a:r>
              <a:endParaRPr lang="es-ES" altLang="es-UY" sz="3000" b="1" dirty="0">
                <a:solidFill>
                  <a:srgbClr val="020202"/>
                </a:solidFill>
                <a:latin typeface="Times New Roman" pitchFamily="18" charset="0"/>
              </a:endParaRPr>
            </a:p>
          </p:txBody>
        </p:sp>
      </p:grpSp>
      <p:sp>
        <p:nvSpPr>
          <p:cNvPr id="8" name="Rectangle 2">
            <a:extLst>
              <a:ext uri="{FF2B5EF4-FFF2-40B4-BE49-F238E27FC236}">
                <a16:creationId xmlns:a16="http://schemas.microsoft.com/office/drawing/2014/main" id="{D3CF1A5E-F15A-4B73-8F67-81C9C702DD4A}"/>
              </a:ext>
            </a:extLst>
          </p:cNvPr>
          <p:cNvSpPr txBox="1">
            <a:spLocks/>
          </p:cNvSpPr>
          <p:nvPr/>
        </p:nvSpPr>
        <p:spPr bwMode="auto">
          <a:xfrm>
            <a:off x="1691680" y="4077072"/>
            <a:ext cx="5482952" cy="4528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nstantia" pitchFamily="18" charset="0"/>
              </a:defRPr>
            </a:lvl2pPr>
            <a:lvl3pPr algn="l" rtl="0" eaLnBrk="0" fontAlgn="base" hangingPunct="0">
              <a:spcBef>
                <a:spcPct val="0"/>
              </a:spcBef>
              <a:spcAft>
                <a:spcPct val="0"/>
              </a:spcAft>
              <a:defRPr sz="4100" b="1">
                <a:solidFill>
                  <a:schemeClr val="tx2"/>
                </a:solidFill>
                <a:latin typeface="Constantia" pitchFamily="18" charset="0"/>
              </a:defRPr>
            </a:lvl3pPr>
            <a:lvl4pPr algn="l" rtl="0" eaLnBrk="0" fontAlgn="base" hangingPunct="0">
              <a:spcBef>
                <a:spcPct val="0"/>
              </a:spcBef>
              <a:spcAft>
                <a:spcPct val="0"/>
              </a:spcAft>
              <a:defRPr sz="4100" b="1">
                <a:solidFill>
                  <a:schemeClr val="tx2"/>
                </a:solidFill>
                <a:latin typeface="Constantia" pitchFamily="18" charset="0"/>
              </a:defRPr>
            </a:lvl4pPr>
            <a:lvl5pPr algn="l" rtl="0" eaLnBrk="0" fontAlgn="base" hangingPunct="0">
              <a:spcBef>
                <a:spcPct val="0"/>
              </a:spcBef>
              <a:spcAft>
                <a:spcPct val="0"/>
              </a:spcAft>
              <a:defRPr sz="4100" b="1">
                <a:solidFill>
                  <a:schemeClr val="tx2"/>
                </a:solidFill>
                <a:latin typeface="Constantia" pitchFamily="18" charset="0"/>
              </a:defRPr>
            </a:lvl5pPr>
            <a:lvl6pPr marL="457200" algn="l" rtl="0" fontAlgn="base">
              <a:spcBef>
                <a:spcPct val="0"/>
              </a:spcBef>
              <a:spcAft>
                <a:spcPct val="0"/>
              </a:spcAft>
              <a:defRPr sz="4100" b="1">
                <a:solidFill>
                  <a:schemeClr val="tx2"/>
                </a:solidFill>
                <a:latin typeface="Constantia" pitchFamily="18" charset="0"/>
              </a:defRPr>
            </a:lvl6pPr>
            <a:lvl7pPr marL="914400" algn="l" rtl="0" fontAlgn="base">
              <a:spcBef>
                <a:spcPct val="0"/>
              </a:spcBef>
              <a:spcAft>
                <a:spcPct val="0"/>
              </a:spcAft>
              <a:defRPr sz="4100" b="1">
                <a:solidFill>
                  <a:schemeClr val="tx2"/>
                </a:solidFill>
                <a:latin typeface="Constantia" pitchFamily="18" charset="0"/>
              </a:defRPr>
            </a:lvl7pPr>
            <a:lvl8pPr marL="1371600" algn="l" rtl="0" fontAlgn="base">
              <a:spcBef>
                <a:spcPct val="0"/>
              </a:spcBef>
              <a:spcAft>
                <a:spcPct val="0"/>
              </a:spcAft>
              <a:defRPr sz="4100" b="1">
                <a:solidFill>
                  <a:schemeClr val="tx2"/>
                </a:solidFill>
                <a:latin typeface="Constantia" pitchFamily="18" charset="0"/>
              </a:defRPr>
            </a:lvl8pPr>
            <a:lvl9pPr marL="1828800" algn="l" rtl="0" fontAlgn="base">
              <a:spcBef>
                <a:spcPct val="0"/>
              </a:spcBef>
              <a:spcAft>
                <a:spcPct val="0"/>
              </a:spcAft>
              <a:defRPr sz="4100" b="1">
                <a:solidFill>
                  <a:schemeClr val="tx2"/>
                </a:solidFill>
                <a:latin typeface="Constantia" pitchFamily="18" charset="0"/>
              </a:defRPr>
            </a:lvl9pPr>
            <a:extLst/>
          </a:lstStyle>
          <a:p>
            <a:pPr algn="ctr">
              <a:defRPr/>
            </a:pPr>
            <a:r>
              <a:rPr lang="es-ES" sz="2500" dirty="0">
                <a:effectLst/>
              </a:rPr>
              <a:t>Reflexiones de </a:t>
            </a:r>
            <a:r>
              <a:rPr lang="es-ES" sz="2500" dirty="0" err="1">
                <a:effectLst/>
              </a:rPr>
              <a:t>Noriaki</a:t>
            </a:r>
            <a:r>
              <a:rPr lang="es-ES" sz="2500" dirty="0">
                <a:effectLst/>
              </a:rPr>
              <a:t> Kano</a:t>
            </a:r>
          </a:p>
        </p:txBody>
      </p:sp>
      <p:sp>
        <p:nvSpPr>
          <p:cNvPr id="11" name="Rectangle 3">
            <a:extLst>
              <a:ext uri="{FF2B5EF4-FFF2-40B4-BE49-F238E27FC236}">
                <a16:creationId xmlns:a16="http://schemas.microsoft.com/office/drawing/2014/main" id="{B60BCCF0-249A-4A0E-8D67-01B0E9184B30}"/>
              </a:ext>
            </a:extLst>
          </p:cNvPr>
          <p:cNvSpPr txBox="1">
            <a:spLocks/>
          </p:cNvSpPr>
          <p:nvPr/>
        </p:nvSpPr>
        <p:spPr bwMode="auto">
          <a:xfrm>
            <a:off x="38100" y="4729336"/>
            <a:ext cx="9080500" cy="177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
                <a:schemeClr val="folHlink"/>
              </a:buClr>
            </a:pPr>
            <a:r>
              <a:rPr lang="es-ES" altLang="es-ES" sz="1700" dirty="0">
                <a:cs typeface="Arial" pitchFamily="34" charset="0"/>
              </a:rPr>
              <a:t>El consenso verdadero está basado en el respeto. Lograr el consenso llevará más tiempo pero hará que todas las personas queden conformes </a:t>
            </a:r>
            <a:r>
              <a:rPr lang="es-ES" altLang="es-ES" sz="1700" dirty="0">
                <a:cs typeface="Arial" pitchFamily="34" charset="0"/>
                <a:hlinkClick r:id="rId3" action="ppaction://hlinkpres?slideindex=1&amp;slidetitle="/>
              </a:rPr>
              <a:t>(*)</a:t>
            </a:r>
            <a:endParaRPr lang="es-ES" altLang="es-ES" sz="1700" dirty="0">
              <a:cs typeface="Arial" pitchFamily="34" charset="0"/>
            </a:endParaRPr>
          </a:p>
          <a:p>
            <a:pPr algn="just">
              <a:buClr>
                <a:schemeClr val="folHlink"/>
              </a:buClr>
            </a:pPr>
            <a:endParaRPr lang="es-ES" altLang="es-ES" sz="1100" dirty="0">
              <a:cs typeface="Arial" pitchFamily="34" charset="0"/>
            </a:endParaRPr>
          </a:p>
          <a:p>
            <a:pPr algn="just">
              <a:buClr>
                <a:schemeClr val="folHlink"/>
              </a:buClr>
            </a:pPr>
            <a:r>
              <a:rPr lang="es-ES" altLang="es-ES" sz="1700" dirty="0">
                <a:cs typeface="Arial" pitchFamily="34" charset="0"/>
              </a:rPr>
              <a:t>Cuando algo se introduce sin construir el consenso, el proceso de cambio es lento y confuso</a:t>
            </a:r>
            <a:endParaRPr lang="es-ES" altLang="es-ES" sz="1700" dirty="0"/>
          </a:p>
          <a:p>
            <a:pPr>
              <a:buClr>
                <a:schemeClr val="folHlink"/>
              </a:buClr>
            </a:pPr>
            <a:endParaRPr lang="es-ES" altLang="es-ES"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a:defRPr/>
            </a:pPr>
            <a:r>
              <a:rPr lang="es-ES_tradnl" dirty="0">
                <a:effectLst/>
              </a:rPr>
              <a:t>Ciclo de “no” calidad</a:t>
            </a:r>
            <a:endParaRPr lang="es-ES" dirty="0">
              <a:effectLst/>
            </a:endParaRPr>
          </a:p>
        </p:txBody>
      </p:sp>
      <p:grpSp>
        <p:nvGrpSpPr>
          <p:cNvPr id="78851" name="Group 3"/>
          <p:cNvGrpSpPr>
            <a:grpSpLocks/>
          </p:cNvGrpSpPr>
          <p:nvPr/>
        </p:nvGrpSpPr>
        <p:grpSpPr bwMode="auto">
          <a:xfrm>
            <a:off x="827088" y="1916113"/>
            <a:ext cx="7635875" cy="2944812"/>
            <a:chOff x="470" y="1827"/>
            <a:chExt cx="4810" cy="1855"/>
          </a:xfrm>
        </p:grpSpPr>
        <p:sp>
          <p:nvSpPr>
            <p:cNvPr id="78853" name="Text Box 4"/>
            <p:cNvSpPr txBox="1">
              <a:spLocks noChangeArrowheads="1"/>
            </p:cNvSpPr>
            <p:nvPr/>
          </p:nvSpPr>
          <p:spPr bwMode="auto">
            <a:xfrm>
              <a:off x="2274" y="1827"/>
              <a:ext cx="108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r>
                <a:rPr lang="es-UY" altLang="es-UY" sz="2000">
                  <a:latin typeface="Arial" charset="0"/>
                  <a:cs typeface="Arial" charset="0"/>
                </a:rPr>
                <a:t>NO HAY TIEMPO</a:t>
              </a:r>
              <a:endParaRPr lang="es-ES" altLang="es-UY" sz="2000">
                <a:latin typeface="Times New Roman" pitchFamily="18" charset="0"/>
              </a:endParaRPr>
            </a:p>
          </p:txBody>
        </p:sp>
        <p:sp>
          <p:nvSpPr>
            <p:cNvPr id="78854" name="Text Box 5"/>
            <p:cNvSpPr txBox="1">
              <a:spLocks noChangeArrowheads="1"/>
            </p:cNvSpPr>
            <p:nvPr/>
          </p:nvSpPr>
          <p:spPr bwMode="auto">
            <a:xfrm rot="10800000" flipV="1">
              <a:off x="3957" y="2516"/>
              <a:ext cx="1323"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algn="ctr"/>
              <a:r>
                <a:rPr lang="es-ES" altLang="es-UY" sz="2000" dirty="0">
                  <a:latin typeface="Arial" charset="0"/>
                  <a:cs typeface="Arial" charset="0"/>
                </a:rPr>
                <a:t>APAGAR INCENDIOS</a:t>
              </a:r>
            </a:p>
            <a:p>
              <a:pPr algn="ctr" eaLnBrk="0" hangingPunct="0"/>
              <a:endParaRPr lang="es-ES" altLang="es-UY" sz="2000" dirty="0">
                <a:latin typeface="Times New Roman" pitchFamily="18" charset="0"/>
              </a:endParaRPr>
            </a:p>
          </p:txBody>
        </p:sp>
        <p:sp>
          <p:nvSpPr>
            <p:cNvPr id="78855" name="Text Box 6"/>
            <p:cNvSpPr txBox="1">
              <a:spLocks noChangeArrowheads="1"/>
            </p:cNvSpPr>
            <p:nvPr/>
          </p:nvSpPr>
          <p:spPr bwMode="auto">
            <a:xfrm>
              <a:off x="470" y="2516"/>
              <a:ext cx="96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r>
                <a:rPr lang="es-ES" altLang="es-UY" sz="2000">
                  <a:latin typeface="Arial" charset="0"/>
                  <a:cs typeface="Arial" charset="0"/>
                </a:rPr>
                <a:t>TOMAR ATAJOS</a:t>
              </a:r>
            </a:p>
            <a:p>
              <a:pPr eaLnBrk="0" hangingPunct="0"/>
              <a:endParaRPr lang="es-ES" altLang="es-UY" sz="2000">
                <a:latin typeface="Times New Roman" pitchFamily="18" charset="0"/>
              </a:endParaRPr>
            </a:p>
          </p:txBody>
        </p:sp>
        <p:sp>
          <p:nvSpPr>
            <p:cNvPr id="78856" name="Text Box 7"/>
            <p:cNvSpPr txBox="1">
              <a:spLocks noChangeArrowheads="1"/>
            </p:cNvSpPr>
            <p:nvPr/>
          </p:nvSpPr>
          <p:spPr bwMode="auto">
            <a:xfrm>
              <a:off x="2033" y="3190"/>
              <a:ext cx="1443"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algn="ctr"/>
              <a:r>
                <a:rPr lang="es-UY" altLang="es-UY" sz="2000" dirty="0">
                  <a:latin typeface="Arial" charset="0"/>
                  <a:cs typeface="Arial" charset="0"/>
                </a:rPr>
                <a:t>MAS PROBLEMAS</a:t>
              </a:r>
              <a:endParaRPr lang="es-ES" altLang="es-UY" sz="2000" dirty="0">
                <a:latin typeface="Times New Roman" pitchFamily="18" charset="0"/>
              </a:endParaRPr>
            </a:p>
          </p:txBody>
        </p:sp>
        <p:sp>
          <p:nvSpPr>
            <p:cNvPr id="78857" name="AutoShape 8"/>
            <p:cNvSpPr>
              <a:spLocks noChangeArrowheads="1"/>
            </p:cNvSpPr>
            <p:nvPr/>
          </p:nvSpPr>
          <p:spPr bwMode="auto">
            <a:xfrm flipH="1">
              <a:off x="3356" y="1827"/>
              <a:ext cx="1323" cy="59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4 w 21600"/>
                <a:gd name="T13" fmla="*/ 2929 h 21600"/>
                <a:gd name="T14" fmla="*/ 18220 w 21600"/>
                <a:gd name="T15" fmla="*/ 926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9525">
              <a:solidFill>
                <a:srgbClr val="000000"/>
              </a:solidFill>
              <a:miter lim="800000"/>
              <a:headEnd/>
              <a:tailEnd/>
            </a:ln>
          </p:spPr>
          <p:txBody>
            <a:bodyPr/>
            <a:lstStyle/>
            <a:p>
              <a:endParaRPr lang="es-UY"/>
            </a:p>
          </p:txBody>
        </p:sp>
        <p:sp>
          <p:nvSpPr>
            <p:cNvPr id="78858" name="AutoShape 9"/>
            <p:cNvSpPr>
              <a:spLocks noChangeArrowheads="1"/>
            </p:cNvSpPr>
            <p:nvPr/>
          </p:nvSpPr>
          <p:spPr bwMode="auto">
            <a:xfrm rot="16200000" flipH="1">
              <a:off x="951" y="1445"/>
              <a:ext cx="541" cy="15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7 w 21600"/>
                <a:gd name="T13" fmla="*/ 2917 h 21600"/>
                <a:gd name="T14" fmla="*/ 18246 w 21600"/>
                <a:gd name="T15" fmla="*/ 924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9525">
              <a:solidFill>
                <a:srgbClr val="000000"/>
              </a:solidFill>
              <a:miter lim="800000"/>
              <a:headEnd/>
              <a:tailEnd/>
            </a:ln>
          </p:spPr>
          <p:txBody>
            <a:bodyPr/>
            <a:lstStyle/>
            <a:p>
              <a:endParaRPr lang="es-UY"/>
            </a:p>
          </p:txBody>
        </p:sp>
        <p:sp>
          <p:nvSpPr>
            <p:cNvPr id="78859" name="AutoShape 10"/>
            <p:cNvSpPr>
              <a:spLocks noChangeArrowheads="1"/>
            </p:cNvSpPr>
            <p:nvPr/>
          </p:nvSpPr>
          <p:spPr bwMode="auto">
            <a:xfrm rot="10800000" flipH="1">
              <a:off x="711" y="3007"/>
              <a:ext cx="1322" cy="5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4 w 21600"/>
                <a:gd name="T13" fmla="*/ 2924 h 21600"/>
                <a:gd name="T14" fmla="*/ 18234 w 21600"/>
                <a:gd name="T15" fmla="*/ 924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9525">
              <a:solidFill>
                <a:srgbClr val="000000"/>
              </a:solidFill>
              <a:miter lim="800000"/>
              <a:headEnd/>
              <a:tailEnd/>
            </a:ln>
          </p:spPr>
          <p:txBody>
            <a:bodyPr/>
            <a:lstStyle/>
            <a:p>
              <a:endParaRPr lang="es-UY"/>
            </a:p>
          </p:txBody>
        </p:sp>
        <p:sp>
          <p:nvSpPr>
            <p:cNvPr id="78860" name="AutoShape 11"/>
            <p:cNvSpPr>
              <a:spLocks noChangeArrowheads="1"/>
            </p:cNvSpPr>
            <p:nvPr/>
          </p:nvSpPr>
          <p:spPr bwMode="auto">
            <a:xfrm rot="5400000" flipH="1">
              <a:off x="3902" y="2581"/>
              <a:ext cx="591" cy="144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6 w 21600"/>
                <a:gd name="T13" fmla="*/ 2919 h 21600"/>
                <a:gd name="T14" fmla="*/ 18238 w 21600"/>
                <a:gd name="T15" fmla="*/ 925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9525">
              <a:solidFill>
                <a:srgbClr val="000000"/>
              </a:solidFill>
              <a:miter lim="800000"/>
              <a:headEnd/>
              <a:tailEnd/>
            </a:ln>
          </p:spPr>
          <p:txBody>
            <a:bodyPr/>
            <a:lstStyle/>
            <a:p>
              <a:endParaRPr lang="es-UY"/>
            </a:p>
          </p:txBody>
        </p:sp>
      </p:grpSp>
      <p:sp>
        <p:nvSpPr>
          <p:cNvPr id="78852" name="Text Box 12"/>
          <p:cNvSpPr txBox="1">
            <a:spLocks noChangeArrowheads="1"/>
          </p:cNvSpPr>
          <p:nvPr/>
        </p:nvSpPr>
        <p:spPr bwMode="auto">
          <a:xfrm>
            <a:off x="468313" y="5445125"/>
            <a:ext cx="7129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Constantia" pitchFamily="18" charset="0"/>
              </a:defRPr>
            </a:lvl1pPr>
            <a:lvl2pPr marL="742950" indent="-285750">
              <a:defRPr sz="2300">
                <a:solidFill>
                  <a:schemeClr val="tx1"/>
                </a:solidFill>
                <a:latin typeface="Constantia" pitchFamily="18" charset="0"/>
              </a:defRPr>
            </a:lvl2pPr>
            <a:lvl3pPr marL="1143000">
              <a:defRPr sz="2100">
                <a:solidFill>
                  <a:schemeClr val="tx1"/>
                </a:solidFill>
                <a:latin typeface="Constantia" pitchFamily="18" charset="0"/>
              </a:defRPr>
            </a:lvl3pPr>
            <a:lvl4pPr marL="1600200">
              <a:defRPr sz="1900">
                <a:solidFill>
                  <a:schemeClr val="tx1"/>
                </a:solidFill>
                <a:latin typeface="Constantia" pitchFamily="18" charset="0"/>
              </a:defRPr>
            </a:lvl4pPr>
            <a:lvl5pPr marL="2057400">
              <a:defRPr sz="2000">
                <a:solidFill>
                  <a:schemeClr val="tx1"/>
                </a:solidFill>
                <a:latin typeface="Constantia" pitchFamily="18"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Constantia" pitchFamily="18" charset="0"/>
              </a:defRPr>
            </a:lvl9pPr>
          </a:lstStyle>
          <a:p>
            <a:pPr>
              <a:spcBef>
                <a:spcPct val="50000"/>
              </a:spcBef>
            </a:pPr>
            <a:r>
              <a:rPr lang="es-UY" altLang="es-UY" sz="1800" dirty="0">
                <a:latin typeface="Arial" charset="0"/>
              </a:rPr>
              <a:t>	           </a:t>
            </a:r>
            <a:r>
              <a:rPr lang="es-UY" altLang="es-UY" sz="1800" dirty="0">
                <a:latin typeface="Arial" charset="0"/>
                <a:hlinkClick r:id="rId3" action="ppaction://hlinkpres?slideindex=1&amp;slidetitle="/>
              </a:rPr>
              <a:t>(*)</a:t>
            </a:r>
            <a:r>
              <a:rPr lang="es-UY" altLang="es-UY" sz="1800" dirty="0">
                <a:latin typeface="Arial" charset="0"/>
              </a:rPr>
              <a:t>		</a:t>
            </a:r>
            <a:r>
              <a:rPr lang="es-UY" altLang="es-UY" sz="1800" dirty="0">
                <a:latin typeface="Arial" charset="0"/>
                <a:hlinkClick r:id="rId4" action="ppaction://hlinkpres?slideindex=1&amp;slidetitle="/>
              </a:rPr>
              <a:t>(*)</a:t>
            </a:r>
            <a:r>
              <a:rPr lang="es-UY" altLang="es-UY" sz="1800" dirty="0">
                <a:latin typeface="Arial" charset="0"/>
              </a:rPr>
              <a:t> 			</a:t>
            </a:r>
            <a:r>
              <a:rPr lang="es-UY" altLang="es-UY" sz="1800" dirty="0">
                <a:latin typeface="Arial" charset="0"/>
                <a:hlinkClick r:id="rId5" action="ppaction://hlinkpres?slideindex=1&amp;slidetitle="/>
              </a:rPr>
              <a:t>(**)</a:t>
            </a:r>
            <a:endParaRPr lang="es-ES" altLang="es-UY" sz="1800" dirty="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bwMode="auto">
          <a:xfrm>
            <a:off x="457200" y="119896"/>
            <a:ext cx="8229600" cy="1143000"/>
          </a:xfrm>
        </p:spPr>
        <p:txBody>
          <a:bodyPr wrap="square" lIns="91440" tIns="45720" rIns="91440" bIns="45720" numCol="1" anchorCtr="0" compatLnSpc="1">
            <a:prstTxWarp prst="textNoShape">
              <a:avLst/>
            </a:prstTxWarp>
          </a:bodyPr>
          <a:lstStyle/>
          <a:p>
            <a:pPr algn="ctr">
              <a:defRPr/>
            </a:pPr>
            <a:r>
              <a:rPr lang="es-ES_tradnl" dirty="0">
                <a:effectLst/>
              </a:rPr>
              <a:t>Definiciones</a:t>
            </a:r>
          </a:p>
        </p:txBody>
      </p:sp>
      <p:sp>
        <p:nvSpPr>
          <p:cNvPr id="14339" name="Rectangle 3"/>
          <p:cNvSpPr>
            <a:spLocks noGrp="1" noChangeArrowheads="1"/>
          </p:cNvSpPr>
          <p:nvPr>
            <p:ph type="body" idx="4294967295"/>
          </p:nvPr>
        </p:nvSpPr>
        <p:spPr>
          <a:xfrm>
            <a:off x="0" y="1289369"/>
            <a:ext cx="7666614" cy="4860015"/>
          </a:xfrm>
        </p:spPr>
        <p:txBody>
          <a:bodyPr/>
          <a:lstStyle/>
          <a:p>
            <a:pPr algn="just">
              <a:lnSpc>
                <a:spcPct val="90000"/>
              </a:lnSpc>
            </a:pPr>
            <a:r>
              <a:rPr lang="es-ES" altLang="es-UY" sz="2200" u="sng" dirty="0"/>
              <a:t>W. Edwards Deming</a:t>
            </a:r>
            <a:r>
              <a:rPr lang="es-ES" altLang="es-UY" sz="2200" dirty="0"/>
              <a:t> </a:t>
            </a:r>
            <a:r>
              <a:rPr lang="es-ES" altLang="es-UY" sz="2000" dirty="0"/>
              <a:t>(</a:t>
            </a:r>
            <a:r>
              <a:rPr lang="es-ES" altLang="es-UY" sz="2000" dirty="0">
                <a:latin typeface="Arial" charset="0"/>
                <a:cs typeface="Arial" charset="0"/>
              </a:rPr>
              <a:t>1900 – 1993</a:t>
            </a:r>
            <a:r>
              <a:rPr lang="es-ES" altLang="es-UY" sz="2000" dirty="0"/>
              <a:t>): </a:t>
            </a:r>
          </a:p>
          <a:p>
            <a:pPr lvl="1" algn="just">
              <a:lnSpc>
                <a:spcPct val="90000"/>
              </a:lnSpc>
            </a:pPr>
            <a:r>
              <a:rPr lang="es-ES" altLang="es-UY" sz="2000" dirty="0"/>
              <a:t>Es sobrepasar las expectativas y necesidades del cliente a lo largo de la vida del producto</a:t>
            </a:r>
          </a:p>
          <a:p>
            <a:pPr algn="just"/>
            <a:endParaRPr lang="es-ES" altLang="es-UY" sz="2200" u="sng" dirty="0"/>
          </a:p>
          <a:p>
            <a:pPr algn="just"/>
            <a:r>
              <a:rPr lang="es-ES" altLang="es-UY" sz="2200" u="sng" dirty="0"/>
              <a:t>Joseph Juran</a:t>
            </a:r>
            <a:r>
              <a:rPr lang="es-ES" altLang="es-UY" sz="2200" dirty="0"/>
              <a:t> </a:t>
            </a:r>
            <a:r>
              <a:rPr lang="es-ES" altLang="es-UY" sz="2400" dirty="0"/>
              <a:t>(</a:t>
            </a:r>
            <a:r>
              <a:rPr lang="es-ES" altLang="es-UY" sz="1800" dirty="0">
                <a:latin typeface="Arial" charset="0"/>
                <a:cs typeface="Arial" charset="0"/>
              </a:rPr>
              <a:t>1904 – 2008)</a:t>
            </a:r>
            <a:r>
              <a:rPr lang="es-ES" altLang="es-UY" sz="2400" dirty="0"/>
              <a:t>:</a:t>
            </a:r>
          </a:p>
          <a:p>
            <a:pPr algn="just"/>
            <a:endParaRPr lang="es-ES" altLang="es-UY" sz="800" dirty="0"/>
          </a:p>
          <a:p>
            <a:pPr lvl="1" algn="just">
              <a:buClr>
                <a:schemeClr val="folHlink"/>
              </a:buClr>
              <a:buFont typeface="Courier New" panose="02070309020205020404" pitchFamily="49" charset="0"/>
              <a:buChar char="o"/>
            </a:pPr>
            <a:r>
              <a:rPr lang="es-ES_tradnl" altLang="es-UY" sz="2000" dirty="0"/>
              <a:t>c</a:t>
            </a:r>
            <a:r>
              <a:rPr lang="es-ES" altLang="es-UY" sz="2000" dirty="0" err="1"/>
              <a:t>alidad</a:t>
            </a:r>
            <a:r>
              <a:rPr lang="es-ES" altLang="es-UY" sz="2000" dirty="0"/>
              <a:t> es adecuación al uso</a:t>
            </a:r>
          </a:p>
          <a:p>
            <a:pPr lvl="1" algn="just">
              <a:buClr>
                <a:schemeClr val="folHlink"/>
              </a:buClr>
              <a:buFont typeface="Courier New" panose="02070309020205020404" pitchFamily="49" charset="0"/>
              <a:buChar char="o"/>
            </a:pPr>
            <a:r>
              <a:rPr lang="es-ES" altLang="es-UY" sz="2000" dirty="0"/>
              <a:t>conjunto de características de un producto que satisfacen las necesidades de los clientes y hacen satisfactorio el producto</a:t>
            </a:r>
          </a:p>
          <a:p>
            <a:pPr lvl="1" algn="just">
              <a:buClr>
                <a:schemeClr val="folHlink"/>
              </a:buClr>
              <a:buFont typeface="Courier New" panose="02070309020205020404" pitchFamily="49" charset="0"/>
              <a:buChar char="o"/>
            </a:pPr>
            <a:r>
              <a:rPr lang="es-ES" altLang="es-UY" sz="2000" dirty="0"/>
              <a:t>consiste en no tener deficiencias en el producto o en el proceso</a:t>
            </a:r>
          </a:p>
          <a:p>
            <a:pPr marL="109537" indent="0" algn="just">
              <a:lnSpc>
                <a:spcPct val="90000"/>
              </a:lnSpc>
              <a:buNone/>
            </a:pPr>
            <a:endParaRPr lang="es-ES" altLang="es-UY" sz="2000" dirty="0"/>
          </a:p>
          <a:p>
            <a:pPr>
              <a:lnSpc>
                <a:spcPct val="90000"/>
              </a:lnSpc>
            </a:pPr>
            <a:r>
              <a:rPr lang="es-ES" altLang="es-UY" sz="2200" u="sng" dirty="0"/>
              <a:t>Philip B. Crosby</a:t>
            </a:r>
            <a:r>
              <a:rPr lang="es-ES" altLang="es-UY" sz="2200" dirty="0"/>
              <a:t> </a:t>
            </a:r>
            <a:r>
              <a:rPr lang="es-ES" altLang="es-UY" sz="2000" dirty="0"/>
              <a:t>(</a:t>
            </a:r>
            <a:r>
              <a:rPr lang="es-ES" altLang="es-UY" sz="2000" dirty="0">
                <a:latin typeface="Arial" charset="0"/>
                <a:cs typeface="Arial" charset="0"/>
              </a:rPr>
              <a:t>1926 – 2001</a:t>
            </a:r>
            <a:r>
              <a:rPr lang="es-ES" altLang="es-UY" sz="2000" dirty="0"/>
              <a:t>): </a:t>
            </a:r>
          </a:p>
          <a:p>
            <a:pPr lvl="1">
              <a:lnSpc>
                <a:spcPct val="90000"/>
              </a:lnSpc>
            </a:pPr>
            <a:r>
              <a:rPr lang="es-ES" altLang="es-UY" sz="2000" dirty="0"/>
              <a:t>Significa conformidad con los requisitos</a:t>
            </a:r>
          </a:p>
          <a:p>
            <a:pPr lvl="1" algn="just">
              <a:buClr>
                <a:schemeClr val="folHlink"/>
              </a:buClr>
              <a:buFont typeface="Courier New" panose="02070309020205020404" pitchFamily="49" charset="0"/>
              <a:buChar char="o"/>
            </a:pPr>
            <a:endParaRPr lang="es-ES" altLang="es-UY" sz="2000" u="sng" dirty="0"/>
          </a:p>
          <a:p>
            <a:pPr algn="just"/>
            <a:endParaRPr lang="es-ES_tradnl" altLang="es-UY" dirty="0"/>
          </a:p>
        </p:txBody>
      </p:sp>
      <p:pic>
        <p:nvPicPr>
          <p:cNvPr id="14340" name="3 Imagen" descr="Jura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6356" y="3038161"/>
            <a:ext cx="1236516" cy="10214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3 Imagen" descr="Deming.jpg">
            <a:extLst>
              <a:ext uri="{FF2B5EF4-FFF2-40B4-BE49-F238E27FC236}">
                <a16:creationId xmlns:a16="http://schemas.microsoft.com/office/drawing/2014/main" id="{851012AC-E503-45DB-9106-1CF628224B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3114" y="1262896"/>
            <a:ext cx="1143000"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4 Imagen" descr="Crosby.jpg">
            <a:extLst>
              <a:ext uri="{FF2B5EF4-FFF2-40B4-BE49-F238E27FC236}">
                <a16:creationId xmlns:a16="http://schemas.microsoft.com/office/drawing/2014/main" id="{B31E4A76-34C3-4C6B-A159-2AD60EA006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013176"/>
            <a:ext cx="947697" cy="13583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p:cNvSpPr>
          <p:nvPr>
            <p:ph idx="1"/>
          </p:nvPr>
        </p:nvSpPr>
        <p:spPr>
          <a:xfrm>
            <a:off x="420051" y="1268760"/>
            <a:ext cx="8229600" cy="2304975"/>
          </a:xfrm>
        </p:spPr>
        <p:txBody>
          <a:bodyPr/>
          <a:lstStyle/>
          <a:p>
            <a:r>
              <a:rPr lang="es-ES" altLang="es-UY" dirty="0">
                <a:solidFill>
                  <a:srgbClr val="000080"/>
                </a:solidFill>
                <a:cs typeface="Times New Roman" pitchFamily="18" charset="0"/>
              </a:rPr>
              <a:t>“Si no nos ocupamos de nuestros clientes, alguien más lo hará”</a:t>
            </a:r>
            <a:endParaRPr lang="es-ES_tradnl" altLang="es-UY" dirty="0">
              <a:solidFill>
                <a:srgbClr val="000080"/>
              </a:solidFill>
              <a:cs typeface="Times New Roman" pitchFamily="18" charset="0"/>
            </a:endParaRPr>
          </a:p>
          <a:p>
            <a:endParaRPr lang="es-ES" altLang="es-UY" sz="1050" dirty="0">
              <a:cs typeface="Times New Roman" pitchFamily="18" charset="0"/>
            </a:endParaRPr>
          </a:p>
          <a:p>
            <a:r>
              <a:rPr lang="es-ES" altLang="es-UY" dirty="0">
                <a:solidFill>
                  <a:srgbClr val="000080"/>
                </a:solidFill>
                <a:cs typeface="Times New Roman" pitchFamily="18" charset="0"/>
              </a:rPr>
              <a:t>La clave del Sistema de Calidad Total es el CLIENTE, </a:t>
            </a:r>
            <a:r>
              <a:rPr lang="es-ES" altLang="es-UY" b="1" dirty="0">
                <a:solidFill>
                  <a:srgbClr val="FF0000"/>
                </a:solidFill>
                <a:cs typeface="Times New Roman" pitchFamily="18" charset="0"/>
              </a:rPr>
              <a:t>es el REY</a:t>
            </a:r>
            <a:endParaRPr lang="es-ES" altLang="es-UY" dirty="0"/>
          </a:p>
        </p:txBody>
      </p:sp>
      <p:sp>
        <p:nvSpPr>
          <p:cNvPr id="98306" name="Rectangle 2"/>
          <p:cNvSpPr>
            <a:spLocks noGrp="1"/>
          </p:cNvSpPr>
          <p:nvPr>
            <p:ph type="title"/>
          </p:nvPr>
        </p:nvSpPr>
        <p:spPr bwMode="auto">
          <a:xfrm>
            <a:off x="500063" y="116632"/>
            <a:ext cx="8229600" cy="1143000"/>
          </a:xfrm>
        </p:spPr>
        <p:txBody>
          <a:bodyPr wrap="square" lIns="91440" tIns="45720" rIns="91440" bIns="45720" numCol="1" anchorCtr="0" compatLnSpc="1">
            <a:prstTxWarp prst="textNoShape">
              <a:avLst/>
            </a:prstTxWarp>
          </a:bodyPr>
          <a:lstStyle/>
          <a:p>
            <a:pPr algn="ctr">
              <a:defRPr/>
            </a:pPr>
            <a:r>
              <a:rPr lang="es-ES_tradnl" dirty="0">
                <a:effectLst/>
              </a:rPr>
              <a:t>La satisfacción del cliente</a:t>
            </a:r>
          </a:p>
        </p:txBody>
      </p:sp>
      <p:sp>
        <p:nvSpPr>
          <p:cNvPr id="4" name="Rectangle 3">
            <a:extLst>
              <a:ext uri="{FF2B5EF4-FFF2-40B4-BE49-F238E27FC236}">
                <a16:creationId xmlns:a16="http://schemas.microsoft.com/office/drawing/2014/main" id="{21EFED01-00D4-4064-97D7-BCAA23211159}"/>
              </a:ext>
            </a:extLst>
          </p:cNvPr>
          <p:cNvSpPr txBox="1">
            <a:spLocks/>
          </p:cNvSpPr>
          <p:nvPr/>
        </p:nvSpPr>
        <p:spPr bwMode="auto">
          <a:xfrm>
            <a:off x="3082434" y="3573735"/>
            <a:ext cx="5688632" cy="375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s-ES" altLang="es-UY" sz="2000" dirty="0">
                <a:cs typeface="Times New Roman" pitchFamily="18" charset="0"/>
              </a:rPr>
              <a:t>1% </a:t>
            </a:r>
            <a:r>
              <a:rPr lang="es-ES_tradnl" altLang="es-UY" sz="2000" dirty="0">
                <a:cs typeface="Times New Roman" pitchFamily="18" charset="0"/>
              </a:rPr>
              <a:t> </a:t>
            </a:r>
            <a:r>
              <a:rPr lang="es-ES" altLang="es-UY" sz="2000" dirty="0">
                <a:cs typeface="Times New Roman" pitchFamily="18" charset="0"/>
              </a:rPr>
              <a:t>Muerte</a:t>
            </a:r>
          </a:p>
          <a:p>
            <a:pPr algn="just"/>
            <a:r>
              <a:rPr lang="es-ES" altLang="es-UY" sz="2000" dirty="0">
                <a:cs typeface="Times New Roman" pitchFamily="18" charset="0"/>
              </a:rPr>
              <a:t>3% </a:t>
            </a:r>
            <a:r>
              <a:rPr lang="es-ES_tradnl" altLang="es-UY" sz="2000" dirty="0">
                <a:cs typeface="Times New Roman" pitchFamily="18" charset="0"/>
              </a:rPr>
              <a:t> </a:t>
            </a:r>
            <a:r>
              <a:rPr lang="es-ES" altLang="es-UY" sz="2000" dirty="0">
                <a:cs typeface="Times New Roman" pitchFamily="18" charset="0"/>
              </a:rPr>
              <a:t>Traslados (compañías, localidades)</a:t>
            </a:r>
          </a:p>
          <a:p>
            <a:pPr algn="just"/>
            <a:r>
              <a:rPr lang="es-ES" altLang="es-UY" sz="2000" dirty="0">
                <a:cs typeface="Times New Roman" pitchFamily="18" charset="0"/>
              </a:rPr>
              <a:t>5% </a:t>
            </a:r>
            <a:r>
              <a:rPr lang="es-ES_tradnl" altLang="es-UY" sz="2000" dirty="0">
                <a:cs typeface="Times New Roman" pitchFamily="18" charset="0"/>
              </a:rPr>
              <a:t>  </a:t>
            </a:r>
            <a:r>
              <a:rPr lang="es-ES" altLang="es-UY" sz="2000" dirty="0">
                <a:cs typeface="Times New Roman" pitchFamily="18" charset="0"/>
              </a:rPr>
              <a:t>Pasan sus negocios a otros</a:t>
            </a:r>
          </a:p>
          <a:p>
            <a:pPr algn="just"/>
            <a:r>
              <a:rPr lang="es-ES" altLang="es-UY" sz="2000" dirty="0">
                <a:cs typeface="Times New Roman" pitchFamily="18" charset="0"/>
              </a:rPr>
              <a:t>9% </a:t>
            </a:r>
            <a:r>
              <a:rPr lang="es-ES_tradnl" altLang="es-UY" sz="2000" dirty="0">
                <a:cs typeface="Times New Roman" pitchFamily="18" charset="0"/>
              </a:rPr>
              <a:t>  </a:t>
            </a:r>
            <a:r>
              <a:rPr lang="es-ES" altLang="es-UY" sz="2000" dirty="0">
                <a:cs typeface="Times New Roman" pitchFamily="18" charset="0"/>
              </a:rPr>
              <a:t>Razones de competencia</a:t>
            </a:r>
          </a:p>
          <a:p>
            <a:pPr algn="just"/>
            <a:r>
              <a:rPr lang="es-ES" altLang="es-UY" sz="2000" dirty="0">
                <a:cs typeface="Times New Roman" pitchFamily="18" charset="0"/>
              </a:rPr>
              <a:t>14% El producto no los satisface</a:t>
            </a:r>
          </a:p>
          <a:p>
            <a:pPr algn="just"/>
            <a:r>
              <a:rPr lang="es-ES" altLang="es-UY" sz="2000" dirty="0">
                <a:cs typeface="Times New Roman" pitchFamily="18" charset="0"/>
              </a:rPr>
              <a:t>68%</a:t>
            </a:r>
            <a:r>
              <a:rPr lang="es-ES_tradnl" altLang="es-UY" sz="2000" dirty="0">
                <a:cs typeface="Times New Roman" pitchFamily="18" charset="0"/>
              </a:rPr>
              <a:t> La a</a:t>
            </a:r>
            <a:r>
              <a:rPr lang="es-ES" altLang="es-UY" sz="2000" dirty="0" err="1">
                <a:cs typeface="Times New Roman" pitchFamily="18" charset="0"/>
              </a:rPr>
              <a:t>ctitud</a:t>
            </a:r>
            <a:r>
              <a:rPr lang="es-ES" altLang="es-UY" sz="2000" dirty="0">
                <a:cs typeface="Times New Roman" pitchFamily="18" charset="0"/>
              </a:rPr>
              <a:t> de indiferencia de los </a:t>
            </a:r>
            <a:r>
              <a:rPr lang="es-ES_tradnl" altLang="es-UY" sz="2000" dirty="0">
                <a:cs typeface="Times New Roman" pitchFamily="18" charset="0"/>
              </a:rPr>
              <a:t>empleados</a:t>
            </a:r>
            <a:r>
              <a:rPr lang="es-ES" altLang="es-UY" sz="2000" dirty="0">
                <a:cs typeface="Times New Roman" pitchFamily="18" charset="0"/>
              </a:rPr>
              <a:t> del proveedor</a:t>
            </a:r>
            <a:endParaRPr lang="es-ES" altLang="es-UY" sz="2000" dirty="0"/>
          </a:p>
        </p:txBody>
      </p:sp>
      <p:sp>
        <p:nvSpPr>
          <p:cNvPr id="5" name="Rectangle 2">
            <a:extLst>
              <a:ext uri="{FF2B5EF4-FFF2-40B4-BE49-F238E27FC236}">
                <a16:creationId xmlns:a16="http://schemas.microsoft.com/office/drawing/2014/main" id="{196236A7-57FD-4A3A-B98A-405A0A135211}"/>
              </a:ext>
            </a:extLst>
          </p:cNvPr>
          <p:cNvSpPr txBox="1">
            <a:spLocks/>
          </p:cNvSpPr>
          <p:nvPr/>
        </p:nvSpPr>
        <p:spPr bwMode="auto">
          <a:xfrm>
            <a:off x="0" y="3260601"/>
            <a:ext cx="3233170" cy="2592288"/>
          </a:xfrm>
          <a:prstGeom prst="rect">
            <a:avLst/>
          </a:prstGeom>
        </p:spPr>
        <p:txBody>
          <a:bodyPr vert="horz" wrap="square" lIns="91440" tIns="45720" rIns="91440" bIns="45720" numCol="1" rtlCol="0" anchor="ctr" anchorCtr="0" compatLnSpc="1">
            <a:prstTxWarp prst="textNoShape">
              <a:avLst/>
            </a:prstTxWarp>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nstantia" pitchFamily="18" charset="0"/>
              </a:defRPr>
            </a:lvl2pPr>
            <a:lvl3pPr algn="l" rtl="0" eaLnBrk="0" fontAlgn="base" hangingPunct="0">
              <a:spcBef>
                <a:spcPct val="0"/>
              </a:spcBef>
              <a:spcAft>
                <a:spcPct val="0"/>
              </a:spcAft>
              <a:defRPr sz="4100" b="1">
                <a:solidFill>
                  <a:schemeClr val="tx2"/>
                </a:solidFill>
                <a:latin typeface="Constantia" pitchFamily="18" charset="0"/>
              </a:defRPr>
            </a:lvl3pPr>
            <a:lvl4pPr algn="l" rtl="0" eaLnBrk="0" fontAlgn="base" hangingPunct="0">
              <a:spcBef>
                <a:spcPct val="0"/>
              </a:spcBef>
              <a:spcAft>
                <a:spcPct val="0"/>
              </a:spcAft>
              <a:defRPr sz="4100" b="1">
                <a:solidFill>
                  <a:schemeClr val="tx2"/>
                </a:solidFill>
                <a:latin typeface="Constantia" pitchFamily="18" charset="0"/>
              </a:defRPr>
            </a:lvl4pPr>
            <a:lvl5pPr algn="l" rtl="0" eaLnBrk="0" fontAlgn="base" hangingPunct="0">
              <a:spcBef>
                <a:spcPct val="0"/>
              </a:spcBef>
              <a:spcAft>
                <a:spcPct val="0"/>
              </a:spcAft>
              <a:defRPr sz="4100" b="1">
                <a:solidFill>
                  <a:schemeClr val="tx2"/>
                </a:solidFill>
                <a:latin typeface="Constantia" pitchFamily="18" charset="0"/>
              </a:defRPr>
            </a:lvl5pPr>
            <a:lvl6pPr marL="457200" algn="l" rtl="0" fontAlgn="base">
              <a:spcBef>
                <a:spcPct val="0"/>
              </a:spcBef>
              <a:spcAft>
                <a:spcPct val="0"/>
              </a:spcAft>
              <a:defRPr sz="4100" b="1">
                <a:solidFill>
                  <a:schemeClr val="tx2"/>
                </a:solidFill>
                <a:latin typeface="Constantia" pitchFamily="18" charset="0"/>
              </a:defRPr>
            </a:lvl6pPr>
            <a:lvl7pPr marL="914400" algn="l" rtl="0" fontAlgn="base">
              <a:spcBef>
                <a:spcPct val="0"/>
              </a:spcBef>
              <a:spcAft>
                <a:spcPct val="0"/>
              </a:spcAft>
              <a:defRPr sz="4100" b="1">
                <a:solidFill>
                  <a:schemeClr val="tx2"/>
                </a:solidFill>
                <a:latin typeface="Constantia" pitchFamily="18" charset="0"/>
              </a:defRPr>
            </a:lvl7pPr>
            <a:lvl8pPr marL="1371600" algn="l" rtl="0" fontAlgn="base">
              <a:spcBef>
                <a:spcPct val="0"/>
              </a:spcBef>
              <a:spcAft>
                <a:spcPct val="0"/>
              </a:spcAft>
              <a:defRPr sz="4100" b="1">
                <a:solidFill>
                  <a:schemeClr val="tx2"/>
                </a:solidFill>
                <a:latin typeface="Constantia" pitchFamily="18" charset="0"/>
              </a:defRPr>
            </a:lvl8pPr>
            <a:lvl9pPr marL="1828800" algn="l" rtl="0" fontAlgn="base">
              <a:spcBef>
                <a:spcPct val="0"/>
              </a:spcBef>
              <a:spcAft>
                <a:spcPct val="0"/>
              </a:spcAft>
              <a:defRPr sz="4100" b="1">
                <a:solidFill>
                  <a:schemeClr val="tx2"/>
                </a:solidFill>
                <a:latin typeface="Constantia" pitchFamily="18" charset="0"/>
              </a:defRPr>
            </a:lvl9pPr>
            <a:extLst/>
          </a:lstStyle>
          <a:p>
            <a:pPr>
              <a:defRPr/>
            </a:pPr>
            <a:r>
              <a:rPr lang="es-ES" sz="2400" b="0" dirty="0">
                <a:solidFill>
                  <a:schemeClr val="tx1"/>
                </a:solidFill>
                <a:effectLst>
                  <a:outerShdw blurRad="38100" dist="38100" dir="2700000" algn="tl">
                    <a:srgbClr val="000000">
                      <a:alpha val="43137"/>
                    </a:srgbClr>
                  </a:outerShdw>
                </a:effectLst>
                <a:latin typeface="+mn-lt"/>
                <a:ea typeface="+mn-ea"/>
                <a:cs typeface="Times New Roman" pitchFamily="18" charset="0"/>
              </a:rPr>
              <a:t>Por qué los clientes dejan de comprar? (datos de la Canadian Management </a:t>
            </a:r>
            <a:r>
              <a:rPr lang="es-ES" sz="2400" b="0" dirty="0" err="1">
                <a:solidFill>
                  <a:schemeClr val="tx1"/>
                </a:solidFill>
                <a:effectLst>
                  <a:outerShdw blurRad="38100" dist="38100" dir="2700000" algn="tl">
                    <a:srgbClr val="000000">
                      <a:alpha val="43137"/>
                    </a:srgbClr>
                  </a:outerShdw>
                </a:effectLst>
                <a:latin typeface="+mn-lt"/>
                <a:ea typeface="+mn-ea"/>
                <a:cs typeface="Times New Roman" pitchFamily="18" charset="0"/>
              </a:rPr>
              <a:t>Association</a:t>
            </a:r>
            <a:r>
              <a:rPr lang="es-ES" sz="2400" b="0" dirty="0">
                <a:solidFill>
                  <a:schemeClr val="tx1"/>
                </a:solidFill>
                <a:effectLst>
                  <a:outerShdw blurRad="38100" dist="38100" dir="2700000" algn="tl">
                    <a:srgbClr val="000000">
                      <a:alpha val="43137"/>
                    </a:srgbClr>
                  </a:outerShdw>
                </a:effectLst>
                <a:latin typeface="+mn-lt"/>
                <a:ea typeface="+mn-ea"/>
                <a:cs typeface="Times New Roman" pitchFamily="18" charset="0"/>
              </a:rPr>
              <a:t>)</a:t>
            </a:r>
            <a:endParaRPr lang="es-ES_tradnl" sz="2400" b="0" dirty="0">
              <a:solidFill>
                <a:schemeClr val="tx1"/>
              </a:solidFill>
              <a:effectLst>
                <a:outerShdw blurRad="38100" dist="38100" dir="2700000" algn="tl">
                  <a:srgbClr val="000000">
                    <a:alpha val="43137"/>
                  </a:srgbClr>
                </a:outerShdw>
              </a:effectLst>
              <a:latin typeface="+mn-lt"/>
              <a:ea typeface="+mn-ea"/>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p:cNvSpPr>
          <p:nvPr>
            <p:ph idx="1"/>
          </p:nvPr>
        </p:nvSpPr>
        <p:spPr>
          <a:xfrm>
            <a:off x="-10277" y="887434"/>
            <a:ext cx="8247994" cy="1944216"/>
          </a:xfrm>
        </p:spPr>
        <p:txBody>
          <a:bodyPr/>
          <a:lstStyle/>
          <a:p>
            <a:pPr algn="just"/>
            <a:r>
              <a:rPr lang="es-ES" altLang="es-UY" sz="2400" dirty="0">
                <a:solidFill>
                  <a:srgbClr val="000080"/>
                </a:solidFill>
                <a:cs typeface="Times New Roman" pitchFamily="18" charset="0"/>
              </a:rPr>
              <a:t>Define 3 procesos para gestionar la calidad:</a:t>
            </a:r>
            <a:endParaRPr lang="es-MX" altLang="es-UY" sz="2400" dirty="0">
              <a:solidFill>
                <a:srgbClr val="000080"/>
              </a:solidFill>
              <a:cs typeface="Times New Roman" pitchFamily="18" charset="0"/>
            </a:endParaRPr>
          </a:p>
          <a:p>
            <a:pPr algn="just"/>
            <a:endParaRPr lang="es-ES" altLang="es-UY" sz="1400" dirty="0">
              <a:solidFill>
                <a:srgbClr val="000080"/>
              </a:solidFill>
              <a:cs typeface="Times New Roman" pitchFamily="18" charset="0"/>
            </a:endParaRPr>
          </a:p>
          <a:p>
            <a:pPr algn="just">
              <a:buFont typeface="Courier New" panose="02070309020205020404" pitchFamily="49" charset="0"/>
              <a:buChar char="o"/>
            </a:pPr>
            <a:r>
              <a:rPr lang="es-ES" altLang="es-UY" sz="2200" dirty="0">
                <a:cs typeface="Times New Roman" pitchFamily="18" charset="0"/>
              </a:rPr>
              <a:t>Planificación</a:t>
            </a:r>
          </a:p>
          <a:p>
            <a:pPr algn="just">
              <a:buFont typeface="Courier New" panose="02070309020205020404" pitchFamily="49" charset="0"/>
              <a:buChar char="o"/>
            </a:pPr>
            <a:r>
              <a:rPr lang="es-ES" altLang="es-UY" sz="2200" dirty="0">
                <a:cs typeface="Times New Roman" pitchFamily="18" charset="0"/>
              </a:rPr>
              <a:t>Control</a:t>
            </a:r>
          </a:p>
          <a:p>
            <a:pPr algn="just">
              <a:buFont typeface="Courier New" panose="02070309020205020404" pitchFamily="49" charset="0"/>
              <a:buChar char="o"/>
            </a:pPr>
            <a:r>
              <a:rPr lang="es-ES" altLang="es-UY" sz="2200" dirty="0">
                <a:cs typeface="Times New Roman" pitchFamily="18" charset="0"/>
              </a:rPr>
              <a:t>Mejora</a:t>
            </a:r>
          </a:p>
          <a:p>
            <a:pPr lvl="1" algn="just"/>
            <a:endParaRPr lang="es-UY" altLang="es-UY" sz="2700" dirty="0">
              <a:cs typeface="Times New Roman" pitchFamily="18" charset="0"/>
            </a:endParaRPr>
          </a:p>
          <a:p>
            <a:pPr lvl="1" algn="just"/>
            <a:endParaRPr lang="es-ES" altLang="es-UY" sz="2700" dirty="0">
              <a:cs typeface="Times New Roman" pitchFamily="18" charset="0"/>
            </a:endParaRPr>
          </a:p>
        </p:txBody>
      </p:sp>
      <p:sp>
        <p:nvSpPr>
          <p:cNvPr id="447490" name="Rectangle 2"/>
          <p:cNvSpPr>
            <a:spLocks noGrp="1"/>
          </p:cNvSpPr>
          <p:nvPr>
            <p:ph type="title"/>
          </p:nvPr>
        </p:nvSpPr>
        <p:spPr bwMode="auto">
          <a:xfrm>
            <a:off x="2428019" y="65087"/>
            <a:ext cx="4287961" cy="838994"/>
          </a:xfrm>
        </p:spPr>
        <p:txBody>
          <a:bodyPr wrap="square" lIns="91440" tIns="45720" rIns="91440" bIns="45720" numCol="1" anchorCtr="0" compatLnSpc="1">
            <a:prstTxWarp prst="textNoShape">
              <a:avLst/>
            </a:prstTxWarp>
          </a:bodyPr>
          <a:lstStyle/>
          <a:p>
            <a:pPr>
              <a:defRPr/>
            </a:pPr>
            <a:r>
              <a:rPr lang="es-ES_tradnl" dirty="0">
                <a:effectLst/>
              </a:rPr>
              <a:t>Trilogía de Juran</a:t>
            </a:r>
          </a:p>
        </p:txBody>
      </p:sp>
      <p:pic>
        <p:nvPicPr>
          <p:cNvPr id="81924" name="Picture 3" descr="Trilogia de Jur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19" y="1484784"/>
            <a:ext cx="6373143" cy="464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p:cNvSpPr>
          <p:nvPr>
            <p:ph idx="1"/>
          </p:nvPr>
        </p:nvSpPr>
        <p:spPr>
          <a:xfrm>
            <a:off x="683568" y="904081"/>
            <a:ext cx="8208912" cy="5292526"/>
          </a:xfrm>
        </p:spPr>
        <p:txBody>
          <a:bodyPr/>
          <a:lstStyle/>
          <a:p>
            <a:pPr algn="just"/>
            <a:r>
              <a:rPr lang="es-ES" altLang="es-UY" sz="1700" dirty="0">
                <a:solidFill>
                  <a:srgbClr val="000080"/>
                </a:solidFill>
                <a:cs typeface="Times New Roman" pitchFamily="18" charset="0"/>
              </a:rPr>
              <a:t>Planificación:</a:t>
            </a:r>
          </a:p>
          <a:p>
            <a:pPr lvl="1" algn="just"/>
            <a:r>
              <a:rPr lang="es-ES" altLang="es-UY" sz="1700" dirty="0">
                <a:cs typeface="Times New Roman" pitchFamily="18" charset="0"/>
              </a:rPr>
              <a:t>Determinar quienes son los clientes</a:t>
            </a:r>
          </a:p>
          <a:p>
            <a:pPr lvl="1" algn="just"/>
            <a:r>
              <a:rPr lang="es-ES" altLang="es-UY" sz="1700" dirty="0">
                <a:cs typeface="Times New Roman" pitchFamily="18" charset="0"/>
              </a:rPr>
              <a:t>Determinar las necesidades de los clientes</a:t>
            </a:r>
          </a:p>
          <a:p>
            <a:pPr lvl="1" algn="just"/>
            <a:r>
              <a:rPr lang="es-ES" altLang="es-UY" sz="1700" dirty="0">
                <a:cs typeface="Times New Roman" pitchFamily="18" charset="0"/>
              </a:rPr>
              <a:t>Desarrollar las características del producto que responden a estas necesidades</a:t>
            </a:r>
          </a:p>
          <a:p>
            <a:pPr lvl="1" algn="just"/>
            <a:r>
              <a:rPr lang="es-ES" altLang="es-UY" sz="1700" dirty="0">
                <a:cs typeface="Times New Roman" pitchFamily="18" charset="0"/>
              </a:rPr>
              <a:t>Desarrollar los procesos que sean capaces de producir aquellas características</a:t>
            </a:r>
          </a:p>
          <a:p>
            <a:pPr lvl="1" algn="just"/>
            <a:r>
              <a:rPr lang="es-ES" altLang="es-UY" sz="1700" dirty="0">
                <a:cs typeface="Times New Roman" pitchFamily="18" charset="0"/>
              </a:rPr>
              <a:t>Comunicar los planes a operaciones</a:t>
            </a:r>
          </a:p>
          <a:p>
            <a:pPr algn="just">
              <a:lnSpc>
                <a:spcPct val="90000"/>
              </a:lnSpc>
            </a:pPr>
            <a:r>
              <a:rPr lang="es-ES" altLang="es-UY" sz="1700" dirty="0">
                <a:solidFill>
                  <a:srgbClr val="000080"/>
                </a:solidFill>
                <a:cs typeface="Times New Roman" pitchFamily="18" charset="0"/>
              </a:rPr>
              <a:t>Control:</a:t>
            </a:r>
          </a:p>
          <a:p>
            <a:pPr lvl="1" algn="just">
              <a:lnSpc>
                <a:spcPct val="90000"/>
              </a:lnSpc>
            </a:pPr>
            <a:r>
              <a:rPr lang="es-ES" altLang="es-UY" sz="1700" dirty="0">
                <a:cs typeface="Times New Roman" pitchFamily="18" charset="0"/>
              </a:rPr>
              <a:t>Evaluar el comportamiento real de la calidad</a:t>
            </a:r>
          </a:p>
          <a:p>
            <a:pPr lvl="1" algn="just">
              <a:lnSpc>
                <a:spcPct val="90000"/>
              </a:lnSpc>
            </a:pPr>
            <a:r>
              <a:rPr lang="es-ES" altLang="es-UY" sz="1700" dirty="0">
                <a:cs typeface="Times New Roman" pitchFamily="18" charset="0"/>
              </a:rPr>
              <a:t>Comparar el comportamiento actual con el planeado</a:t>
            </a:r>
          </a:p>
          <a:p>
            <a:pPr lvl="1" algn="just">
              <a:lnSpc>
                <a:spcPct val="90000"/>
              </a:lnSpc>
            </a:pPr>
            <a:r>
              <a:rPr lang="es-ES" altLang="es-UY" sz="1700" dirty="0">
                <a:cs typeface="Times New Roman" pitchFamily="18" charset="0"/>
              </a:rPr>
              <a:t>Actuar sobre las diferencias</a:t>
            </a:r>
          </a:p>
          <a:p>
            <a:pPr algn="just"/>
            <a:r>
              <a:rPr lang="es-ES" altLang="es-UY" sz="1700" dirty="0">
                <a:solidFill>
                  <a:srgbClr val="000080"/>
                </a:solidFill>
                <a:cs typeface="Times New Roman" pitchFamily="18" charset="0"/>
              </a:rPr>
              <a:t>Mejora de la calidad:</a:t>
            </a:r>
          </a:p>
          <a:p>
            <a:pPr lvl="1" algn="just"/>
            <a:r>
              <a:rPr lang="es-ES" altLang="es-UY" sz="1700" dirty="0">
                <a:cs typeface="Times New Roman" pitchFamily="18" charset="0"/>
              </a:rPr>
              <a:t>Establecer la infraestructura para la mejora</a:t>
            </a:r>
          </a:p>
          <a:p>
            <a:pPr lvl="1" algn="just"/>
            <a:r>
              <a:rPr lang="es-ES" altLang="es-UY" sz="1700" dirty="0">
                <a:cs typeface="Times New Roman" pitchFamily="18" charset="0"/>
              </a:rPr>
              <a:t>Identificar los proyectos de mejora</a:t>
            </a:r>
          </a:p>
          <a:p>
            <a:pPr lvl="1" algn="just"/>
            <a:r>
              <a:rPr lang="es-ES" altLang="es-UY" sz="1700" dirty="0">
                <a:cs typeface="Times New Roman" pitchFamily="18" charset="0"/>
              </a:rPr>
              <a:t>Establecer los equipos de proyecto</a:t>
            </a:r>
          </a:p>
          <a:p>
            <a:pPr lvl="1" algn="just"/>
            <a:r>
              <a:rPr lang="es-ES" altLang="es-UY" sz="1700" dirty="0">
                <a:cs typeface="Times New Roman" pitchFamily="18" charset="0"/>
              </a:rPr>
              <a:t>Proporcionar los recursos a los equipos, formación y motivación para:</a:t>
            </a:r>
          </a:p>
          <a:p>
            <a:pPr lvl="2" algn="just"/>
            <a:r>
              <a:rPr lang="es-ES" altLang="es-UY" sz="1700" dirty="0">
                <a:cs typeface="Times New Roman" pitchFamily="18" charset="0"/>
              </a:rPr>
              <a:t>Diagnosticar las causas</a:t>
            </a:r>
          </a:p>
          <a:p>
            <a:pPr lvl="2" algn="just"/>
            <a:r>
              <a:rPr lang="es-ES" altLang="es-UY" sz="1700" dirty="0">
                <a:cs typeface="Times New Roman" pitchFamily="18" charset="0"/>
              </a:rPr>
              <a:t>Fomentar las soluciones</a:t>
            </a:r>
          </a:p>
          <a:p>
            <a:pPr lvl="2" algn="just"/>
            <a:r>
              <a:rPr lang="es-ES" altLang="es-UY" sz="1700" dirty="0">
                <a:cs typeface="Times New Roman" pitchFamily="18" charset="0"/>
              </a:rPr>
              <a:t>Establecer controles para conservar los beneficios</a:t>
            </a:r>
          </a:p>
          <a:p>
            <a:pPr lvl="1" algn="just">
              <a:lnSpc>
                <a:spcPct val="90000"/>
              </a:lnSpc>
            </a:pPr>
            <a:endParaRPr lang="es-ES" altLang="es-UY" sz="1700" dirty="0">
              <a:cs typeface="Times New Roman" pitchFamily="18" charset="0"/>
            </a:endParaRPr>
          </a:p>
          <a:p>
            <a:pPr algn="just">
              <a:lnSpc>
                <a:spcPct val="90000"/>
              </a:lnSpc>
            </a:pPr>
            <a:endParaRPr lang="es-ES" altLang="es-UY" sz="1700" dirty="0">
              <a:cs typeface="Times New Roman" pitchFamily="18" charset="0"/>
            </a:endParaRPr>
          </a:p>
        </p:txBody>
      </p:sp>
      <p:sp>
        <p:nvSpPr>
          <p:cNvPr id="6" name="Rectangle 2">
            <a:extLst>
              <a:ext uri="{FF2B5EF4-FFF2-40B4-BE49-F238E27FC236}">
                <a16:creationId xmlns:a16="http://schemas.microsoft.com/office/drawing/2014/main" id="{D9AA0044-CF66-4869-8F2E-7D926AC4E602}"/>
              </a:ext>
            </a:extLst>
          </p:cNvPr>
          <p:cNvSpPr>
            <a:spLocks noGrp="1"/>
          </p:cNvSpPr>
          <p:nvPr>
            <p:ph type="title"/>
          </p:nvPr>
        </p:nvSpPr>
        <p:spPr bwMode="auto">
          <a:xfrm>
            <a:off x="2428019" y="65087"/>
            <a:ext cx="4287961" cy="838994"/>
          </a:xfrm>
        </p:spPr>
        <p:txBody>
          <a:bodyPr wrap="square" lIns="91440" tIns="45720" rIns="91440" bIns="45720" numCol="1" anchorCtr="0" compatLnSpc="1">
            <a:prstTxWarp prst="textNoShape">
              <a:avLst/>
            </a:prstTxWarp>
          </a:bodyPr>
          <a:lstStyle/>
          <a:p>
            <a:pPr>
              <a:defRPr/>
            </a:pPr>
            <a:r>
              <a:rPr lang="es-ES_tradnl" dirty="0">
                <a:effectLst/>
              </a:rPr>
              <a:t>Trilogía de Juran</a:t>
            </a:r>
          </a:p>
        </p:txBody>
      </p:sp>
      <p:pic>
        <p:nvPicPr>
          <p:cNvPr id="4" name="Diapo 71 (1)">
            <a:hlinkClick r:id="" action="ppaction://media"/>
            <a:extLst>
              <a:ext uri="{FF2B5EF4-FFF2-40B4-BE49-F238E27FC236}">
                <a16:creationId xmlns:a16="http://schemas.microsoft.com/office/drawing/2014/main" id="{89436C6C-284F-4AEE-8534-9EA4BA50AF66}"/>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424862" y="5522818"/>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3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8" name="Rectangle 8"/>
          <p:cNvSpPr>
            <a:spLocks noGrp="1"/>
          </p:cNvSpPr>
          <p:nvPr>
            <p:ph type="title"/>
          </p:nvPr>
        </p:nvSpPr>
        <p:spPr bwMode="auto">
          <a:xfrm>
            <a:off x="427118" y="339725"/>
            <a:ext cx="7772400" cy="1143000"/>
          </a:xfrm>
        </p:spPr>
        <p:txBody>
          <a:bodyPr wrap="square" lIns="90488" tIns="44450" rIns="90488" bIns="44450" numCol="1" anchorCtr="0" compatLnSpc="1">
            <a:prstTxWarp prst="textNoShape">
              <a:avLst/>
            </a:prstTxWarp>
            <a:normAutofit fontScale="90000"/>
          </a:bodyPr>
          <a:lstStyle/>
          <a:p>
            <a:pPr>
              <a:defRPr/>
            </a:pPr>
            <a:r>
              <a:rPr lang="es-ES_tradnl" dirty="0">
                <a:solidFill>
                  <a:srgbClr val="E5405D"/>
                </a:solidFill>
                <a:effectLst/>
              </a:rPr>
              <a:t>PROCESO DE MEJORA CONTÍNUA</a:t>
            </a:r>
          </a:p>
        </p:txBody>
      </p:sp>
      <p:grpSp>
        <p:nvGrpSpPr>
          <p:cNvPr id="21" name="Grupo 20">
            <a:extLst>
              <a:ext uri="{FF2B5EF4-FFF2-40B4-BE49-F238E27FC236}">
                <a16:creationId xmlns:a16="http://schemas.microsoft.com/office/drawing/2014/main" id="{AC3C37B1-2162-42FC-A96F-DF0EE508BFB2}"/>
              </a:ext>
            </a:extLst>
          </p:cNvPr>
          <p:cNvGrpSpPr/>
          <p:nvPr/>
        </p:nvGrpSpPr>
        <p:grpSpPr>
          <a:xfrm>
            <a:off x="944482" y="980728"/>
            <a:ext cx="7501275" cy="5040560"/>
            <a:chOff x="635000" y="1060450"/>
            <a:chExt cx="7874000" cy="5330825"/>
          </a:xfrm>
        </p:grpSpPr>
        <p:grpSp>
          <p:nvGrpSpPr>
            <p:cNvPr id="22" name="Grupo 21">
              <a:extLst>
                <a:ext uri="{FF2B5EF4-FFF2-40B4-BE49-F238E27FC236}">
                  <a16:creationId xmlns:a16="http://schemas.microsoft.com/office/drawing/2014/main" id="{73690D00-8E5E-4009-8A37-84E2F8A0560C}"/>
                </a:ext>
              </a:extLst>
            </p:cNvPr>
            <p:cNvGrpSpPr/>
            <p:nvPr/>
          </p:nvGrpSpPr>
          <p:grpSpPr>
            <a:xfrm>
              <a:off x="635000" y="1060450"/>
              <a:ext cx="7874000" cy="5330825"/>
              <a:chOff x="663575" y="1149350"/>
              <a:chExt cx="7874000" cy="5330825"/>
            </a:xfrm>
          </p:grpSpPr>
          <p:sp>
            <p:nvSpPr>
              <p:cNvPr id="24" name="Rectangle 2">
                <a:extLst>
                  <a:ext uri="{FF2B5EF4-FFF2-40B4-BE49-F238E27FC236}">
                    <a16:creationId xmlns:a16="http://schemas.microsoft.com/office/drawing/2014/main" id="{FDD46CE4-1A5D-42EA-96DB-3F38B2D3CCA8}"/>
                  </a:ext>
                </a:extLst>
              </p:cNvPr>
              <p:cNvSpPr>
                <a:spLocks noChangeArrowheads="1"/>
              </p:cNvSpPr>
              <p:nvPr/>
            </p:nvSpPr>
            <p:spPr bwMode="auto">
              <a:xfrm>
                <a:off x="663575" y="2063750"/>
                <a:ext cx="7816850" cy="4416425"/>
              </a:xfrm>
              <a:prstGeom prst="rect">
                <a:avLst/>
              </a:prstGeom>
              <a:gradFill rotWithShape="0">
                <a:gsLst>
                  <a:gs pos="0">
                    <a:srgbClr val="00201D"/>
                  </a:gs>
                  <a:gs pos="100000">
                    <a:srgbClr val="006B61"/>
                  </a:gs>
                </a:gsLst>
                <a:lin ang="5400000" scaled="1"/>
              </a:gradFill>
              <a:ln w="12700">
                <a:solidFill>
                  <a:schemeClr val="tx1"/>
                </a:solidFill>
                <a:miter lim="800000"/>
                <a:headEnd/>
                <a:tailEnd/>
              </a:ln>
            </p:spPr>
            <p:txBody>
              <a:bodyPr wrap="none" anchor="ctr"/>
              <a:lstStyle/>
              <a:p>
                <a:endParaRPr lang="en-US" altLang="es-UY"/>
              </a:p>
            </p:txBody>
          </p:sp>
          <p:grpSp>
            <p:nvGrpSpPr>
              <p:cNvPr id="25" name="Group 3">
                <a:extLst>
                  <a:ext uri="{FF2B5EF4-FFF2-40B4-BE49-F238E27FC236}">
                    <a16:creationId xmlns:a16="http://schemas.microsoft.com/office/drawing/2014/main" id="{2075A0D4-FA54-4D6D-9F8E-FEE7C9F0DAEC}"/>
                  </a:ext>
                </a:extLst>
              </p:cNvPr>
              <p:cNvGrpSpPr>
                <a:grpSpLocks/>
              </p:cNvGrpSpPr>
              <p:nvPr/>
            </p:nvGrpSpPr>
            <p:grpSpPr bwMode="auto">
              <a:xfrm>
                <a:off x="3911600" y="2936875"/>
                <a:ext cx="2365375" cy="2466975"/>
                <a:chOff x="2464" y="1850"/>
                <a:chExt cx="1490" cy="1554"/>
              </a:xfrm>
            </p:grpSpPr>
            <p:sp>
              <p:nvSpPr>
                <p:cNvPr id="36" name="Freeform 4">
                  <a:extLst>
                    <a:ext uri="{FF2B5EF4-FFF2-40B4-BE49-F238E27FC236}">
                      <a16:creationId xmlns:a16="http://schemas.microsoft.com/office/drawing/2014/main" id="{C85CB4E8-43E2-4009-9698-0A008DA06CE6}"/>
                    </a:ext>
                  </a:extLst>
                </p:cNvPr>
                <p:cNvSpPr>
                  <a:spLocks/>
                </p:cNvSpPr>
                <p:nvPr/>
              </p:nvSpPr>
              <p:spPr bwMode="auto">
                <a:xfrm>
                  <a:off x="2964" y="1850"/>
                  <a:ext cx="955" cy="1202"/>
                </a:xfrm>
                <a:custGeom>
                  <a:avLst/>
                  <a:gdLst>
                    <a:gd name="T0" fmla="*/ 376 w 955"/>
                    <a:gd name="T1" fmla="*/ 160 h 1202"/>
                    <a:gd name="T2" fmla="*/ 412 w 955"/>
                    <a:gd name="T3" fmla="*/ 167 h 1202"/>
                    <a:gd name="T4" fmla="*/ 438 w 955"/>
                    <a:gd name="T5" fmla="*/ 173 h 1202"/>
                    <a:gd name="T6" fmla="*/ 466 w 955"/>
                    <a:gd name="T7" fmla="*/ 182 h 1202"/>
                    <a:gd name="T8" fmla="*/ 495 w 955"/>
                    <a:gd name="T9" fmla="*/ 192 h 1202"/>
                    <a:gd name="T10" fmla="*/ 528 w 955"/>
                    <a:gd name="T11" fmla="*/ 205 h 1202"/>
                    <a:gd name="T12" fmla="*/ 558 w 955"/>
                    <a:gd name="T13" fmla="*/ 219 h 1202"/>
                    <a:gd name="T14" fmla="*/ 589 w 955"/>
                    <a:gd name="T15" fmla="*/ 233 h 1202"/>
                    <a:gd name="T16" fmla="*/ 615 w 955"/>
                    <a:gd name="T17" fmla="*/ 249 h 1202"/>
                    <a:gd name="T18" fmla="*/ 641 w 955"/>
                    <a:gd name="T19" fmla="*/ 266 h 1202"/>
                    <a:gd name="T20" fmla="*/ 670 w 955"/>
                    <a:gd name="T21" fmla="*/ 287 h 1202"/>
                    <a:gd name="T22" fmla="*/ 695 w 955"/>
                    <a:gd name="T23" fmla="*/ 306 h 1202"/>
                    <a:gd name="T24" fmla="*/ 735 w 955"/>
                    <a:gd name="T25" fmla="*/ 342 h 1202"/>
                    <a:gd name="T26" fmla="*/ 771 w 955"/>
                    <a:gd name="T27" fmla="*/ 377 h 1202"/>
                    <a:gd name="T28" fmla="*/ 797 w 955"/>
                    <a:gd name="T29" fmla="*/ 410 h 1202"/>
                    <a:gd name="T30" fmla="*/ 827 w 955"/>
                    <a:gd name="T31" fmla="*/ 449 h 1202"/>
                    <a:gd name="T32" fmla="*/ 854 w 955"/>
                    <a:gd name="T33" fmla="*/ 490 h 1202"/>
                    <a:gd name="T34" fmla="*/ 877 w 955"/>
                    <a:gd name="T35" fmla="*/ 530 h 1202"/>
                    <a:gd name="T36" fmla="*/ 897 w 955"/>
                    <a:gd name="T37" fmla="*/ 577 h 1202"/>
                    <a:gd name="T38" fmla="*/ 915 w 955"/>
                    <a:gd name="T39" fmla="*/ 626 h 1202"/>
                    <a:gd name="T40" fmla="*/ 933 w 955"/>
                    <a:gd name="T41" fmla="*/ 685 h 1202"/>
                    <a:gd name="T42" fmla="*/ 944 w 955"/>
                    <a:gd name="T43" fmla="*/ 745 h 1202"/>
                    <a:gd name="T44" fmla="*/ 953 w 955"/>
                    <a:gd name="T45" fmla="*/ 822 h 1202"/>
                    <a:gd name="T46" fmla="*/ 953 w 955"/>
                    <a:gd name="T47" fmla="*/ 887 h 1202"/>
                    <a:gd name="T48" fmla="*/ 946 w 955"/>
                    <a:gd name="T49" fmla="*/ 947 h 1202"/>
                    <a:gd name="T50" fmla="*/ 936 w 955"/>
                    <a:gd name="T51" fmla="*/ 1008 h 1202"/>
                    <a:gd name="T52" fmla="*/ 916 w 955"/>
                    <a:gd name="T53" fmla="*/ 1077 h 1202"/>
                    <a:gd name="T54" fmla="*/ 894 w 955"/>
                    <a:gd name="T55" fmla="*/ 1140 h 1202"/>
                    <a:gd name="T56" fmla="*/ 857 w 955"/>
                    <a:gd name="T57" fmla="*/ 1201 h 1202"/>
                    <a:gd name="T58" fmla="*/ 592 w 955"/>
                    <a:gd name="T59" fmla="*/ 1007 h 1202"/>
                    <a:gd name="T60" fmla="*/ 609 w 955"/>
                    <a:gd name="T61" fmla="*/ 959 h 1202"/>
                    <a:gd name="T62" fmla="*/ 620 w 955"/>
                    <a:gd name="T63" fmla="*/ 912 h 1202"/>
                    <a:gd name="T64" fmla="*/ 624 w 955"/>
                    <a:gd name="T65" fmla="*/ 867 h 1202"/>
                    <a:gd name="T66" fmla="*/ 622 w 955"/>
                    <a:gd name="T67" fmla="*/ 818 h 1202"/>
                    <a:gd name="T68" fmla="*/ 614 w 955"/>
                    <a:gd name="T69" fmla="*/ 762 h 1202"/>
                    <a:gd name="T70" fmla="*/ 597 w 955"/>
                    <a:gd name="T71" fmla="*/ 712 h 1202"/>
                    <a:gd name="T72" fmla="*/ 576 w 955"/>
                    <a:gd name="T73" fmla="*/ 669 h 1202"/>
                    <a:gd name="T74" fmla="*/ 555 w 955"/>
                    <a:gd name="T75" fmla="*/ 638 h 1202"/>
                    <a:gd name="T76" fmla="*/ 534 w 955"/>
                    <a:gd name="T77" fmla="*/ 610 h 1202"/>
                    <a:gd name="T78" fmla="*/ 510 w 955"/>
                    <a:gd name="T79" fmla="*/ 585 h 1202"/>
                    <a:gd name="T80" fmla="*/ 485 w 955"/>
                    <a:gd name="T81" fmla="*/ 562 h 1202"/>
                    <a:gd name="T82" fmla="*/ 453 w 955"/>
                    <a:gd name="T83" fmla="*/ 540 h 1202"/>
                    <a:gd name="T84" fmla="*/ 426 w 955"/>
                    <a:gd name="T85" fmla="*/ 524 h 1202"/>
                    <a:gd name="T86" fmla="*/ 393 w 955"/>
                    <a:gd name="T87" fmla="*/ 507 h 1202"/>
                    <a:gd name="T88" fmla="*/ 364 w 955"/>
                    <a:gd name="T89" fmla="*/ 497 h 1202"/>
                    <a:gd name="T90" fmla="*/ 322 w 955"/>
                    <a:gd name="T91" fmla="*/ 488 h 1202"/>
                    <a:gd name="T92" fmla="*/ 280 w 955"/>
                    <a:gd name="T93" fmla="*/ 485 h 1202"/>
                    <a:gd name="T94" fmla="*/ 268 w 955"/>
                    <a:gd name="T95" fmla="*/ 659 h 1202"/>
                    <a:gd name="T96" fmla="*/ 268 w 955"/>
                    <a:gd name="T97" fmla="*/ 0 h 1202"/>
                    <a:gd name="T98" fmla="*/ 282 w 955"/>
                    <a:gd name="T99" fmla="*/ 151 h 1202"/>
                    <a:gd name="T100" fmla="*/ 324 w 955"/>
                    <a:gd name="T101" fmla="*/ 153 h 1202"/>
                    <a:gd name="T102" fmla="*/ 363 w 955"/>
                    <a:gd name="T103" fmla="*/ 157 h 1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5"/>
                    <a:gd name="T157" fmla="*/ 0 h 1202"/>
                    <a:gd name="T158" fmla="*/ 955 w 955"/>
                    <a:gd name="T159" fmla="*/ 1202 h 1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5" h="1202">
                      <a:moveTo>
                        <a:pt x="363" y="157"/>
                      </a:moveTo>
                      <a:lnTo>
                        <a:pt x="376" y="160"/>
                      </a:lnTo>
                      <a:lnTo>
                        <a:pt x="394" y="162"/>
                      </a:lnTo>
                      <a:lnTo>
                        <a:pt x="412" y="167"/>
                      </a:lnTo>
                      <a:lnTo>
                        <a:pt x="423" y="170"/>
                      </a:lnTo>
                      <a:lnTo>
                        <a:pt x="438" y="173"/>
                      </a:lnTo>
                      <a:lnTo>
                        <a:pt x="451" y="178"/>
                      </a:lnTo>
                      <a:lnTo>
                        <a:pt x="466" y="182"/>
                      </a:lnTo>
                      <a:lnTo>
                        <a:pt x="479" y="186"/>
                      </a:lnTo>
                      <a:lnTo>
                        <a:pt x="495" y="192"/>
                      </a:lnTo>
                      <a:lnTo>
                        <a:pt x="512" y="199"/>
                      </a:lnTo>
                      <a:lnTo>
                        <a:pt x="528" y="205"/>
                      </a:lnTo>
                      <a:lnTo>
                        <a:pt x="541" y="211"/>
                      </a:lnTo>
                      <a:lnTo>
                        <a:pt x="558" y="219"/>
                      </a:lnTo>
                      <a:lnTo>
                        <a:pt x="574" y="226"/>
                      </a:lnTo>
                      <a:lnTo>
                        <a:pt x="589" y="233"/>
                      </a:lnTo>
                      <a:lnTo>
                        <a:pt x="603" y="242"/>
                      </a:lnTo>
                      <a:lnTo>
                        <a:pt x="615" y="249"/>
                      </a:lnTo>
                      <a:lnTo>
                        <a:pt x="627" y="258"/>
                      </a:lnTo>
                      <a:lnTo>
                        <a:pt x="641" y="266"/>
                      </a:lnTo>
                      <a:lnTo>
                        <a:pt x="656" y="277"/>
                      </a:lnTo>
                      <a:lnTo>
                        <a:pt x="670" y="287"/>
                      </a:lnTo>
                      <a:lnTo>
                        <a:pt x="683" y="298"/>
                      </a:lnTo>
                      <a:lnTo>
                        <a:pt x="695" y="306"/>
                      </a:lnTo>
                      <a:lnTo>
                        <a:pt x="715" y="323"/>
                      </a:lnTo>
                      <a:lnTo>
                        <a:pt x="735" y="342"/>
                      </a:lnTo>
                      <a:lnTo>
                        <a:pt x="752" y="357"/>
                      </a:lnTo>
                      <a:lnTo>
                        <a:pt x="771" y="377"/>
                      </a:lnTo>
                      <a:lnTo>
                        <a:pt x="783" y="392"/>
                      </a:lnTo>
                      <a:lnTo>
                        <a:pt x="797" y="410"/>
                      </a:lnTo>
                      <a:lnTo>
                        <a:pt x="813" y="430"/>
                      </a:lnTo>
                      <a:lnTo>
                        <a:pt x="827" y="449"/>
                      </a:lnTo>
                      <a:lnTo>
                        <a:pt x="840" y="470"/>
                      </a:lnTo>
                      <a:lnTo>
                        <a:pt x="854" y="490"/>
                      </a:lnTo>
                      <a:lnTo>
                        <a:pt x="865" y="512"/>
                      </a:lnTo>
                      <a:lnTo>
                        <a:pt x="877" y="530"/>
                      </a:lnTo>
                      <a:lnTo>
                        <a:pt x="888" y="554"/>
                      </a:lnTo>
                      <a:lnTo>
                        <a:pt x="897" y="577"/>
                      </a:lnTo>
                      <a:lnTo>
                        <a:pt x="906" y="600"/>
                      </a:lnTo>
                      <a:lnTo>
                        <a:pt x="915" y="626"/>
                      </a:lnTo>
                      <a:lnTo>
                        <a:pt x="926" y="657"/>
                      </a:lnTo>
                      <a:lnTo>
                        <a:pt x="933" y="685"/>
                      </a:lnTo>
                      <a:lnTo>
                        <a:pt x="940" y="715"/>
                      </a:lnTo>
                      <a:lnTo>
                        <a:pt x="944" y="745"/>
                      </a:lnTo>
                      <a:lnTo>
                        <a:pt x="949" y="779"/>
                      </a:lnTo>
                      <a:lnTo>
                        <a:pt x="953" y="822"/>
                      </a:lnTo>
                      <a:lnTo>
                        <a:pt x="954" y="854"/>
                      </a:lnTo>
                      <a:lnTo>
                        <a:pt x="953" y="887"/>
                      </a:lnTo>
                      <a:lnTo>
                        <a:pt x="950" y="918"/>
                      </a:lnTo>
                      <a:lnTo>
                        <a:pt x="946" y="947"/>
                      </a:lnTo>
                      <a:lnTo>
                        <a:pt x="943" y="977"/>
                      </a:lnTo>
                      <a:lnTo>
                        <a:pt x="936" y="1008"/>
                      </a:lnTo>
                      <a:lnTo>
                        <a:pt x="927" y="1042"/>
                      </a:lnTo>
                      <a:lnTo>
                        <a:pt x="916" y="1077"/>
                      </a:lnTo>
                      <a:lnTo>
                        <a:pt x="905" y="1109"/>
                      </a:lnTo>
                      <a:lnTo>
                        <a:pt x="894" y="1140"/>
                      </a:lnTo>
                      <a:lnTo>
                        <a:pt x="876" y="1170"/>
                      </a:lnTo>
                      <a:lnTo>
                        <a:pt x="857" y="1201"/>
                      </a:lnTo>
                      <a:lnTo>
                        <a:pt x="576" y="1038"/>
                      </a:lnTo>
                      <a:lnTo>
                        <a:pt x="592" y="1007"/>
                      </a:lnTo>
                      <a:lnTo>
                        <a:pt x="602" y="984"/>
                      </a:lnTo>
                      <a:lnTo>
                        <a:pt x="609" y="959"/>
                      </a:lnTo>
                      <a:lnTo>
                        <a:pt x="616" y="935"/>
                      </a:lnTo>
                      <a:lnTo>
                        <a:pt x="620" y="912"/>
                      </a:lnTo>
                      <a:lnTo>
                        <a:pt x="622" y="889"/>
                      </a:lnTo>
                      <a:lnTo>
                        <a:pt x="624" y="867"/>
                      </a:lnTo>
                      <a:lnTo>
                        <a:pt x="624" y="844"/>
                      </a:lnTo>
                      <a:lnTo>
                        <a:pt x="622" y="818"/>
                      </a:lnTo>
                      <a:lnTo>
                        <a:pt x="619" y="791"/>
                      </a:lnTo>
                      <a:lnTo>
                        <a:pt x="614" y="762"/>
                      </a:lnTo>
                      <a:lnTo>
                        <a:pt x="607" y="739"/>
                      </a:lnTo>
                      <a:lnTo>
                        <a:pt x="597" y="712"/>
                      </a:lnTo>
                      <a:lnTo>
                        <a:pt x="587" y="690"/>
                      </a:lnTo>
                      <a:lnTo>
                        <a:pt x="576" y="669"/>
                      </a:lnTo>
                      <a:lnTo>
                        <a:pt x="565" y="652"/>
                      </a:lnTo>
                      <a:lnTo>
                        <a:pt x="555" y="638"/>
                      </a:lnTo>
                      <a:lnTo>
                        <a:pt x="545" y="624"/>
                      </a:lnTo>
                      <a:lnTo>
                        <a:pt x="534" y="610"/>
                      </a:lnTo>
                      <a:lnTo>
                        <a:pt x="521" y="596"/>
                      </a:lnTo>
                      <a:lnTo>
                        <a:pt x="510" y="585"/>
                      </a:lnTo>
                      <a:lnTo>
                        <a:pt x="498" y="573"/>
                      </a:lnTo>
                      <a:lnTo>
                        <a:pt x="485" y="562"/>
                      </a:lnTo>
                      <a:lnTo>
                        <a:pt x="471" y="551"/>
                      </a:lnTo>
                      <a:lnTo>
                        <a:pt x="453" y="540"/>
                      </a:lnTo>
                      <a:lnTo>
                        <a:pt x="438" y="530"/>
                      </a:lnTo>
                      <a:lnTo>
                        <a:pt x="426" y="524"/>
                      </a:lnTo>
                      <a:lnTo>
                        <a:pt x="409" y="513"/>
                      </a:lnTo>
                      <a:lnTo>
                        <a:pt x="393" y="507"/>
                      </a:lnTo>
                      <a:lnTo>
                        <a:pt x="379" y="502"/>
                      </a:lnTo>
                      <a:lnTo>
                        <a:pt x="364" y="497"/>
                      </a:lnTo>
                      <a:lnTo>
                        <a:pt x="342" y="492"/>
                      </a:lnTo>
                      <a:lnTo>
                        <a:pt x="322" y="488"/>
                      </a:lnTo>
                      <a:lnTo>
                        <a:pt x="300" y="486"/>
                      </a:lnTo>
                      <a:lnTo>
                        <a:pt x="280" y="485"/>
                      </a:lnTo>
                      <a:lnTo>
                        <a:pt x="268" y="484"/>
                      </a:lnTo>
                      <a:lnTo>
                        <a:pt x="268" y="659"/>
                      </a:lnTo>
                      <a:lnTo>
                        <a:pt x="0" y="334"/>
                      </a:lnTo>
                      <a:lnTo>
                        <a:pt x="268" y="0"/>
                      </a:lnTo>
                      <a:lnTo>
                        <a:pt x="268" y="150"/>
                      </a:lnTo>
                      <a:lnTo>
                        <a:pt x="282" y="151"/>
                      </a:lnTo>
                      <a:lnTo>
                        <a:pt x="303" y="151"/>
                      </a:lnTo>
                      <a:lnTo>
                        <a:pt x="324" y="153"/>
                      </a:lnTo>
                      <a:lnTo>
                        <a:pt x="346" y="155"/>
                      </a:lnTo>
                      <a:lnTo>
                        <a:pt x="363" y="157"/>
                      </a:lnTo>
                    </a:path>
                  </a:pathLst>
                </a:custGeom>
                <a:solidFill>
                  <a:srgbClr val="00B7A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37" name="Freeform 5">
                  <a:extLst>
                    <a:ext uri="{FF2B5EF4-FFF2-40B4-BE49-F238E27FC236}">
                      <a16:creationId xmlns:a16="http://schemas.microsoft.com/office/drawing/2014/main" id="{8C35CF2D-BA1D-4153-BC6E-D29153168BF5}"/>
                    </a:ext>
                  </a:extLst>
                </p:cNvPr>
                <p:cNvSpPr>
                  <a:spLocks/>
                </p:cNvSpPr>
                <p:nvPr/>
              </p:nvSpPr>
              <p:spPr bwMode="auto">
                <a:xfrm>
                  <a:off x="2684" y="2739"/>
                  <a:ext cx="1270" cy="665"/>
                </a:xfrm>
                <a:custGeom>
                  <a:avLst/>
                  <a:gdLst>
                    <a:gd name="T0" fmla="*/ 651 w 1270"/>
                    <a:gd name="T1" fmla="*/ 654 h 665"/>
                    <a:gd name="T2" fmla="*/ 686 w 1270"/>
                    <a:gd name="T3" fmla="*/ 647 h 665"/>
                    <a:gd name="T4" fmla="*/ 713 w 1270"/>
                    <a:gd name="T5" fmla="*/ 641 h 665"/>
                    <a:gd name="T6" fmla="*/ 741 w 1270"/>
                    <a:gd name="T7" fmla="*/ 633 h 665"/>
                    <a:gd name="T8" fmla="*/ 769 w 1270"/>
                    <a:gd name="T9" fmla="*/ 623 h 665"/>
                    <a:gd name="T10" fmla="*/ 803 w 1270"/>
                    <a:gd name="T11" fmla="*/ 610 h 665"/>
                    <a:gd name="T12" fmla="*/ 834 w 1270"/>
                    <a:gd name="T13" fmla="*/ 596 h 665"/>
                    <a:gd name="T14" fmla="*/ 865 w 1270"/>
                    <a:gd name="T15" fmla="*/ 581 h 665"/>
                    <a:gd name="T16" fmla="*/ 890 w 1270"/>
                    <a:gd name="T17" fmla="*/ 565 h 665"/>
                    <a:gd name="T18" fmla="*/ 916 w 1270"/>
                    <a:gd name="T19" fmla="*/ 548 h 665"/>
                    <a:gd name="T20" fmla="*/ 945 w 1270"/>
                    <a:gd name="T21" fmla="*/ 529 h 665"/>
                    <a:gd name="T22" fmla="*/ 970 w 1270"/>
                    <a:gd name="T23" fmla="*/ 509 h 665"/>
                    <a:gd name="T24" fmla="*/ 1009 w 1270"/>
                    <a:gd name="T25" fmla="*/ 477 h 665"/>
                    <a:gd name="T26" fmla="*/ 1045 w 1270"/>
                    <a:gd name="T27" fmla="*/ 439 h 665"/>
                    <a:gd name="T28" fmla="*/ 1073 w 1270"/>
                    <a:gd name="T29" fmla="*/ 406 h 665"/>
                    <a:gd name="T30" fmla="*/ 1103 w 1270"/>
                    <a:gd name="T31" fmla="*/ 369 h 665"/>
                    <a:gd name="T32" fmla="*/ 1132 w 1270"/>
                    <a:gd name="T33" fmla="*/ 325 h 665"/>
                    <a:gd name="T34" fmla="*/ 1135 w 1270"/>
                    <a:gd name="T35" fmla="*/ 0 h 665"/>
                    <a:gd name="T36" fmla="*/ 848 w 1270"/>
                    <a:gd name="T37" fmla="*/ 159 h 665"/>
                    <a:gd name="T38" fmla="*/ 822 w 1270"/>
                    <a:gd name="T39" fmla="*/ 192 h 665"/>
                    <a:gd name="T40" fmla="*/ 796 w 1270"/>
                    <a:gd name="T41" fmla="*/ 221 h 665"/>
                    <a:gd name="T42" fmla="*/ 773 w 1270"/>
                    <a:gd name="T43" fmla="*/ 245 h 665"/>
                    <a:gd name="T44" fmla="*/ 745 w 1270"/>
                    <a:gd name="T45" fmla="*/ 266 h 665"/>
                    <a:gd name="T46" fmla="*/ 714 w 1270"/>
                    <a:gd name="T47" fmla="*/ 287 h 665"/>
                    <a:gd name="T48" fmla="*/ 683 w 1270"/>
                    <a:gd name="T49" fmla="*/ 304 h 665"/>
                    <a:gd name="T50" fmla="*/ 653 w 1270"/>
                    <a:gd name="T51" fmla="*/ 315 h 665"/>
                    <a:gd name="T52" fmla="*/ 617 w 1270"/>
                    <a:gd name="T53" fmla="*/ 326 h 665"/>
                    <a:gd name="T54" fmla="*/ 575 w 1270"/>
                    <a:gd name="T55" fmla="*/ 331 h 665"/>
                    <a:gd name="T56" fmla="*/ 504 w 1270"/>
                    <a:gd name="T57" fmla="*/ 333 h 665"/>
                    <a:gd name="T58" fmla="*/ 444 w 1270"/>
                    <a:gd name="T59" fmla="*/ 322 h 665"/>
                    <a:gd name="T60" fmla="*/ 382 w 1270"/>
                    <a:gd name="T61" fmla="*/ 300 h 665"/>
                    <a:gd name="T62" fmla="*/ 327 w 1270"/>
                    <a:gd name="T63" fmla="*/ 270 h 665"/>
                    <a:gd name="T64" fmla="*/ 0 w 1270"/>
                    <a:gd name="T65" fmla="*/ 420 h 665"/>
                    <a:gd name="T66" fmla="*/ 30 w 1270"/>
                    <a:gd name="T67" fmla="*/ 451 h 665"/>
                    <a:gd name="T68" fmla="*/ 60 w 1270"/>
                    <a:gd name="T69" fmla="*/ 479 h 665"/>
                    <a:gd name="T70" fmla="*/ 91 w 1270"/>
                    <a:gd name="T71" fmla="*/ 507 h 665"/>
                    <a:gd name="T72" fmla="*/ 123 w 1270"/>
                    <a:gd name="T73" fmla="*/ 531 h 665"/>
                    <a:gd name="T74" fmla="*/ 159 w 1270"/>
                    <a:gd name="T75" fmla="*/ 555 h 665"/>
                    <a:gd name="T76" fmla="*/ 194 w 1270"/>
                    <a:gd name="T77" fmla="*/ 576 h 665"/>
                    <a:gd name="T78" fmla="*/ 227 w 1270"/>
                    <a:gd name="T79" fmla="*/ 593 h 665"/>
                    <a:gd name="T80" fmla="*/ 268 w 1270"/>
                    <a:gd name="T81" fmla="*/ 612 h 665"/>
                    <a:gd name="T82" fmla="*/ 309 w 1270"/>
                    <a:gd name="T83" fmla="*/ 627 h 665"/>
                    <a:gd name="T84" fmla="*/ 346 w 1270"/>
                    <a:gd name="T85" fmla="*/ 639 h 665"/>
                    <a:gd name="T86" fmla="*/ 384 w 1270"/>
                    <a:gd name="T87" fmla="*/ 649 h 665"/>
                    <a:gd name="T88" fmla="*/ 427 w 1270"/>
                    <a:gd name="T89" fmla="*/ 657 h 665"/>
                    <a:gd name="T90" fmla="*/ 473 w 1270"/>
                    <a:gd name="T91" fmla="*/ 662 h 665"/>
                    <a:gd name="T92" fmla="*/ 515 w 1270"/>
                    <a:gd name="T93" fmla="*/ 664 h 665"/>
                    <a:gd name="T94" fmla="*/ 557 w 1270"/>
                    <a:gd name="T95" fmla="*/ 663 h 665"/>
                    <a:gd name="T96" fmla="*/ 600 w 1270"/>
                    <a:gd name="T97" fmla="*/ 661 h 665"/>
                    <a:gd name="T98" fmla="*/ 638 w 1270"/>
                    <a:gd name="T99" fmla="*/ 656 h 6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0"/>
                    <a:gd name="T151" fmla="*/ 0 h 665"/>
                    <a:gd name="T152" fmla="*/ 1270 w 1270"/>
                    <a:gd name="T153" fmla="*/ 665 h 6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0" h="665">
                      <a:moveTo>
                        <a:pt x="638" y="656"/>
                      </a:moveTo>
                      <a:lnTo>
                        <a:pt x="651" y="654"/>
                      </a:lnTo>
                      <a:lnTo>
                        <a:pt x="669" y="651"/>
                      </a:lnTo>
                      <a:lnTo>
                        <a:pt x="686" y="647"/>
                      </a:lnTo>
                      <a:lnTo>
                        <a:pt x="699" y="644"/>
                      </a:lnTo>
                      <a:lnTo>
                        <a:pt x="713" y="641"/>
                      </a:lnTo>
                      <a:lnTo>
                        <a:pt x="727" y="636"/>
                      </a:lnTo>
                      <a:lnTo>
                        <a:pt x="741" y="633"/>
                      </a:lnTo>
                      <a:lnTo>
                        <a:pt x="755" y="628"/>
                      </a:lnTo>
                      <a:lnTo>
                        <a:pt x="769" y="623"/>
                      </a:lnTo>
                      <a:lnTo>
                        <a:pt x="788" y="617"/>
                      </a:lnTo>
                      <a:lnTo>
                        <a:pt x="803" y="610"/>
                      </a:lnTo>
                      <a:lnTo>
                        <a:pt x="818" y="604"/>
                      </a:lnTo>
                      <a:lnTo>
                        <a:pt x="834" y="596"/>
                      </a:lnTo>
                      <a:lnTo>
                        <a:pt x="850" y="588"/>
                      </a:lnTo>
                      <a:lnTo>
                        <a:pt x="865" y="581"/>
                      </a:lnTo>
                      <a:lnTo>
                        <a:pt x="877" y="572"/>
                      </a:lnTo>
                      <a:lnTo>
                        <a:pt x="890" y="565"/>
                      </a:lnTo>
                      <a:lnTo>
                        <a:pt x="902" y="556"/>
                      </a:lnTo>
                      <a:lnTo>
                        <a:pt x="916" y="548"/>
                      </a:lnTo>
                      <a:lnTo>
                        <a:pt x="931" y="539"/>
                      </a:lnTo>
                      <a:lnTo>
                        <a:pt x="945" y="529"/>
                      </a:lnTo>
                      <a:lnTo>
                        <a:pt x="958" y="518"/>
                      </a:lnTo>
                      <a:lnTo>
                        <a:pt x="970" y="509"/>
                      </a:lnTo>
                      <a:lnTo>
                        <a:pt x="991" y="493"/>
                      </a:lnTo>
                      <a:lnTo>
                        <a:pt x="1009" y="477"/>
                      </a:lnTo>
                      <a:lnTo>
                        <a:pt x="1027" y="459"/>
                      </a:lnTo>
                      <a:lnTo>
                        <a:pt x="1045" y="439"/>
                      </a:lnTo>
                      <a:lnTo>
                        <a:pt x="1058" y="423"/>
                      </a:lnTo>
                      <a:lnTo>
                        <a:pt x="1073" y="406"/>
                      </a:lnTo>
                      <a:lnTo>
                        <a:pt x="1089" y="387"/>
                      </a:lnTo>
                      <a:lnTo>
                        <a:pt x="1103" y="369"/>
                      </a:lnTo>
                      <a:lnTo>
                        <a:pt x="1116" y="348"/>
                      </a:lnTo>
                      <a:lnTo>
                        <a:pt x="1132" y="325"/>
                      </a:lnTo>
                      <a:lnTo>
                        <a:pt x="1269" y="404"/>
                      </a:lnTo>
                      <a:lnTo>
                        <a:pt x="1135" y="0"/>
                      </a:lnTo>
                      <a:lnTo>
                        <a:pt x="702" y="77"/>
                      </a:lnTo>
                      <a:lnTo>
                        <a:pt x="848" y="159"/>
                      </a:lnTo>
                      <a:lnTo>
                        <a:pt x="835" y="177"/>
                      </a:lnTo>
                      <a:lnTo>
                        <a:pt x="822" y="192"/>
                      </a:lnTo>
                      <a:lnTo>
                        <a:pt x="809" y="208"/>
                      </a:lnTo>
                      <a:lnTo>
                        <a:pt x="796" y="221"/>
                      </a:lnTo>
                      <a:lnTo>
                        <a:pt x="785" y="232"/>
                      </a:lnTo>
                      <a:lnTo>
                        <a:pt x="773" y="245"/>
                      </a:lnTo>
                      <a:lnTo>
                        <a:pt x="760" y="255"/>
                      </a:lnTo>
                      <a:lnTo>
                        <a:pt x="745" y="266"/>
                      </a:lnTo>
                      <a:lnTo>
                        <a:pt x="728" y="278"/>
                      </a:lnTo>
                      <a:lnTo>
                        <a:pt x="714" y="287"/>
                      </a:lnTo>
                      <a:lnTo>
                        <a:pt x="702" y="293"/>
                      </a:lnTo>
                      <a:lnTo>
                        <a:pt x="683" y="304"/>
                      </a:lnTo>
                      <a:lnTo>
                        <a:pt x="667" y="310"/>
                      </a:lnTo>
                      <a:lnTo>
                        <a:pt x="653" y="315"/>
                      </a:lnTo>
                      <a:lnTo>
                        <a:pt x="639" y="320"/>
                      </a:lnTo>
                      <a:lnTo>
                        <a:pt x="617" y="326"/>
                      </a:lnTo>
                      <a:lnTo>
                        <a:pt x="596" y="329"/>
                      </a:lnTo>
                      <a:lnTo>
                        <a:pt x="575" y="331"/>
                      </a:lnTo>
                      <a:lnTo>
                        <a:pt x="545" y="332"/>
                      </a:lnTo>
                      <a:lnTo>
                        <a:pt x="504" y="333"/>
                      </a:lnTo>
                      <a:lnTo>
                        <a:pt x="472" y="329"/>
                      </a:lnTo>
                      <a:lnTo>
                        <a:pt x="444" y="322"/>
                      </a:lnTo>
                      <a:lnTo>
                        <a:pt x="411" y="312"/>
                      </a:lnTo>
                      <a:lnTo>
                        <a:pt x="382" y="300"/>
                      </a:lnTo>
                      <a:lnTo>
                        <a:pt x="353" y="286"/>
                      </a:lnTo>
                      <a:lnTo>
                        <a:pt x="327" y="270"/>
                      </a:lnTo>
                      <a:lnTo>
                        <a:pt x="301" y="247"/>
                      </a:lnTo>
                      <a:lnTo>
                        <a:pt x="0" y="420"/>
                      </a:lnTo>
                      <a:lnTo>
                        <a:pt x="13" y="434"/>
                      </a:lnTo>
                      <a:lnTo>
                        <a:pt x="30" y="451"/>
                      </a:lnTo>
                      <a:lnTo>
                        <a:pt x="45" y="465"/>
                      </a:lnTo>
                      <a:lnTo>
                        <a:pt x="60" y="479"/>
                      </a:lnTo>
                      <a:lnTo>
                        <a:pt x="74" y="493"/>
                      </a:lnTo>
                      <a:lnTo>
                        <a:pt x="91" y="507"/>
                      </a:lnTo>
                      <a:lnTo>
                        <a:pt x="107" y="520"/>
                      </a:lnTo>
                      <a:lnTo>
                        <a:pt x="123" y="531"/>
                      </a:lnTo>
                      <a:lnTo>
                        <a:pt x="141" y="542"/>
                      </a:lnTo>
                      <a:lnTo>
                        <a:pt x="159" y="555"/>
                      </a:lnTo>
                      <a:lnTo>
                        <a:pt x="177" y="566"/>
                      </a:lnTo>
                      <a:lnTo>
                        <a:pt x="194" y="576"/>
                      </a:lnTo>
                      <a:lnTo>
                        <a:pt x="211" y="585"/>
                      </a:lnTo>
                      <a:lnTo>
                        <a:pt x="227" y="593"/>
                      </a:lnTo>
                      <a:lnTo>
                        <a:pt x="248" y="604"/>
                      </a:lnTo>
                      <a:lnTo>
                        <a:pt x="268" y="612"/>
                      </a:lnTo>
                      <a:lnTo>
                        <a:pt x="292" y="621"/>
                      </a:lnTo>
                      <a:lnTo>
                        <a:pt x="309" y="627"/>
                      </a:lnTo>
                      <a:lnTo>
                        <a:pt x="326" y="633"/>
                      </a:lnTo>
                      <a:lnTo>
                        <a:pt x="346" y="639"/>
                      </a:lnTo>
                      <a:lnTo>
                        <a:pt x="365" y="644"/>
                      </a:lnTo>
                      <a:lnTo>
                        <a:pt x="384" y="649"/>
                      </a:lnTo>
                      <a:lnTo>
                        <a:pt x="405" y="653"/>
                      </a:lnTo>
                      <a:lnTo>
                        <a:pt x="427" y="657"/>
                      </a:lnTo>
                      <a:lnTo>
                        <a:pt x="449" y="660"/>
                      </a:lnTo>
                      <a:lnTo>
                        <a:pt x="473" y="662"/>
                      </a:lnTo>
                      <a:lnTo>
                        <a:pt x="490" y="663"/>
                      </a:lnTo>
                      <a:lnTo>
                        <a:pt x="515" y="664"/>
                      </a:lnTo>
                      <a:lnTo>
                        <a:pt x="539" y="664"/>
                      </a:lnTo>
                      <a:lnTo>
                        <a:pt x="557" y="663"/>
                      </a:lnTo>
                      <a:lnTo>
                        <a:pt x="577" y="663"/>
                      </a:lnTo>
                      <a:lnTo>
                        <a:pt x="600" y="661"/>
                      </a:lnTo>
                      <a:lnTo>
                        <a:pt x="620" y="658"/>
                      </a:lnTo>
                      <a:lnTo>
                        <a:pt x="638" y="656"/>
                      </a:lnTo>
                    </a:path>
                  </a:pathLst>
                </a:custGeom>
                <a:solidFill>
                  <a:srgbClr val="00B7A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38" name="Freeform 6">
                  <a:extLst>
                    <a:ext uri="{FF2B5EF4-FFF2-40B4-BE49-F238E27FC236}">
                      <a16:creationId xmlns:a16="http://schemas.microsoft.com/office/drawing/2014/main" id="{0050943B-6321-4BFB-8E45-7174259544A8}"/>
                    </a:ext>
                  </a:extLst>
                </p:cNvPr>
                <p:cNvSpPr>
                  <a:spLocks/>
                </p:cNvSpPr>
                <p:nvPr/>
              </p:nvSpPr>
              <p:spPr bwMode="auto">
                <a:xfrm>
                  <a:off x="2464" y="2012"/>
                  <a:ext cx="641" cy="1191"/>
                </a:xfrm>
                <a:custGeom>
                  <a:avLst/>
                  <a:gdLst>
                    <a:gd name="T0" fmla="*/ 626 w 641"/>
                    <a:gd name="T1" fmla="*/ 2 h 1191"/>
                    <a:gd name="T2" fmla="*/ 594 w 641"/>
                    <a:gd name="T3" fmla="*/ 9 h 1191"/>
                    <a:gd name="T4" fmla="*/ 565 w 641"/>
                    <a:gd name="T5" fmla="*/ 16 h 1191"/>
                    <a:gd name="T6" fmla="*/ 537 w 641"/>
                    <a:gd name="T7" fmla="*/ 24 h 1191"/>
                    <a:gd name="T8" fmla="*/ 509 w 641"/>
                    <a:gd name="T9" fmla="*/ 34 h 1191"/>
                    <a:gd name="T10" fmla="*/ 477 w 641"/>
                    <a:gd name="T11" fmla="*/ 48 h 1191"/>
                    <a:gd name="T12" fmla="*/ 446 w 641"/>
                    <a:gd name="T13" fmla="*/ 61 h 1191"/>
                    <a:gd name="T14" fmla="*/ 416 w 641"/>
                    <a:gd name="T15" fmla="*/ 76 h 1191"/>
                    <a:gd name="T16" fmla="*/ 389 w 641"/>
                    <a:gd name="T17" fmla="*/ 92 h 1191"/>
                    <a:gd name="T18" fmla="*/ 363 w 641"/>
                    <a:gd name="T19" fmla="*/ 109 h 1191"/>
                    <a:gd name="T20" fmla="*/ 335 w 641"/>
                    <a:gd name="T21" fmla="*/ 130 h 1191"/>
                    <a:gd name="T22" fmla="*/ 309 w 641"/>
                    <a:gd name="T23" fmla="*/ 149 h 1191"/>
                    <a:gd name="T24" fmla="*/ 269 w 641"/>
                    <a:gd name="T25" fmla="*/ 186 h 1191"/>
                    <a:gd name="T26" fmla="*/ 234 w 641"/>
                    <a:gd name="T27" fmla="*/ 221 h 1191"/>
                    <a:gd name="T28" fmla="*/ 206 w 641"/>
                    <a:gd name="T29" fmla="*/ 253 h 1191"/>
                    <a:gd name="T30" fmla="*/ 178 w 641"/>
                    <a:gd name="T31" fmla="*/ 291 h 1191"/>
                    <a:gd name="T32" fmla="*/ 152 w 641"/>
                    <a:gd name="T33" fmla="*/ 333 h 1191"/>
                    <a:gd name="T34" fmla="*/ 128 w 641"/>
                    <a:gd name="T35" fmla="*/ 373 h 1191"/>
                    <a:gd name="T36" fmla="*/ 108 w 641"/>
                    <a:gd name="T37" fmla="*/ 419 h 1191"/>
                    <a:gd name="T38" fmla="*/ 91 w 641"/>
                    <a:gd name="T39" fmla="*/ 468 h 1191"/>
                    <a:gd name="T40" fmla="*/ 72 w 641"/>
                    <a:gd name="T41" fmla="*/ 528 h 1191"/>
                    <a:gd name="T42" fmla="*/ 61 w 641"/>
                    <a:gd name="T43" fmla="*/ 587 h 1191"/>
                    <a:gd name="T44" fmla="*/ 53 w 641"/>
                    <a:gd name="T45" fmla="*/ 664 h 1191"/>
                    <a:gd name="T46" fmla="*/ 53 w 641"/>
                    <a:gd name="T47" fmla="*/ 730 h 1191"/>
                    <a:gd name="T48" fmla="*/ 59 w 641"/>
                    <a:gd name="T49" fmla="*/ 790 h 1191"/>
                    <a:gd name="T50" fmla="*/ 69 w 641"/>
                    <a:gd name="T51" fmla="*/ 852 h 1191"/>
                    <a:gd name="T52" fmla="*/ 89 w 641"/>
                    <a:gd name="T53" fmla="*/ 920 h 1191"/>
                    <a:gd name="T54" fmla="*/ 113 w 641"/>
                    <a:gd name="T55" fmla="*/ 982 h 1191"/>
                    <a:gd name="T56" fmla="*/ 144 w 641"/>
                    <a:gd name="T57" fmla="*/ 1042 h 1191"/>
                    <a:gd name="T58" fmla="*/ 439 w 641"/>
                    <a:gd name="T59" fmla="*/ 1190 h 1191"/>
                    <a:gd name="T60" fmla="*/ 432 w 641"/>
                    <a:gd name="T61" fmla="*/ 875 h 1191"/>
                    <a:gd name="T62" fmla="*/ 405 w 641"/>
                    <a:gd name="T63" fmla="*/ 825 h 1191"/>
                    <a:gd name="T64" fmla="*/ 389 w 641"/>
                    <a:gd name="T65" fmla="*/ 778 h 1191"/>
                    <a:gd name="T66" fmla="*/ 383 w 641"/>
                    <a:gd name="T67" fmla="*/ 732 h 1191"/>
                    <a:gd name="T68" fmla="*/ 381 w 641"/>
                    <a:gd name="T69" fmla="*/ 686 h 1191"/>
                    <a:gd name="T70" fmla="*/ 385 w 641"/>
                    <a:gd name="T71" fmla="*/ 634 h 1191"/>
                    <a:gd name="T72" fmla="*/ 398 w 641"/>
                    <a:gd name="T73" fmla="*/ 581 h 1191"/>
                    <a:gd name="T74" fmla="*/ 417 w 641"/>
                    <a:gd name="T75" fmla="*/ 532 h 1191"/>
                    <a:gd name="T76" fmla="*/ 439 w 641"/>
                    <a:gd name="T77" fmla="*/ 495 h 1191"/>
                    <a:gd name="T78" fmla="*/ 459 w 641"/>
                    <a:gd name="T79" fmla="*/ 467 h 1191"/>
                    <a:gd name="T80" fmla="*/ 483 w 641"/>
                    <a:gd name="T81" fmla="*/ 438 h 1191"/>
                    <a:gd name="T82" fmla="*/ 506 w 641"/>
                    <a:gd name="T83" fmla="*/ 415 h 1191"/>
                    <a:gd name="T84" fmla="*/ 532 w 641"/>
                    <a:gd name="T85" fmla="*/ 394 h 1191"/>
                    <a:gd name="T86" fmla="*/ 564 w 641"/>
                    <a:gd name="T87" fmla="*/ 372 h 1191"/>
                    <a:gd name="T88" fmla="*/ 595 w 641"/>
                    <a:gd name="T89" fmla="*/ 356 h 1191"/>
                    <a:gd name="T90" fmla="*/ 640 w 641"/>
                    <a:gd name="T91" fmla="*/ 340 h 1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1"/>
                    <a:gd name="T139" fmla="*/ 0 h 1191"/>
                    <a:gd name="T140" fmla="*/ 641 w 641"/>
                    <a:gd name="T141" fmla="*/ 1191 h 1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1" h="1191">
                      <a:moveTo>
                        <a:pt x="640" y="0"/>
                      </a:moveTo>
                      <a:lnTo>
                        <a:pt x="626" y="2"/>
                      </a:lnTo>
                      <a:lnTo>
                        <a:pt x="612" y="4"/>
                      </a:lnTo>
                      <a:lnTo>
                        <a:pt x="594" y="9"/>
                      </a:lnTo>
                      <a:lnTo>
                        <a:pt x="580" y="12"/>
                      </a:lnTo>
                      <a:lnTo>
                        <a:pt x="565" y="16"/>
                      </a:lnTo>
                      <a:lnTo>
                        <a:pt x="551" y="20"/>
                      </a:lnTo>
                      <a:lnTo>
                        <a:pt x="537" y="24"/>
                      </a:lnTo>
                      <a:lnTo>
                        <a:pt x="523" y="29"/>
                      </a:lnTo>
                      <a:lnTo>
                        <a:pt x="509" y="34"/>
                      </a:lnTo>
                      <a:lnTo>
                        <a:pt x="492" y="41"/>
                      </a:lnTo>
                      <a:lnTo>
                        <a:pt x="477" y="48"/>
                      </a:lnTo>
                      <a:lnTo>
                        <a:pt x="462" y="54"/>
                      </a:lnTo>
                      <a:lnTo>
                        <a:pt x="446" y="61"/>
                      </a:lnTo>
                      <a:lnTo>
                        <a:pt x="430" y="69"/>
                      </a:lnTo>
                      <a:lnTo>
                        <a:pt x="416" y="76"/>
                      </a:lnTo>
                      <a:lnTo>
                        <a:pt x="402" y="85"/>
                      </a:lnTo>
                      <a:lnTo>
                        <a:pt x="389" y="92"/>
                      </a:lnTo>
                      <a:lnTo>
                        <a:pt x="377" y="101"/>
                      </a:lnTo>
                      <a:lnTo>
                        <a:pt x="363" y="109"/>
                      </a:lnTo>
                      <a:lnTo>
                        <a:pt x="349" y="119"/>
                      </a:lnTo>
                      <a:lnTo>
                        <a:pt x="335" y="130"/>
                      </a:lnTo>
                      <a:lnTo>
                        <a:pt x="322" y="140"/>
                      </a:lnTo>
                      <a:lnTo>
                        <a:pt x="309" y="149"/>
                      </a:lnTo>
                      <a:lnTo>
                        <a:pt x="289" y="166"/>
                      </a:lnTo>
                      <a:lnTo>
                        <a:pt x="269" y="186"/>
                      </a:lnTo>
                      <a:lnTo>
                        <a:pt x="253" y="200"/>
                      </a:lnTo>
                      <a:lnTo>
                        <a:pt x="234" y="221"/>
                      </a:lnTo>
                      <a:lnTo>
                        <a:pt x="221" y="236"/>
                      </a:lnTo>
                      <a:lnTo>
                        <a:pt x="206" y="253"/>
                      </a:lnTo>
                      <a:lnTo>
                        <a:pt x="191" y="273"/>
                      </a:lnTo>
                      <a:lnTo>
                        <a:pt x="178" y="291"/>
                      </a:lnTo>
                      <a:lnTo>
                        <a:pt x="165" y="313"/>
                      </a:lnTo>
                      <a:lnTo>
                        <a:pt x="152" y="333"/>
                      </a:lnTo>
                      <a:lnTo>
                        <a:pt x="139" y="355"/>
                      </a:lnTo>
                      <a:lnTo>
                        <a:pt x="128" y="373"/>
                      </a:lnTo>
                      <a:lnTo>
                        <a:pt x="118" y="397"/>
                      </a:lnTo>
                      <a:lnTo>
                        <a:pt x="108" y="419"/>
                      </a:lnTo>
                      <a:lnTo>
                        <a:pt x="99" y="443"/>
                      </a:lnTo>
                      <a:lnTo>
                        <a:pt x="91" y="468"/>
                      </a:lnTo>
                      <a:lnTo>
                        <a:pt x="80" y="500"/>
                      </a:lnTo>
                      <a:lnTo>
                        <a:pt x="72" y="528"/>
                      </a:lnTo>
                      <a:lnTo>
                        <a:pt x="65" y="558"/>
                      </a:lnTo>
                      <a:lnTo>
                        <a:pt x="61" y="587"/>
                      </a:lnTo>
                      <a:lnTo>
                        <a:pt x="56" y="622"/>
                      </a:lnTo>
                      <a:lnTo>
                        <a:pt x="53" y="664"/>
                      </a:lnTo>
                      <a:lnTo>
                        <a:pt x="52" y="697"/>
                      </a:lnTo>
                      <a:lnTo>
                        <a:pt x="53" y="730"/>
                      </a:lnTo>
                      <a:lnTo>
                        <a:pt x="56" y="761"/>
                      </a:lnTo>
                      <a:lnTo>
                        <a:pt x="59" y="790"/>
                      </a:lnTo>
                      <a:lnTo>
                        <a:pt x="63" y="820"/>
                      </a:lnTo>
                      <a:lnTo>
                        <a:pt x="69" y="852"/>
                      </a:lnTo>
                      <a:lnTo>
                        <a:pt x="78" y="885"/>
                      </a:lnTo>
                      <a:lnTo>
                        <a:pt x="89" y="920"/>
                      </a:lnTo>
                      <a:lnTo>
                        <a:pt x="100" y="952"/>
                      </a:lnTo>
                      <a:lnTo>
                        <a:pt x="113" y="982"/>
                      </a:lnTo>
                      <a:lnTo>
                        <a:pt x="126" y="1013"/>
                      </a:lnTo>
                      <a:lnTo>
                        <a:pt x="144" y="1042"/>
                      </a:lnTo>
                      <a:lnTo>
                        <a:pt x="0" y="1124"/>
                      </a:lnTo>
                      <a:lnTo>
                        <a:pt x="439" y="1190"/>
                      </a:lnTo>
                      <a:lnTo>
                        <a:pt x="600" y="785"/>
                      </a:lnTo>
                      <a:lnTo>
                        <a:pt x="432" y="875"/>
                      </a:lnTo>
                      <a:lnTo>
                        <a:pt x="415" y="849"/>
                      </a:lnTo>
                      <a:lnTo>
                        <a:pt x="405" y="825"/>
                      </a:lnTo>
                      <a:lnTo>
                        <a:pt x="395" y="802"/>
                      </a:lnTo>
                      <a:lnTo>
                        <a:pt x="389" y="778"/>
                      </a:lnTo>
                      <a:lnTo>
                        <a:pt x="384" y="755"/>
                      </a:lnTo>
                      <a:lnTo>
                        <a:pt x="383" y="732"/>
                      </a:lnTo>
                      <a:lnTo>
                        <a:pt x="381" y="709"/>
                      </a:lnTo>
                      <a:lnTo>
                        <a:pt x="381" y="686"/>
                      </a:lnTo>
                      <a:lnTo>
                        <a:pt x="382" y="660"/>
                      </a:lnTo>
                      <a:lnTo>
                        <a:pt x="385" y="634"/>
                      </a:lnTo>
                      <a:lnTo>
                        <a:pt x="391" y="605"/>
                      </a:lnTo>
                      <a:lnTo>
                        <a:pt x="398" y="581"/>
                      </a:lnTo>
                      <a:lnTo>
                        <a:pt x="408" y="555"/>
                      </a:lnTo>
                      <a:lnTo>
                        <a:pt x="417" y="532"/>
                      </a:lnTo>
                      <a:lnTo>
                        <a:pt x="429" y="511"/>
                      </a:lnTo>
                      <a:lnTo>
                        <a:pt x="439" y="495"/>
                      </a:lnTo>
                      <a:lnTo>
                        <a:pt x="448" y="481"/>
                      </a:lnTo>
                      <a:lnTo>
                        <a:pt x="459" y="467"/>
                      </a:lnTo>
                      <a:lnTo>
                        <a:pt x="470" y="453"/>
                      </a:lnTo>
                      <a:lnTo>
                        <a:pt x="483" y="438"/>
                      </a:lnTo>
                      <a:lnTo>
                        <a:pt x="494" y="428"/>
                      </a:lnTo>
                      <a:lnTo>
                        <a:pt x="506" y="415"/>
                      </a:lnTo>
                      <a:lnTo>
                        <a:pt x="519" y="405"/>
                      </a:lnTo>
                      <a:lnTo>
                        <a:pt x="532" y="394"/>
                      </a:lnTo>
                      <a:lnTo>
                        <a:pt x="550" y="382"/>
                      </a:lnTo>
                      <a:lnTo>
                        <a:pt x="564" y="372"/>
                      </a:lnTo>
                      <a:lnTo>
                        <a:pt x="577" y="366"/>
                      </a:lnTo>
                      <a:lnTo>
                        <a:pt x="595" y="356"/>
                      </a:lnTo>
                      <a:lnTo>
                        <a:pt x="612" y="348"/>
                      </a:lnTo>
                      <a:lnTo>
                        <a:pt x="640" y="340"/>
                      </a:lnTo>
                      <a:lnTo>
                        <a:pt x="640" y="0"/>
                      </a:lnTo>
                    </a:path>
                  </a:pathLst>
                </a:custGeom>
                <a:solidFill>
                  <a:srgbClr val="00B7A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39" name="Freeform 7">
                  <a:extLst>
                    <a:ext uri="{FF2B5EF4-FFF2-40B4-BE49-F238E27FC236}">
                      <a16:creationId xmlns:a16="http://schemas.microsoft.com/office/drawing/2014/main" id="{42265724-600B-4508-B454-2FC3C68BDBA4}"/>
                    </a:ext>
                  </a:extLst>
                </p:cNvPr>
                <p:cNvSpPr>
                  <a:spLocks/>
                </p:cNvSpPr>
                <p:nvPr/>
              </p:nvSpPr>
              <p:spPr bwMode="auto">
                <a:xfrm>
                  <a:off x="2964" y="1850"/>
                  <a:ext cx="955" cy="1077"/>
                </a:xfrm>
                <a:custGeom>
                  <a:avLst/>
                  <a:gdLst>
                    <a:gd name="T0" fmla="*/ 376 w 955"/>
                    <a:gd name="T1" fmla="*/ 160 h 1077"/>
                    <a:gd name="T2" fmla="*/ 412 w 955"/>
                    <a:gd name="T3" fmla="*/ 167 h 1077"/>
                    <a:gd name="T4" fmla="*/ 438 w 955"/>
                    <a:gd name="T5" fmla="*/ 173 h 1077"/>
                    <a:gd name="T6" fmla="*/ 466 w 955"/>
                    <a:gd name="T7" fmla="*/ 182 h 1077"/>
                    <a:gd name="T8" fmla="*/ 495 w 955"/>
                    <a:gd name="T9" fmla="*/ 192 h 1077"/>
                    <a:gd name="T10" fmla="*/ 528 w 955"/>
                    <a:gd name="T11" fmla="*/ 204 h 1077"/>
                    <a:gd name="T12" fmla="*/ 558 w 955"/>
                    <a:gd name="T13" fmla="*/ 218 h 1077"/>
                    <a:gd name="T14" fmla="*/ 589 w 955"/>
                    <a:gd name="T15" fmla="*/ 233 h 1077"/>
                    <a:gd name="T16" fmla="*/ 615 w 955"/>
                    <a:gd name="T17" fmla="*/ 249 h 1077"/>
                    <a:gd name="T18" fmla="*/ 641 w 955"/>
                    <a:gd name="T19" fmla="*/ 266 h 1077"/>
                    <a:gd name="T20" fmla="*/ 670 w 955"/>
                    <a:gd name="T21" fmla="*/ 287 h 1077"/>
                    <a:gd name="T22" fmla="*/ 695 w 955"/>
                    <a:gd name="T23" fmla="*/ 306 h 1077"/>
                    <a:gd name="T24" fmla="*/ 735 w 955"/>
                    <a:gd name="T25" fmla="*/ 341 h 1077"/>
                    <a:gd name="T26" fmla="*/ 771 w 955"/>
                    <a:gd name="T27" fmla="*/ 377 h 1077"/>
                    <a:gd name="T28" fmla="*/ 797 w 955"/>
                    <a:gd name="T29" fmla="*/ 410 h 1077"/>
                    <a:gd name="T30" fmla="*/ 827 w 955"/>
                    <a:gd name="T31" fmla="*/ 449 h 1077"/>
                    <a:gd name="T32" fmla="*/ 854 w 955"/>
                    <a:gd name="T33" fmla="*/ 489 h 1077"/>
                    <a:gd name="T34" fmla="*/ 877 w 955"/>
                    <a:gd name="T35" fmla="*/ 530 h 1077"/>
                    <a:gd name="T36" fmla="*/ 897 w 955"/>
                    <a:gd name="T37" fmla="*/ 577 h 1077"/>
                    <a:gd name="T38" fmla="*/ 915 w 955"/>
                    <a:gd name="T39" fmla="*/ 625 h 1077"/>
                    <a:gd name="T40" fmla="*/ 933 w 955"/>
                    <a:gd name="T41" fmla="*/ 685 h 1077"/>
                    <a:gd name="T42" fmla="*/ 944 w 955"/>
                    <a:gd name="T43" fmla="*/ 744 h 1077"/>
                    <a:gd name="T44" fmla="*/ 953 w 955"/>
                    <a:gd name="T45" fmla="*/ 820 h 1077"/>
                    <a:gd name="T46" fmla="*/ 953 w 955"/>
                    <a:gd name="T47" fmla="*/ 885 h 1077"/>
                    <a:gd name="T48" fmla="*/ 946 w 955"/>
                    <a:gd name="T49" fmla="*/ 946 h 1077"/>
                    <a:gd name="T50" fmla="*/ 936 w 955"/>
                    <a:gd name="T51" fmla="*/ 1008 h 1077"/>
                    <a:gd name="T52" fmla="*/ 916 w 955"/>
                    <a:gd name="T53" fmla="*/ 1076 h 1077"/>
                    <a:gd name="T54" fmla="*/ 617 w 955"/>
                    <a:gd name="T55" fmla="*/ 922 h 1077"/>
                    <a:gd name="T56" fmla="*/ 624 w 955"/>
                    <a:gd name="T57" fmla="*/ 867 h 1077"/>
                    <a:gd name="T58" fmla="*/ 622 w 955"/>
                    <a:gd name="T59" fmla="*/ 816 h 1077"/>
                    <a:gd name="T60" fmla="*/ 614 w 955"/>
                    <a:gd name="T61" fmla="*/ 761 h 1077"/>
                    <a:gd name="T62" fmla="*/ 597 w 955"/>
                    <a:gd name="T63" fmla="*/ 712 h 1077"/>
                    <a:gd name="T64" fmla="*/ 576 w 955"/>
                    <a:gd name="T65" fmla="*/ 668 h 1077"/>
                    <a:gd name="T66" fmla="*/ 555 w 955"/>
                    <a:gd name="T67" fmla="*/ 637 h 1077"/>
                    <a:gd name="T68" fmla="*/ 534 w 955"/>
                    <a:gd name="T69" fmla="*/ 609 h 1077"/>
                    <a:gd name="T70" fmla="*/ 510 w 955"/>
                    <a:gd name="T71" fmla="*/ 585 h 1077"/>
                    <a:gd name="T72" fmla="*/ 485 w 955"/>
                    <a:gd name="T73" fmla="*/ 562 h 1077"/>
                    <a:gd name="T74" fmla="*/ 453 w 955"/>
                    <a:gd name="T75" fmla="*/ 540 h 1077"/>
                    <a:gd name="T76" fmla="*/ 426 w 955"/>
                    <a:gd name="T77" fmla="*/ 523 h 1077"/>
                    <a:gd name="T78" fmla="*/ 393 w 955"/>
                    <a:gd name="T79" fmla="*/ 506 h 1077"/>
                    <a:gd name="T80" fmla="*/ 364 w 955"/>
                    <a:gd name="T81" fmla="*/ 496 h 1077"/>
                    <a:gd name="T82" fmla="*/ 322 w 955"/>
                    <a:gd name="T83" fmla="*/ 487 h 1077"/>
                    <a:gd name="T84" fmla="*/ 280 w 955"/>
                    <a:gd name="T85" fmla="*/ 484 h 1077"/>
                    <a:gd name="T86" fmla="*/ 268 w 955"/>
                    <a:gd name="T87" fmla="*/ 658 h 1077"/>
                    <a:gd name="T88" fmla="*/ 268 w 955"/>
                    <a:gd name="T89" fmla="*/ 0 h 1077"/>
                    <a:gd name="T90" fmla="*/ 282 w 955"/>
                    <a:gd name="T91" fmla="*/ 151 h 1077"/>
                    <a:gd name="T92" fmla="*/ 324 w 955"/>
                    <a:gd name="T93" fmla="*/ 153 h 1077"/>
                    <a:gd name="T94" fmla="*/ 363 w 955"/>
                    <a:gd name="T95" fmla="*/ 157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5"/>
                    <a:gd name="T145" fmla="*/ 0 h 1077"/>
                    <a:gd name="T146" fmla="*/ 955 w 955"/>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5" h="1077">
                      <a:moveTo>
                        <a:pt x="363" y="157"/>
                      </a:moveTo>
                      <a:lnTo>
                        <a:pt x="376" y="160"/>
                      </a:lnTo>
                      <a:lnTo>
                        <a:pt x="394" y="162"/>
                      </a:lnTo>
                      <a:lnTo>
                        <a:pt x="412" y="167"/>
                      </a:lnTo>
                      <a:lnTo>
                        <a:pt x="423" y="170"/>
                      </a:lnTo>
                      <a:lnTo>
                        <a:pt x="438" y="173"/>
                      </a:lnTo>
                      <a:lnTo>
                        <a:pt x="451" y="178"/>
                      </a:lnTo>
                      <a:lnTo>
                        <a:pt x="466" y="182"/>
                      </a:lnTo>
                      <a:lnTo>
                        <a:pt x="479" y="186"/>
                      </a:lnTo>
                      <a:lnTo>
                        <a:pt x="495" y="192"/>
                      </a:lnTo>
                      <a:lnTo>
                        <a:pt x="512" y="199"/>
                      </a:lnTo>
                      <a:lnTo>
                        <a:pt x="528" y="204"/>
                      </a:lnTo>
                      <a:lnTo>
                        <a:pt x="541" y="210"/>
                      </a:lnTo>
                      <a:lnTo>
                        <a:pt x="558" y="218"/>
                      </a:lnTo>
                      <a:lnTo>
                        <a:pt x="574" y="226"/>
                      </a:lnTo>
                      <a:lnTo>
                        <a:pt x="589" y="233"/>
                      </a:lnTo>
                      <a:lnTo>
                        <a:pt x="603" y="242"/>
                      </a:lnTo>
                      <a:lnTo>
                        <a:pt x="615" y="249"/>
                      </a:lnTo>
                      <a:lnTo>
                        <a:pt x="627" y="258"/>
                      </a:lnTo>
                      <a:lnTo>
                        <a:pt x="641" y="266"/>
                      </a:lnTo>
                      <a:lnTo>
                        <a:pt x="656" y="276"/>
                      </a:lnTo>
                      <a:lnTo>
                        <a:pt x="670" y="287"/>
                      </a:lnTo>
                      <a:lnTo>
                        <a:pt x="683" y="297"/>
                      </a:lnTo>
                      <a:lnTo>
                        <a:pt x="695" y="306"/>
                      </a:lnTo>
                      <a:lnTo>
                        <a:pt x="715" y="323"/>
                      </a:lnTo>
                      <a:lnTo>
                        <a:pt x="735" y="341"/>
                      </a:lnTo>
                      <a:lnTo>
                        <a:pt x="752" y="356"/>
                      </a:lnTo>
                      <a:lnTo>
                        <a:pt x="771" y="377"/>
                      </a:lnTo>
                      <a:lnTo>
                        <a:pt x="783" y="392"/>
                      </a:lnTo>
                      <a:lnTo>
                        <a:pt x="797" y="410"/>
                      </a:lnTo>
                      <a:lnTo>
                        <a:pt x="813" y="430"/>
                      </a:lnTo>
                      <a:lnTo>
                        <a:pt x="827" y="449"/>
                      </a:lnTo>
                      <a:lnTo>
                        <a:pt x="840" y="470"/>
                      </a:lnTo>
                      <a:lnTo>
                        <a:pt x="854" y="489"/>
                      </a:lnTo>
                      <a:lnTo>
                        <a:pt x="865" y="511"/>
                      </a:lnTo>
                      <a:lnTo>
                        <a:pt x="877" y="530"/>
                      </a:lnTo>
                      <a:lnTo>
                        <a:pt x="888" y="554"/>
                      </a:lnTo>
                      <a:lnTo>
                        <a:pt x="897" y="577"/>
                      </a:lnTo>
                      <a:lnTo>
                        <a:pt x="906" y="600"/>
                      </a:lnTo>
                      <a:lnTo>
                        <a:pt x="915" y="625"/>
                      </a:lnTo>
                      <a:lnTo>
                        <a:pt x="926" y="656"/>
                      </a:lnTo>
                      <a:lnTo>
                        <a:pt x="933" y="685"/>
                      </a:lnTo>
                      <a:lnTo>
                        <a:pt x="940" y="715"/>
                      </a:lnTo>
                      <a:lnTo>
                        <a:pt x="944" y="744"/>
                      </a:lnTo>
                      <a:lnTo>
                        <a:pt x="949" y="778"/>
                      </a:lnTo>
                      <a:lnTo>
                        <a:pt x="953" y="820"/>
                      </a:lnTo>
                      <a:lnTo>
                        <a:pt x="954" y="853"/>
                      </a:lnTo>
                      <a:lnTo>
                        <a:pt x="953" y="885"/>
                      </a:lnTo>
                      <a:lnTo>
                        <a:pt x="950" y="917"/>
                      </a:lnTo>
                      <a:lnTo>
                        <a:pt x="946" y="946"/>
                      </a:lnTo>
                      <a:lnTo>
                        <a:pt x="943" y="977"/>
                      </a:lnTo>
                      <a:lnTo>
                        <a:pt x="936" y="1008"/>
                      </a:lnTo>
                      <a:lnTo>
                        <a:pt x="927" y="1041"/>
                      </a:lnTo>
                      <a:lnTo>
                        <a:pt x="916" y="1076"/>
                      </a:lnTo>
                      <a:lnTo>
                        <a:pt x="854" y="881"/>
                      </a:lnTo>
                      <a:lnTo>
                        <a:pt x="617" y="922"/>
                      </a:lnTo>
                      <a:lnTo>
                        <a:pt x="622" y="887"/>
                      </a:lnTo>
                      <a:lnTo>
                        <a:pt x="624" y="867"/>
                      </a:lnTo>
                      <a:lnTo>
                        <a:pt x="624" y="843"/>
                      </a:lnTo>
                      <a:lnTo>
                        <a:pt x="622" y="816"/>
                      </a:lnTo>
                      <a:lnTo>
                        <a:pt x="619" y="790"/>
                      </a:lnTo>
                      <a:lnTo>
                        <a:pt x="614" y="761"/>
                      </a:lnTo>
                      <a:lnTo>
                        <a:pt x="607" y="739"/>
                      </a:lnTo>
                      <a:lnTo>
                        <a:pt x="597" y="712"/>
                      </a:lnTo>
                      <a:lnTo>
                        <a:pt x="587" y="690"/>
                      </a:lnTo>
                      <a:lnTo>
                        <a:pt x="576" y="668"/>
                      </a:lnTo>
                      <a:lnTo>
                        <a:pt x="565" y="651"/>
                      </a:lnTo>
                      <a:lnTo>
                        <a:pt x="555" y="637"/>
                      </a:lnTo>
                      <a:lnTo>
                        <a:pt x="545" y="623"/>
                      </a:lnTo>
                      <a:lnTo>
                        <a:pt x="534" y="609"/>
                      </a:lnTo>
                      <a:lnTo>
                        <a:pt x="521" y="596"/>
                      </a:lnTo>
                      <a:lnTo>
                        <a:pt x="510" y="585"/>
                      </a:lnTo>
                      <a:lnTo>
                        <a:pt x="498" y="573"/>
                      </a:lnTo>
                      <a:lnTo>
                        <a:pt x="485" y="562"/>
                      </a:lnTo>
                      <a:lnTo>
                        <a:pt x="471" y="551"/>
                      </a:lnTo>
                      <a:lnTo>
                        <a:pt x="453" y="540"/>
                      </a:lnTo>
                      <a:lnTo>
                        <a:pt x="438" y="530"/>
                      </a:lnTo>
                      <a:lnTo>
                        <a:pt x="426" y="523"/>
                      </a:lnTo>
                      <a:lnTo>
                        <a:pt x="409" y="512"/>
                      </a:lnTo>
                      <a:lnTo>
                        <a:pt x="393" y="506"/>
                      </a:lnTo>
                      <a:lnTo>
                        <a:pt x="379" y="501"/>
                      </a:lnTo>
                      <a:lnTo>
                        <a:pt x="364" y="496"/>
                      </a:lnTo>
                      <a:lnTo>
                        <a:pt x="342" y="491"/>
                      </a:lnTo>
                      <a:lnTo>
                        <a:pt x="322" y="487"/>
                      </a:lnTo>
                      <a:lnTo>
                        <a:pt x="300" y="485"/>
                      </a:lnTo>
                      <a:lnTo>
                        <a:pt x="280" y="484"/>
                      </a:lnTo>
                      <a:lnTo>
                        <a:pt x="268" y="483"/>
                      </a:lnTo>
                      <a:lnTo>
                        <a:pt x="268" y="658"/>
                      </a:lnTo>
                      <a:lnTo>
                        <a:pt x="0" y="334"/>
                      </a:lnTo>
                      <a:lnTo>
                        <a:pt x="268" y="0"/>
                      </a:lnTo>
                      <a:lnTo>
                        <a:pt x="268" y="150"/>
                      </a:lnTo>
                      <a:lnTo>
                        <a:pt x="282" y="151"/>
                      </a:lnTo>
                      <a:lnTo>
                        <a:pt x="303" y="151"/>
                      </a:lnTo>
                      <a:lnTo>
                        <a:pt x="324" y="153"/>
                      </a:lnTo>
                      <a:lnTo>
                        <a:pt x="346" y="155"/>
                      </a:lnTo>
                      <a:lnTo>
                        <a:pt x="363" y="157"/>
                      </a:lnTo>
                    </a:path>
                  </a:pathLst>
                </a:custGeom>
                <a:solidFill>
                  <a:srgbClr val="00B7A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grpSp>
          <p:graphicFrame>
            <p:nvGraphicFramePr>
              <p:cNvPr id="26" name="Object 2">
                <a:hlinkClick r:id="" action="ppaction://ole?verb=0"/>
                <a:extLst>
                  <a:ext uri="{FF2B5EF4-FFF2-40B4-BE49-F238E27FC236}">
                    <a16:creationId xmlns:a16="http://schemas.microsoft.com/office/drawing/2014/main" id="{7899CC1F-ABF7-47B3-B024-766BCF8DFB00}"/>
                  </a:ext>
                </a:extLst>
              </p:cNvPr>
              <p:cNvGraphicFramePr>
                <a:graphicFrameLocks/>
              </p:cNvGraphicFramePr>
              <p:nvPr>
                <p:extLst>
                  <p:ext uri="{D42A27DB-BD31-4B8C-83A1-F6EECF244321}">
                    <p14:modId xmlns:p14="http://schemas.microsoft.com/office/powerpoint/2010/main" val="1806543224"/>
                  </p:ext>
                </p:extLst>
              </p:nvPr>
            </p:nvGraphicFramePr>
            <p:xfrm>
              <a:off x="2093913" y="2347913"/>
              <a:ext cx="2363787" cy="2471737"/>
            </p:xfrm>
            <a:graphic>
              <a:graphicData uri="http://schemas.openxmlformats.org/presentationml/2006/ole">
                <mc:AlternateContent xmlns:mc="http://schemas.openxmlformats.org/markup-compatibility/2006">
                  <mc:Choice xmlns:v="urn:schemas-microsoft-com:vml" Requires="v">
                    <p:oleObj name="Imagen" r:id="rId2" imgW="3200535" imgH="3352860" progId="MS_ClipArt_Gallery.2">
                      <p:embed/>
                    </p:oleObj>
                  </mc:Choice>
                  <mc:Fallback>
                    <p:oleObj name="Imagen" r:id="rId2" imgW="3200535" imgH="3352860" progId="MS_ClipArt_Gallery.2">
                      <p:embed/>
                      <p:pic>
                        <p:nvPicPr>
                          <p:cNvPr id="84997" name="Object 2">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2347913"/>
                            <a:ext cx="2363787"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AutoShape 10">
                <a:extLst>
                  <a:ext uri="{FF2B5EF4-FFF2-40B4-BE49-F238E27FC236}">
                    <a16:creationId xmlns:a16="http://schemas.microsoft.com/office/drawing/2014/main" id="{A3207E45-31F5-4574-8258-8374C0A6276B}"/>
                  </a:ext>
                </a:extLst>
              </p:cNvPr>
              <p:cNvSpPr>
                <a:spLocks noChangeArrowheads="1"/>
              </p:cNvSpPr>
              <p:nvPr/>
            </p:nvSpPr>
            <p:spPr bwMode="auto">
              <a:xfrm>
                <a:off x="663575" y="4149725"/>
                <a:ext cx="7874000" cy="2330450"/>
              </a:xfrm>
              <a:prstGeom prst="rtTriangle">
                <a:avLst/>
              </a:prstGeom>
              <a:solidFill>
                <a:srgbClr val="FE9B03"/>
              </a:solidFill>
              <a:ln w="12700">
                <a:solidFill>
                  <a:schemeClr val="tx1"/>
                </a:solidFill>
                <a:miter lim="800000"/>
                <a:headEnd/>
                <a:tailEnd/>
              </a:ln>
            </p:spPr>
            <p:txBody>
              <a:bodyPr wrap="none" anchor="ctr"/>
              <a:lstStyle/>
              <a:p>
                <a:endParaRPr lang="en-US" altLang="es-UY"/>
              </a:p>
            </p:txBody>
          </p:sp>
          <p:sp>
            <p:nvSpPr>
              <p:cNvPr id="28" name="AutoShape 11">
                <a:extLst>
                  <a:ext uri="{FF2B5EF4-FFF2-40B4-BE49-F238E27FC236}">
                    <a16:creationId xmlns:a16="http://schemas.microsoft.com/office/drawing/2014/main" id="{6B797F2F-07E8-41A7-9996-0D2C671A57D5}"/>
                  </a:ext>
                </a:extLst>
              </p:cNvPr>
              <p:cNvSpPr>
                <a:spLocks noChangeArrowheads="1"/>
              </p:cNvSpPr>
              <p:nvPr/>
            </p:nvSpPr>
            <p:spPr bwMode="auto">
              <a:xfrm rot="-4380000">
                <a:off x="3570812" y="3893186"/>
                <a:ext cx="758825" cy="1758950"/>
              </a:xfrm>
              <a:prstGeom prst="rtTriangle">
                <a:avLst/>
              </a:prstGeom>
              <a:solidFill>
                <a:srgbClr val="FE9B03"/>
              </a:solidFill>
              <a:ln w="12700">
                <a:solidFill>
                  <a:schemeClr val="tx1"/>
                </a:solidFill>
                <a:miter lim="800000"/>
                <a:headEnd/>
                <a:tailEnd/>
              </a:ln>
            </p:spPr>
            <p:txBody>
              <a:bodyPr wrap="none" anchor="ctr"/>
              <a:lstStyle/>
              <a:p>
                <a:endParaRPr lang="en-US" altLang="es-UY"/>
              </a:p>
            </p:txBody>
          </p:sp>
          <p:sp>
            <p:nvSpPr>
              <p:cNvPr id="29" name="AutoShape 12">
                <a:extLst>
                  <a:ext uri="{FF2B5EF4-FFF2-40B4-BE49-F238E27FC236}">
                    <a16:creationId xmlns:a16="http://schemas.microsoft.com/office/drawing/2014/main" id="{98EFA8BE-642E-4F10-902E-A95772D6ECE2}"/>
                  </a:ext>
                </a:extLst>
              </p:cNvPr>
              <p:cNvSpPr>
                <a:spLocks noChangeArrowheads="1"/>
              </p:cNvSpPr>
              <p:nvPr/>
            </p:nvSpPr>
            <p:spPr bwMode="auto">
              <a:xfrm rot="-4380000">
                <a:off x="6745287" y="4745038"/>
                <a:ext cx="758825" cy="1758950"/>
              </a:xfrm>
              <a:prstGeom prst="rtTriangle">
                <a:avLst/>
              </a:prstGeom>
              <a:solidFill>
                <a:srgbClr val="8CF4EA"/>
              </a:solidFill>
              <a:ln w="12700">
                <a:solidFill>
                  <a:schemeClr val="tx1"/>
                </a:solidFill>
                <a:miter lim="800000"/>
                <a:headEnd/>
                <a:tailEnd/>
              </a:ln>
            </p:spPr>
            <p:txBody>
              <a:bodyPr wrap="none" anchor="ctr"/>
              <a:lstStyle/>
              <a:p>
                <a:endParaRPr lang="en-US" altLang="es-UY"/>
              </a:p>
            </p:txBody>
          </p:sp>
          <p:grpSp>
            <p:nvGrpSpPr>
              <p:cNvPr id="30" name="Group 13">
                <a:extLst>
                  <a:ext uri="{FF2B5EF4-FFF2-40B4-BE49-F238E27FC236}">
                    <a16:creationId xmlns:a16="http://schemas.microsoft.com/office/drawing/2014/main" id="{33527CCF-3560-439F-BC18-4FDF3A06C198}"/>
                  </a:ext>
                </a:extLst>
              </p:cNvPr>
              <p:cNvGrpSpPr>
                <a:grpSpLocks/>
              </p:cNvGrpSpPr>
              <p:nvPr/>
            </p:nvGrpSpPr>
            <p:grpSpPr bwMode="auto">
              <a:xfrm>
                <a:off x="5016500" y="3241675"/>
                <a:ext cx="2365375" cy="2466975"/>
                <a:chOff x="3160" y="2042"/>
                <a:chExt cx="1490" cy="1554"/>
              </a:xfrm>
            </p:grpSpPr>
            <p:sp>
              <p:nvSpPr>
                <p:cNvPr id="32" name="Freeform 14">
                  <a:extLst>
                    <a:ext uri="{FF2B5EF4-FFF2-40B4-BE49-F238E27FC236}">
                      <a16:creationId xmlns:a16="http://schemas.microsoft.com/office/drawing/2014/main" id="{53D59379-33E1-45F7-AB33-9C905B5CCB0C}"/>
                    </a:ext>
                  </a:extLst>
                </p:cNvPr>
                <p:cNvSpPr>
                  <a:spLocks/>
                </p:cNvSpPr>
                <p:nvPr/>
              </p:nvSpPr>
              <p:spPr bwMode="auto">
                <a:xfrm>
                  <a:off x="3660" y="2042"/>
                  <a:ext cx="955" cy="1202"/>
                </a:xfrm>
                <a:custGeom>
                  <a:avLst/>
                  <a:gdLst>
                    <a:gd name="T0" fmla="*/ 376 w 955"/>
                    <a:gd name="T1" fmla="*/ 160 h 1202"/>
                    <a:gd name="T2" fmla="*/ 412 w 955"/>
                    <a:gd name="T3" fmla="*/ 167 h 1202"/>
                    <a:gd name="T4" fmla="*/ 438 w 955"/>
                    <a:gd name="T5" fmla="*/ 173 h 1202"/>
                    <a:gd name="T6" fmla="*/ 466 w 955"/>
                    <a:gd name="T7" fmla="*/ 182 h 1202"/>
                    <a:gd name="T8" fmla="*/ 495 w 955"/>
                    <a:gd name="T9" fmla="*/ 192 h 1202"/>
                    <a:gd name="T10" fmla="*/ 528 w 955"/>
                    <a:gd name="T11" fmla="*/ 205 h 1202"/>
                    <a:gd name="T12" fmla="*/ 558 w 955"/>
                    <a:gd name="T13" fmla="*/ 219 h 1202"/>
                    <a:gd name="T14" fmla="*/ 589 w 955"/>
                    <a:gd name="T15" fmla="*/ 233 h 1202"/>
                    <a:gd name="T16" fmla="*/ 615 w 955"/>
                    <a:gd name="T17" fmla="*/ 249 h 1202"/>
                    <a:gd name="T18" fmla="*/ 641 w 955"/>
                    <a:gd name="T19" fmla="*/ 266 h 1202"/>
                    <a:gd name="T20" fmla="*/ 670 w 955"/>
                    <a:gd name="T21" fmla="*/ 287 h 1202"/>
                    <a:gd name="T22" fmla="*/ 695 w 955"/>
                    <a:gd name="T23" fmla="*/ 306 h 1202"/>
                    <a:gd name="T24" fmla="*/ 735 w 955"/>
                    <a:gd name="T25" fmla="*/ 342 h 1202"/>
                    <a:gd name="T26" fmla="*/ 771 w 955"/>
                    <a:gd name="T27" fmla="*/ 377 h 1202"/>
                    <a:gd name="T28" fmla="*/ 797 w 955"/>
                    <a:gd name="T29" fmla="*/ 410 h 1202"/>
                    <a:gd name="T30" fmla="*/ 827 w 955"/>
                    <a:gd name="T31" fmla="*/ 449 h 1202"/>
                    <a:gd name="T32" fmla="*/ 854 w 955"/>
                    <a:gd name="T33" fmla="*/ 490 h 1202"/>
                    <a:gd name="T34" fmla="*/ 877 w 955"/>
                    <a:gd name="T35" fmla="*/ 530 h 1202"/>
                    <a:gd name="T36" fmla="*/ 897 w 955"/>
                    <a:gd name="T37" fmla="*/ 577 h 1202"/>
                    <a:gd name="T38" fmla="*/ 915 w 955"/>
                    <a:gd name="T39" fmla="*/ 626 h 1202"/>
                    <a:gd name="T40" fmla="*/ 933 w 955"/>
                    <a:gd name="T41" fmla="*/ 685 h 1202"/>
                    <a:gd name="T42" fmla="*/ 944 w 955"/>
                    <a:gd name="T43" fmla="*/ 745 h 1202"/>
                    <a:gd name="T44" fmla="*/ 953 w 955"/>
                    <a:gd name="T45" fmla="*/ 822 h 1202"/>
                    <a:gd name="T46" fmla="*/ 953 w 955"/>
                    <a:gd name="T47" fmla="*/ 887 h 1202"/>
                    <a:gd name="T48" fmla="*/ 946 w 955"/>
                    <a:gd name="T49" fmla="*/ 947 h 1202"/>
                    <a:gd name="T50" fmla="*/ 936 w 955"/>
                    <a:gd name="T51" fmla="*/ 1008 h 1202"/>
                    <a:gd name="T52" fmla="*/ 916 w 955"/>
                    <a:gd name="T53" fmla="*/ 1077 h 1202"/>
                    <a:gd name="T54" fmla="*/ 894 w 955"/>
                    <a:gd name="T55" fmla="*/ 1140 h 1202"/>
                    <a:gd name="T56" fmla="*/ 857 w 955"/>
                    <a:gd name="T57" fmla="*/ 1201 h 1202"/>
                    <a:gd name="T58" fmla="*/ 592 w 955"/>
                    <a:gd name="T59" fmla="*/ 1007 h 1202"/>
                    <a:gd name="T60" fmla="*/ 609 w 955"/>
                    <a:gd name="T61" fmla="*/ 959 h 1202"/>
                    <a:gd name="T62" fmla="*/ 620 w 955"/>
                    <a:gd name="T63" fmla="*/ 912 h 1202"/>
                    <a:gd name="T64" fmla="*/ 624 w 955"/>
                    <a:gd name="T65" fmla="*/ 867 h 1202"/>
                    <a:gd name="T66" fmla="*/ 622 w 955"/>
                    <a:gd name="T67" fmla="*/ 818 h 1202"/>
                    <a:gd name="T68" fmla="*/ 614 w 955"/>
                    <a:gd name="T69" fmla="*/ 762 h 1202"/>
                    <a:gd name="T70" fmla="*/ 597 w 955"/>
                    <a:gd name="T71" fmla="*/ 712 h 1202"/>
                    <a:gd name="T72" fmla="*/ 576 w 955"/>
                    <a:gd name="T73" fmla="*/ 669 h 1202"/>
                    <a:gd name="T74" fmla="*/ 555 w 955"/>
                    <a:gd name="T75" fmla="*/ 638 h 1202"/>
                    <a:gd name="T76" fmla="*/ 534 w 955"/>
                    <a:gd name="T77" fmla="*/ 610 h 1202"/>
                    <a:gd name="T78" fmla="*/ 510 w 955"/>
                    <a:gd name="T79" fmla="*/ 585 h 1202"/>
                    <a:gd name="T80" fmla="*/ 485 w 955"/>
                    <a:gd name="T81" fmla="*/ 562 h 1202"/>
                    <a:gd name="T82" fmla="*/ 453 w 955"/>
                    <a:gd name="T83" fmla="*/ 540 h 1202"/>
                    <a:gd name="T84" fmla="*/ 426 w 955"/>
                    <a:gd name="T85" fmla="*/ 524 h 1202"/>
                    <a:gd name="T86" fmla="*/ 393 w 955"/>
                    <a:gd name="T87" fmla="*/ 507 h 1202"/>
                    <a:gd name="T88" fmla="*/ 364 w 955"/>
                    <a:gd name="T89" fmla="*/ 497 h 1202"/>
                    <a:gd name="T90" fmla="*/ 322 w 955"/>
                    <a:gd name="T91" fmla="*/ 488 h 1202"/>
                    <a:gd name="T92" fmla="*/ 280 w 955"/>
                    <a:gd name="T93" fmla="*/ 485 h 1202"/>
                    <a:gd name="T94" fmla="*/ 268 w 955"/>
                    <a:gd name="T95" fmla="*/ 659 h 1202"/>
                    <a:gd name="T96" fmla="*/ 268 w 955"/>
                    <a:gd name="T97" fmla="*/ 0 h 1202"/>
                    <a:gd name="T98" fmla="*/ 282 w 955"/>
                    <a:gd name="T99" fmla="*/ 151 h 1202"/>
                    <a:gd name="T100" fmla="*/ 324 w 955"/>
                    <a:gd name="T101" fmla="*/ 153 h 1202"/>
                    <a:gd name="T102" fmla="*/ 363 w 955"/>
                    <a:gd name="T103" fmla="*/ 157 h 1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5"/>
                    <a:gd name="T157" fmla="*/ 0 h 1202"/>
                    <a:gd name="T158" fmla="*/ 955 w 955"/>
                    <a:gd name="T159" fmla="*/ 1202 h 1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5" h="1202">
                      <a:moveTo>
                        <a:pt x="363" y="157"/>
                      </a:moveTo>
                      <a:lnTo>
                        <a:pt x="376" y="160"/>
                      </a:lnTo>
                      <a:lnTo>
                        <a:pt x="394" y="162"/>
                      </a:lnTo>
                      <a:lnTo>
                        <a:pt x="412" y="167"/>
                      </a:lnTo>
                      <a:lnTo>
                        <a:pt x="423" y="170"/>
                      </a:lnTo>
                      <a:lnTo>
                        <a:pt x="438" y="173"/>
                      </a:lnTo>
                      <a:lnTo>
                        <a:pt x="451" y="178"/>
                      </a:lnTo>
                      <a:lnTo>
                        <a:pt x="466" y="182"/>
                      </a:lnTo>
                      <a:lnTo>
                        <a:pt x="479" y="186"/>
                      </a:lnTo>
                      <a:lnTo>
                        <a:pt x="495" y="192"/>
                      </a:lnTo>
                      <a:lnTo>
                        <a:pt x="512" y="199"/>
                      </a:lnTo>
                      <a:lnTo>
                        <a:pt x="528" y="205"/>
                      </a:lnTo>
                      <a:lnTo>
                        <a:pt x="541" y="211"/>
                      </a:lnTo>
                      <a:lnTo>
                        <a:pt x="558" y="219"/>
                      </a:lnTo>
                      <a:lnTo>
                        <a:pt x="574" y="226"/>
                      </a:lnTo>
                      <a:lnTo>
                        <a:pt x="589" y="233"/>
                      </a:lnTo>
                      <a:lnTo>
                        <a:pt x="603" y="242"/>
                      </a:lnTo>
                      <a:lnTo>
                        <a:pt x="615" y="249"/>
                      </a:lnTo>
                      <a:lnTo>
                        <a:pt x="627" y="258"/>
                      </a:lnTo>
                      <a:lnTo>
                        <a:pt x="641" y="266"/>
                      </a:lnTo>
                      <a:lnTo>
                        <a:pt x="656" y="277"/>
                      </a:lnTo>
                      <a:lnTo>
                        <a:pt x="670" y="287"/>
                      </a:lnTo>
                      <a:lnTo>
                        <a:pt x="683" y="298"/>
                      </a:lnTo>
                      <a:lnTo>
                        <a:pt x="695" y="306"/>
                      </a:lnTo>
                      <a:lnTo>
                        <a:pt x="715" y="323"/>
                      </a:lnTo>
                      <a:lnTo>
                        <a:pt x="735" y="342"/>
                      </a:lnTo>
                      <a:lnTo>
                        <a:pt x="752" y="357"/>
                      </a:lnTo>
                      <a:lnTo>
                        <a:pt x="771" y="377"/>
                      </a:lnTo>
                      <a:lnTo>
                        <a:pt x="783" y="392"/>
                      </a:lnTo>
                      <a:lnTo>
                        <a:pt x="797" y="410"/>
                      </a:lnTo>
                      <a:lnTo>
                        <a:pt x="813" y="430"/>
                      </a:lnTo>
                      <a:lnTo>
                        <a:pt x="827" y="449"/>
                      </a:lnTo>
                      <a:lnTo>
                        <a:pt x="840" y="470"/>
                      </a:lnTo>
                      <a:lnTo>
                        <a:pt x="854" y="490"/>
                      </a:lnTo>
                      <a:lnTo>
                        <a:pt x="865" y="512"/>
                      </a:lnTo>
                      <a:lnTo>
                        <a:pt x="877" y="530"/>
                      </a:lnTo>
                      <a:lnTo>
                        <a:pt x="888" y="554"/>
                      </a:lnTo>
                      <a:lnTo>
                        <a:pt x="897" y="577"/>
                      </a:lnTo>
                      <a:lnTo>
                        <a:pt x="906" y="600"/>
                      </a:lnTo>
                      <a:lnTo>
                        <a:pt x="915" y="626"/>
                      </a:lnTo>
                      <a:lnTo>
                        <a:pt x="926" y="657"/>
                      </a:lnTo>
                      <a:lnTo>
                        <a:pt x="933" y="685"/>
                      </a:lnTo>
                      <a:lnTo>
                        <a:pt x="940" y="715"/>
                      </a:lnTo>
                      <a:lnTo>
                        <a:pt x="944" y="745"/>
                      </a:lnTo>
                      <a:lnTo>
                        <a:pt x="949" y="779"/>
                      </a:lnTo>
                      <a:lnTo>
                        <a:pt x="953" y="822"/>
                      </a:lnTo>
                      <a:lnTo>
                        <a:pt x="954" y="854"/>
                      </a:lnTo>
                      <a:lnTo>
                        <a:pt x="953" y="887"/>
                      </a:lnTo>
                      <a:lnTo>
                        <a:pt x="950" y="918"/>
                      </a:lnTo>
                      <a:lnTo>
                        <a:pt x="946" y="947"/>
                      </a:lnTo>
                      <a:lnTo>
                        <a:pt x="943" y="977"/>
                      </a:lnTo>
                      <a:lnTo>
                        <a:pt x="936" y="1008"/>
                      </a:lnTo>
                      <a:lnTo>
                        <a:pt x="927" y="1042"/>
                      </a:lnTo>
                      <a:lnTo>
                        <a:pt x="916" y="1077"/>
                      </a:lnTo>
                      <a:lnTo>
                        <a:pt x="905" y="1109"/>
                      </a:lnTo>
                      <a:lnTo>
                        <a:pt x="894" y="1140"/>
                      </a:lnTo>
                      <a:lnTo>
                        <a:pt x="876" y="1170"/>
                      </a:lnTo>
                      <a:lnTo>
                        <a:pt x="857" y="1201"/>
                      </a:lnTo>
                      <a:lnTo>
                        <a:pt x="576" y="1038"/>
                      </a:lnTo>
                      <a:lnTo>
                        <a:pt x="592" y="1007"/>
                      </a:lnTo>
                      <a:lnTo>
                        <a:pt x="602" y="984"/>
                      </a:lnTo>
                      <a:lnTo>
                        <a:pt x="609" y="959"/>
                      </a:lnTo>
                      <a:lnTo>
                        <a:pt x="616" y="935"/>
                      </a:lnTo>
                      <a:lnTo>
                        <a:pt x="620" y="912"/>
                      </a:lnTo>
                      <a:lnTo>
                        <a:pt x="622" y="889"/>
                      </a:lnTo>
                      <a:lnTo>
                        <a:pt x="624" y="867"/>
                      </a:lnTo>
                      <a:lnTo>
                        <a:pt x="624" y="844"/>
                      </a:lnTo>
                      <a:lnTo>
                        <a:pt x="622" y="818"/>
                      </a:lnTo>
                      <a:lnTo>
                        <a:pt x="619" y="791"/>
                      </a:lnTo>
                      <a:lnTo>
                        <a:pt x="614" y="762"/>
                      </a:lnTo>
                      <a:lnTo>
                        <a:pt x="607" y="739"/>
                      </a:lnTo>
                      <a:lnTo>
                        <a:pt x="597" y="712"/>
                      </a:lnTo>
                      <a:lnTo>
                        <a:pt x="587" y="690"/>
                      </a:lnTo>
                      <a:lnTo>
                        <a:pt x="576" y="669"/>
                      </a:lnTo>
                      <a:lnTo>
                        <a:pt x="565" y="652"/>
                      </a:lnTo>
                      <a:lnTo>
                        <a:pt x="555" y="638"/>
                      </a:lnTo>
                      <a:lnTo>
                        <a:pt x="545" y="624"/>
                      </a:lnTo>
                      <a:lnTo>
                        <a:pt x="534" y="610"/>
                      </a:lnTo>
                      <a:lnTo>
                        <a:pt x="521" y="596"/>
                      </a:lnTo>
                      <a:lnTo>
                        <a:pt x="510" y="585"/>
                      </a:lnTo>
                      <a:lnTo>
                        <a:pt x="498" y="573"/>
                      </a:lnTo>
                      <a:lnTo>
                        <a:pt x="485" y="562"/>
                      </a:lnTo>
                      <a:lnTo>
                        <a:pt x="471" y="551"/>
                      </a:lnTo>
                      <a:lnTo>
                        <a:pt x="453" y="540"/>
                      </a:lnTo>
                      <a:lnTo>
                        <a:pt x="438" y="530"/>
                      </a:lnTo>
                      <a:lnTo>
                        <a:pt x="426" y="524"/>
                      </a:lnTo>
                      <a:lnTo>
                        <a:pt x="409" y="513"/>
                      </a:lnTo>
                      <a:lnTo>
                        <a:pt x="393" y="507"/>
                      </a:lnTo>
                      <a:lnTo>
                        <a:pt x="379" y="502"/>
                      </a:lnTo>
                      <a:lnTo>
                        <a:pt x="364" y="497"/>
                      </a:lnTo>
                      <a:lnTo>
                        <a:pt x="342" y="492"/>
                      </a:lnTo>
                      <a:lnTo>
                        <a:pt x="322" y="488"/>
                      </a:lnTo>
                      <a:lnTo>
                        <a:pt x="300" y="486"/>
                      </a:lnTo>
                      <a:lnTo>
                        <a:pt x="280" y="485"/>
                      </a:lnTo>
                      <a:lnTo>
                        <a:pt x="268" y="484"/>
                      </a:lnTo>
                      <a:lnTo>
                        <a:pt x="268" y="659"/>
                      </a:lnTo>
                      <a:lnTo>
                        <a:pt x="0" y="334"/>
                      </a:lnTo>
                      <a:lnTo>
                        <a:pt x="268" y="0"/>
                      </a:lnTo>
                      <a:lnTo>
                        <a:pt x="268" y="150"/>
                      </a:lnTo>
                      <a:lnTo>
                        <a:pt x="282" y="151"/>
                      </a:lnTo>
                      <a:lnTo>
                        <a:pt x="303" y="151"/>
                      </a:lnTo>
                      <a:lnTo>
                        <a:pt x="324" y="153"/>
                      </a:lnTo>
                      <a:lnTo>
                        <a:pt x="346" y="155"/>
                      </a:lnTo>
                      <a:lnTo>
                        <a:pt x="363" y="157"/>
                      </a:lnTo>
                    </a:path>
                  </a:pathLst>
                </a:custGeom>
                <a:solidFill>
                  <a:srgbClr val="00968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33" name="Freeform 15">
                  <a:extLst>
                    <a:ext uri="{FF2B5EF4-FFF2-40B4-BE49-F238E27FC236}">
                      <a16:creationId xmlns:a16="http://schemas.microsoft.com/office/drawing/2014/main" id="{06D7967E-BF67-443C-9B38-1EC0043E5C18}"/>
                    </a:ext>
                  </a:extLst>
                </p:cNvPr>
                <p:cNvSpPr>
                  <a:spLocks/>
                </p:cNvSpPr>
                <p:nvPr/>
              </p:nvSpPr>
              <p:spPr bwMode="auto">
                <a:xfrm>
                  <a:off x="3380" y="2931"/>
                  <a:ext cx="1270" cy="665"/>
                </a:xfrm>
                <a:custGeom>
                  <a:avLst/>
                  <a:gdLst>
                    <a:gd name="T0" fmla="*/ 651 w 1270"/>
                    <a:gd name="T1" fmla="*/ 654 h 665"/>
                    <a:gd name="T2" fmla="*/ 686 w 1270"/>
                    <a:gd name="T3" fmla="*/ 647 h 665"/>
                    <a:gd name="T4" fmla="*/ 713 w 1270"/>
                    <a:gd name="T5" fmla="*/ 641 h 665"/>
                    <a:gd name="T6" fmla="*/ 741 w 1270"/>
                    <a:gd name="T7" fmla="*/ 633 h 665"/>
                    <a:gd name="T8" fmla="*/ 769 w 1270"/>
                    <a:gd name="T9" fmla="*/ 623 h 665"/>
                    <a:gd name="T10" fmla="*/ 803 w 1270"/>
                    <a:gd name="T11" fmla="*/ 610 h 665"/>
                    <a:gd name="T12" fmla="*/ 834 w 1270"/>
                    <a:gd name="T13" fmla="*/ 596 h 665"/>
                    <a:gd name="T14" fmla="*/ 865 w 1270"/>
                    <a:gd name="T15" fmla="*/ 581 h 665"/>
                    <a:gd name="T16" fmla="*/ 890 w 1270"/>
                    <a:gd name="T17" fmla="*/ 565 h 665"/>
                    <a:gd name="T18" fmla="*/ 916 w 1270"/>
                    <a:gd name="T19" fmla="*/ 548 h 665"/>
                    <a:gd name="T20" fmla="*/ 945 w 1270"/>
                    <a:gd name="T21" fmla="*/ 529 h 665"/>
                    <a:gd name="T22" fmla="*/ 970 w 1270"/>
                    <a:gd name="T23" fmla="*/ 509 h 665"/>
                    <a:gd name="T24" fmla="*/ 1009 w 1270"/>
                    <a:gd name="T25" fmla="*/ 477 h 665"/>
                    <a:gd name="T26" fmla="*/ 1045 w 1270"/>
                    <a:gd name="T27" fmla="*/ 439 h 665"/>
                    <a:gd name="T28" fmla="*/ 1073 w 1270"/>
                    <a:gd name="T29" fmla="*/ 406 h 665"/>
                    <a:gd name="T30" fmla="*/ 1103 w 1270"/>
                    <a:gd name="T31" fmla="*/ 369 h 665"/>
                    <a:gd name="T32" fmla="*/ 1132 w 1270"/>
                    <a:gd name="T33" fmla="*/ 325 h 665"/>
                    <a:gd name="T34" fmla="*/ 1135 w 1270"/>
                    <a:gd name="T35" fmla="*/ 0 h 665"/>
                    <a:gd name="T36" fmla="*/ 848 w 1270"/>
                    <a:gd name="T37" fmla="*/ 159 h 665"/>
                    <a:gd name="T38" fmla="*/ 822 w 1270"/>
                    <a:gd name="T39" fmla="*/ 192 h 665"/>
                    <a:gd name="T40" fmla="*/ 796 w 1270"/>
                    <a:gd name="T41" fmla="*/ 221 h 665"/>
                    <a:gd name="T42" fmla="*/ 773 w 1270"/>
                    <a:gd name="T43" fmla="*/ 245 h 665"/>
                    <a:gd name="T44" fmla="*/ 745 w 1270"/>
                    <a:gd name="T45" fmla="*/ 266 h 665"/>
                    <a:gd name="T46" fmla="*/ 714 w 1270"/>
                    <a:gd name="T47" fmla="*/ 287 h 665"/>
                    <a:gd name="T48" fmla="*/ 683 w 1270"/>
                    <a:gd name="T49" fmla="*/ 304 h 665"/>
                    <a:gd name="T50" fmla="*/ 653 w 1270"/>
                    <a:gd name="T51" fmla="*/ 315 h 665"/>
                    <a:gd name="T52" fmla="*/ 617 w 1270"/>
                    <a:gd name="T53" fmla="*/ 326 h 665"/>
                    <a:gd name="T54" fmla="*/ 575 w 1270"/>
                    <a:gd name="T55" fmla="*/ 331 h 665"/>
                    <a:gd name="T56" fmla="*/ 504 w 1270"/>
                    <a:gd name="T57" fmla="*/ 333 h 665"/>
                    <a:gd name="T58" fmla="*/ 444 w 1270"/>
                    <a:gd name="T59" fmla="*/ 322 h 665"/>
                    <a:gd name="T60" fmla="*/ 382 w 1270"/>
                    <a:gd name="T61" fmla="*/ 300 h 665"/>
                    <a:gd name="T62" fmla="*/ 327 w 1270"/>
                    <a:gd name="T63" fmla="*/ 270 h 665"/>
                    <a:gd name="T64" fmla="*/ 0 w 1270"/>
                    <a:gd name="T65" fmla="*/ 420 h 665"/>
                    <a:gd name="T66" fmla="*/ 30 w 1270"/>
                    <a:gd name="T67" fmla="*/ 451 h 665"/>
                    <a:gd name="T68" fmla="*/ 60 w 1270"/>
                    <a:gd name="T69" fmla="*/ 479 h 665"/>
                    <a:gd name="T70" fmla="*/ 91 w 1270"/>
                    <a:gd name="T71" fmla="*/ 507 h 665"/>
                    <a:gd name="T72" fmla="*/ 123 w 1270"/>
                    <a:gd name="T73" fmla="*/ 531 h 665"/>
                    <a:gd name="T74" fmla="*/ 159 w 1270"/>
                    <a:gd name="T75" fmla="*/ 555 h 665"/>
                    <a:gd name="T76" fmla="*/ 194 w 1270"/>
                    <a:gd name="T77" fmla="*/ 576 h 665"/>
                    <a:gd name="T78" fmla="*/ 227 w 1270"/>
                    <a:gd name="T79" fmla="*/ 593 h 665"/>
                    <a:gd name="T80" fmla="*/ 268 w 1270"/>
                    <a:gd name="T81" fmla="*/ 612 h 665"/>
                    <a:gd name="T82" fmla="*/ 309 w 1270"/>
                    <a:gd name="T83" fmla="*/ 627 h 665"/>
                    <a:gd name="T84" fmla="*/ 346 w 1270"/>
                    <a:gd name="T85" fmla="*/ 639 h 665"/>
                    <a:gd name="T86" fmla="*/ 384 w 1270"/>
                    <a:gd name="T87" fmla="*/ 649 h 665"/>
                    <a:gd name="T88" fmla="*/ 427 w 1270"/>
                    <a:gd name="T89" fmla="*/ 657 h 665"/>
                    <a:gd name="T90" fmla="*/ 473 w 1270"/>
                    <a:gd name="T91" fmla="*/ 662 h 665"/>
                    <a:gd name="T92" fmla="*/ 515 w 1270"/>
                    <a:gd name="T93" fmla="*/ 664 h 665"/>
                    <a:gd name="T94" fmla="*/ 557 w 1270"/>
                    <a:gd name="T95" fmla="*/ 663 h 665"/>
                    <a:gd name="T96" fmla="*/ 600 w 1270"/>
                    <a:gd name="T97" fmla="*/ 661 h 665"/>
                    <a:gd name="T98" fmla="*/ 638 w 1270"/>
                    <a:gd name="T99" fmla="*/ 656 h 6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0"/>
                    <a:gd name="T151" fmla="*/ 0 h 665"/>
                    <a:gd name="T152" fmla="*/ 1270 w 1270"/>
                    <a:gd name="T153" fmla="*/ 665 h 6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0" h="665">
                      <a:moveTo>
                        <a:pt x="638" y="656"/>
                      </a:moveTo>
                      <a:lnTo>
                        <a:pt x="651" y="654"/>
                      </a:lnTo>
                      <a:lnTo>
                        <a:pt x="669" y="651"/>
                      </a:lnTo>
                      <a:lnTo>
                        <a:pt x="686" y="647"/>
                      </a:lnTo>
                      <a:lnTo>
                        <a:pt x="699" y="644"/>
                      </a:lnTo>
                      <a:lnTo>
                        <a:pt x="713" y="641"/>
                      </a:lnTo>
                      <a:lnTo>
                        <a:pt x="727" y="636"/>
                      </a:lnTo>
                      <a:lnTo>
                        <a:pt x="741" y="633"/>
                      </a:lnTo>
                      <a:lnTo>
                        <a:pt x="755" y="628"/>
                      </a:lnTo>
                      <a:lnTo>
                        <a:pt x="769" y="623"/>
                      </a:lnTo>
                      <a:lnTo>
                        <a:pt x="788" y="617"/>
                      </a:lnTo>
                      <a:lnTo>
                        <a:pt x="803" y="610"/>
                      </a:lnTo>
                      <a:lnTo>
                        <a:pt x="818" y="604"/>
                      </a:lnTo>
                      <a:lnTo>
                        <a:pt x="834" y="596"/>
                      </a:lnTo>
                      <a:lnTo>
                        <a:pt x="850" y="588"/>
                      </a:lnTo>
                      <a:lnTo>
                        <a:pt x="865" y="581"/>
                      </a:lnTo>
                      <a:lnTo>
                        <a:pt x="877" y="572"/>
                      </a:lnTo>
                      <a:lnTo>
                        <a:pt x="890" y="565"/>
                      </a:lnTo>
                      <a:lnTo>
                        <a:pt x="902" y="556"/>
                      </a:lnTo>
                      <a:lnTo>
                        <a:pt x="916" y="548"/>
                      </a:lnTo>
                      <a:lnTo>
                        <a:pt x="931" y="539"/>
                      </a:lnTo>
                      <a:lnTo>
                        <a:pt x="945" y="529"/>
                      </a:lnTo>
                      <a:lnTo>
                        <a:pt x="958" y="518"/>
                      </a:lnTo>
                      <a:lnTo>
                        <a:pt x="970" y="509"/>
                      </a:lnTo>
                      <a:lnTo>
                        <a:pt x="991" y="493"/>
                      </a:lnTo>
                      <a:lnTo>
                        <a:pt x="1009" y="477"/>
                      </a:lnTo>
                      <a:lnTo>
                        <a:pt x="1027" y="459"/>
                      </a:lnTo>
                      <a:lnTo>
                        <a:pt x="1045" y="439"/>
                      </a:lnTo>
                      <a:lnTo>
                        <a:pt x="1058" y="423"/>
                      </a:lnTo>
                      <a:lnTo>
                        <a:pt x="1073" y="406"/>
                      </a:lnTo>
                      <a:lnTo>
                        <a:pt x="1089" y="387"/>
                      </a:lnTo>
                      <a:lnTo>
                        <a:pt x="1103" y="369"/>
                      </a:lnTo>
                      <a:lnTo>
                        <a:pt x="1116" y="348"/>
                      </a:lnTo>
                      <a:lnTo>
                        <a:pt x="1132" y="325"/>
                      </a:lnTo>
                      <a:lnTo>
                        <a:pt x="1269" y="404"/>
                      </a:lnTo>
                      <a:lnTo>
                        <a:pt x="1135" y="0"/>
                      </a:lnTo>
                      <a:lnTo>
                        <a:pt x="702" y="77"/>
                      </a:lnTo>
                      <a:lnTo>
                        <a:pt x="848" y="159"/>
                      </a:lnTo>
                      <a:lnTo>
                        <a:pt x="835" y="177"/>
                      </a:lnTo>
                      <a:lnTo>
                        <a:pt x="822" y="192"/>
                      </a:lnTo>
                      <a:lnTo>
                        <a:pt x="809" y="208"/>
                      </a:lnTo>
                      <a:lnTo>
                        <a:pt x="796" y="221"/>
                      </a:lnTo>
                      <a:lnTo>
                        <a:pt x="785" y="232"/>
                      </a:lnTo>
                      <a:lnTo>
                        <a:pt x="773" y="245"/>
                      </a:lnTo>
                      <a:lnTo>
                        <a:pt x="760" y="255"/>
                      </a:lnTo>
                      <a:lnTo>
                        <a:pt x="745" y="266"/>
                      </a:lnTo>
                      <a:lnTo>
                        <a:pt x="728" y="278"/>
                      </a:lnTo>
                      <a:lnTo>
                        <a:pt x="714" y="287"/>
                      </a:lnTo>
                      <a:lnTo>
                        <a:pt x="702" y="293"/>
                      </a:lnTo>
                      <a:lnTo>
                        <a:pt x="683" y="304"/>
                      </a:lnTo>
                      <a:lnTo>
                        <a:pt x="667" y="310"/>
                      </a:lnTo>
                      <a:lnTo>
                        <a:pt x="653" y="315"/>
                      </a:lnTo>
                      <a:lnTo>
                        <a:pt x="639" y="320"/>
                      </a:lnTo>
                      <a:lnTo>
                        <a:pt x="617" y="326"/>
                      </a:lnTo>
                      <a:lnTo>
                        <a:pt x="596" y="329"/>
                      </a:lnTo>
                      <a:lnTo>
                        <a:pt x="575" y="331"/>
                      </a:lnTo>
                      <a:lnTo>
                        <a:pt x="545" y="332"/>
                      </a:lnTo>
                      <a:lnTo>
                        <a:pt x="504" y="333"/>
                      </a:lnTo>
                      <a:lnTo>
                        <a:pt x="472" y="329"/>
                      </a:lnTo>
                      <a:lnTo>
                        <a:pt x="444" y="322"/>
                      </a:lnTo>
                      <a:lnTo>
                        <a:pt x="411" y="312"/>
                      </a:lnTo>
                      <a:lnTo>
                        <a:pt x="382" y="300"/>
                      </a:lnTo>
                      <a:lnTo>
                        <a:pt x="353" y="286"/>
                      </a:lnTo>
                      <a:lnTo>
                        <a:pt x="327" y="270"/>
                      </a:lnTo>
                      <a:lnTo>
                        <a:pt x="301" y="247"/>
                      </a:lnTo>
                      <a:lnTo>
                        <a:pt x="0" y="420"/>
                      </a:lnTo>
                      <a:lnTo>
                        <a:pt x="13" y="434"/>
                      </a:lnTo>
                      <a:lnTo>
                        <a:pt x="30" y="451"/>
                      </a:lnTo>
                      <a:lnTo>
                        <a:pt x="45" y="465"/>
                      </a:lnTo>
                      <a:lnTo>
                        <a:pt x="60" y="479"/>
                      </a:lnTo>
                      <a:lnTo>
                        <a:pt x="74" y="493"/>
                      </a:lnTo>
                      <a:lnTo>
                        <a:pt x="91" y="507"/>
                      </a:lnTo>
                      <a:lnTo>
                        <a:pt x="107" y="520"/>
                      </a:lnTo>
                      <a:lnTo>
                        <a:pt x="123" y="531"/>
                      </a:lnTo>
                      <a:lnTo>
                        <a:pt x="141" y="542"/>
                      </a:lnTo>
                      <a:lnTo>
                        <a:pt x="159" y="555"/>
                      </a:lnTo>
                      <a:lnTo>
                        <a:pt x="177" y="566"/>
                      </a:lnTo>
                      <a:lnTo>
                        <a:pt x="194" y="576"/>
                      </a:lnTo>
                      <a:lnTo>
                        <a:pt x="211" y="585"/>
                      </a:lnTo>
                      <a:lnTo>
                        <a:pt x="227" y="593"/>
                      </a:lnTo>
                      <a:lnTo>
                        <a:pt x="248" y="604"/>
                      </a:lnTo>
                      <a:lnTo>
                        <a:pt x="268" y="612"/>
                      </a:lnTo>
                      <a:lnTo>
                        <a:pt x="292" y="621"/>
                      </a:lnTo>
                      <a:lnTo>
                        <a:pt x="309" y="627"/>
                      </a:lnTo>
                      <a:lnTo>
                        <a:pt x="326" y="633"/>
                      </a:lnTo>
                      <a:lnTo>
                        <a:pt x="346" y="639"/>
                      </a:lnTo>
                      <a:lnTo>
                        <a:pt x="365" y="644"/>
                      </a:lnTo>
                      <a:lnTo>
                        <a:pt x="384" y="649"/>
                      </a:lnTo>
                      <a:lnTo>
                        <a:pt x="405" y="653"/>
                      </a:lnTo>
                      <a:lnTo>
                        <a:pt x="427" y="657"/>
                      </a:lnTo>
                      <a:lnTo>
                        <a:pt x="449" y="660"/>
                      </a:lnTo>
                      <a:lnTo>
                        <a:pt x="473" y="662"/>
                      </a:lnTo>
                      <a:lnTo>
                        <a:pt x="490" y="663"/>
                      </a:lnTo>
                      <a:lnTo>
                        <a:pt x="515" y="664"/>
                      </a:lnTo>
                      <a:lnTo>
                        <a:pt x="539" y="664"/>
                      </a:lnTo>
                      <a:lnTo>
                        <a:pt x="557" y="663"/>
                      </a:lnTo>
                      <a:lnTo>
                        <a:pt x="577" y="663"/>
                      </a:lnTo>
                      <a:lnTo>
                        <a:pt x="600" y="661"/>
                      </a:lnTo>
                      <a:lnTo>
                        <a:pt x="620" y="658"/>
                      </a:lnTo>
                      <a:lnTo>
                        <a:pt x="638" y="656"/>
                      </a:lnTo>
                    </a:path>
                  </a:pathLst>
                </a:custGeom>
                <a:solidFill>
                  <a:srgbClr val="00968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34" name="Freeform 16">
                  <a:extLst>
                    <a:ext uri="{FF2B5EF4-FFF2-40B4-BE49-F238E27FC236}">
                      <a16:creationId xmlns:a16="http://schemas.microsoft.com/office/drawing/2014/main" id="{D2C6AD05-0469-44A1-8803-8CE11FB690AF}"/>
                    </a:ext>
                  </a:extLst>
                </p:cNvPr>
                <p:cNvSpPr>
                  <a:spLocks/>
                </p:cNvSpPr>
                <p:nvPr/>
              </p:nvSpPr>
              <p:spPr bwMode="auto">
                <a:xfrm>
                  <a:off x="3160" y="2204"/>
                  <a:ext cx="641" cy="1191"/>
                </a:xfrm>
                <a:custGeom>
                  <a:avLst/>
                  <a:gdLst>
                    <a:gd name="T0" fmla="*/ 626 w 641"/>
                    <a:gd name="T1" fmla="*/ 2 h 1191"/>
                    <a:gd name="T2" fmla="*/ 594 w 641"/>
                    <a:gd name="T3" fmla="*/ 9 h 1191"/>
                    <a:gd name="T4" fmla="*/ 565 w 641"/>
                    <a:gd name="T5" fmla="*/ 16 h 1191"/>
                    <a:gd name="T6" fmla="*/ 537 w 641"/>
                    <a:gd name="T7" fmla="*/ 24 h 1191"/>
                    <a:gd name="T8" fmla="*/ 509 w 641"/>
                    <a:gd name="T9" fmla="*/ 34 h 1191"/>
                    <a:gd name="T10" fmla="*/ 477 w 641"/>
                    <a:gd name="T11" fmla="*/ 48 h 1191"/>
                    <a:gd name="T12" fmla="*/ 446 w 641"/>
                    <a:gd name="T13" fmla="*/ 61 h 1191"/>
                    <a:gd name="T14" fmla="*/ 416 w 641"/>
                    <a:gd name="T15" fmla="*/ 76 h 1191"/>
                    <a:gd name="T16" fmla="*/ 389 w 641"/>
                    <a:gd name="T17" fmla="*/ 92 h 1191"/>
                    <a:gd name="T18" fmla="*/ 363 w 641"/>
                    <a:gd name="T19" fmla="*/ 109 h 1191"/>
                    <a:gd name="T20" fmla="*/ 335 w 641"/>
                    <a:gd name="T21" fmla="*/ 130 h 1191"/>
                    <a:gd name="T22" fmla="*/ 309 w 641"/>
                    <a:gd name="T23" fmla="*/ 149 h 1191"/>
                    <a:gd name="T24" fmla="*/ 269 w 641"/>
                    <a:gd name="T25" fmla="*/ 186 h 1191"/>
                    <a:gd name="T26" fmla="*/ 234 w 641"/>
                    <a:gd name="T27" fmla="*/ 221 h 1191"/>
                    <a:gd name="T28" fmla="*/ 206 w 641"/>
                    <a:gd name="T29" fmla="*/ 253 h 1191"/>
                    <a:gd name="T30" fmla="*/ 178 w 641"/>
                    <a:gd name="T31" fmla="*/ 291 h 1191"/>
                    <a:gd name="T32" fmla="*/ 152 w 641"/>
                    <a:gd name="T33" fmla="*/ 333 h 1191"/>
                    <a:gd name="T34" fmla="*/ 128 w 641"/>
                    <a:gd name="T35" fmla="*/ 373 h 1191"/>
                    <a:gd name="T36" fmla="*/ 108 w 641"/>
                    <a:gd name="T37" fmla="*/ 419 h 1191"/>
                    <a:gd name="T38" fmla="*/ 91 w 641"/>
                    <a:gd name="T39" fmla="*/ 468 h 1191"/>
                    <a:gd name="T40" fmla="*/ 72 w 641"/>
                    <a:gd name="T41" fmla="*/ 528 h 1191"/>
                    <a:gd name="T42" fmla="*/ 61 w 641"/>
                    <a:gd name="T43" fmla="*/ 587 h 1191"/>
                    <a:gd name="T44" fmla="*/ 53 w 641"/>
                    <a:gd name="T45" fmla="*/ 664 h 1191"/>
                    <a:gd name="T46" fmla="*/ 53 w 641"/>
                    <a:gd name="T47" fmla="*/ 730 h 1191"/>
                    <a:gd name="T48" fmla="*/ 59 w 641"/>
                    <a:gd name="T49" fmla="*/ 790 h 1191"/>
                    <a:gd name="T50" fmla="*/ 69 w 641"/>
                    <a:gd name="T51" fmla="*/ 852 h 1191"/>
                    <a:gd name="T52" fmla="*/ 89 w 641"/>
                    <a:gd name="T53" fmla="*/ 920 h 1191"/>
                    <a:gd name="T54" fmla="*/ 113 w 641"/>
                    <a:gd name="T55" fmla="*/ 982 h 1191"/>
                    <a:gd name="T56" fmla="*/ 144 w 641"/>
                    <a:gd name="T57" fmla="*/ 1042 h 1191"/>
                    <a:gd name="T58" fmla="*/ 439 w 641"/>
                    <a:gd name="T59" fmla="*/ 1190 h 1191"/>
                    <a:gd name="T60" fmla="*/ 432 w 641"/>
                    <a:gd name="T61" fmla="*/ 875 h 1191"/>
                    <a:gd name="T62" fmla="*/ 405 w 641"/>
                    <a:gd name="T63" fmla="*/ 825 h 1191"/>
                    <a:gd name="T64" fmla="*/ 389 w 641"/>
                    <a:gd name="T65" fmla="*/ 778 h 1191"/>
                    <a:gd name="T66" fmla="*/ 383 w 641"/>
                    <a:gd name="T67" fmla="*/ 732 h 1191"/>
                    <a:gd name="T68" fmla="*/ 381 w 641"/>
                    <a:gd name="T69" fmla="*/ 686 h 1191"/>
                    <a:gd name="T70" fmla="*/ 385 w 641"/>
                    <a:gd name="T71" fmla="*/ 634 h 1191"/>
                    <a:gd name="T72" fmla="*/ 398 w 641"/>
                    <a:gd name="T73" fmla="*/ 581 h 1191"/>
                    <a:gd name="T74" fmla="*/ 417 w 641"/>
                    <a:gd name="T75" fmla="*/ 532 h 1191"/>
                    <a:gd name="T76" fmla="*/ 439 w 641"/>
                    <a:gd name="T77" fmla="*/ 495 h 1191"/>
                    <a:gd name="T78" fmla="*/ 459 w 641"/>
                    <a:gd name="T79" fmla="*/ 467 h 1191"/>
                    <a:gd name="T80" fmla="*/ 483 w 641"/>
                    <a:gd name="T81" fmla="*/ 438 h 1191"/>
                    <a:gd name="T82" fmla="*/ 506 w 641"/>
                    <a:gd name="T83" fmla="*/ 415 h 1191"/>
                    <a:gd name="T84" fmla="*/ 532 w 641"/>
                    <a:gd name="T85" fmla="*/ 394 h 1191"/>
                    <a:gd name="T86" fmla="*/ 564 w 641"/>
                    <a:gd name="T87" fmla="*/ 372 h 1191"/>
                    <a:gd name="T88" fmla="*/ 595 w 641"/>
                    <a:gd name="T89" fmla="*/ 356 h 1191"/>
                    <a:gd name="T90" fmla="*/ 640 w 641"/>
                    <a:gd name="T91" fmla="*/ 340 h 1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1"/>
                    <a:gd name="T139" fmla="*/ 0 h 1191"/>
                    <a:gd name="T140" fmla="*/ 641 w 641"/>
                    <a:gd name="T141" fmla="*/ 1191 h 1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1" h="1191">
                      <a:moveTo>
                        <a:pt x="640" y="0"/>
                      </a:moveTo>
                      <a:lnTo>
                        <a:pt x="626" y="2"/>
                      </a:lnTo>
                      <a:lnTo>
                        <a:pt x="612" y="4"/>
                      </a:lnTo>
                      <a:lnTo>
                        <a:pt x="594" y="9"/>
                      </a:lnTo>
                      <a:lnTo>
                        <a:pt x="580" y="12"/>
                      </a:lnTo>
                      <a:lnTo>
                        <a:pt x="565" y="16"/>
                      </a:lnTo>
                      <a:lnTo>
                        <a:pt x="551" y="20"/>
                      </a:lnTo>
                      <a:lnTo>
                        <a:pt x="537" y="24"/>
                      </a:lnTo>
                      <a:lnTo>
                        <a:pt x="523" y="29"/>
                      </a:lnTo>
                      <a:lnTo>
                        <a:pt x="509" y="34"/>
                      </a:lnTo>
                      <a:lnTo>
                        <a:pt x="492" y="41"/>
                      </a:lnTo>
                      <a:lnTo>
                        <a:pt x="477" y="48"/>
                      </a:lnTo>
                      <a:lnTo>
                        <a:pt x="462" y="54"/>
                      </a:lnTo>
                      <a:lnTo>
                        <a:pt x="446" y="61"/>
                      </a:lnTo>
                      <a:lnTo>
                        <a:pt x="430" y="69"/>
                      </a:lnTo>
                      <a:lnTo>
                        <a:pt x="416" y="76"/>
                      </a:lnTo>
                      <a:lnTo>
                        <a:pt x="402" y="85"/>
                      </a:lnTo>
                      <a:lnTo>
                        <a:pt x="389" y="92"/>
                      </a:lnTo>
                      <a:lnTo>
                        <a:pt x="377" y="101"/>
                      </a:lnTo>
                      <a:lnTo>
                        <a:pt x="363" y="109"/>
                      </a:lnTo>
                      <a:lnTo>
                        <a:pt x="349" y="119"/>
                      </a:lnTo>
                      <a:lnTo>
                        <a:pt x="335" y="130"/>
                      </a:lnTo>
                      <a:lnTo>
                        <a:pt x="322" y="140"/>
                      </a:lnTo>
                      <a:lnTo>
                        <a:pt x="309" y="149"/>
                      </a:lnTo>
                      <a:lnTo>
                        <a:pt x="289" y="166"/>
                      </a:lnTo>
                      <a:lnTo>
                        <a:pt x="269" y="186"/>
                      </a:lnTo>
                      <a:lnTo>
                        <a:pt x="253" y="200"/>
                      </a:lnTo>
                      <a:lnTo>
                        <a:pt x="234" y="221"/>
                      </a:lnTo>
                      <a:lnTo>
                        <a:pt x="221" y="236"/>
                      </a:lnTo>
                      <a:lnTo>
                        <a:pt x="206" y="253"/>
                      </a:lnTo>
                      <a:lnTo>
                        <a:pt x="191" y="273"/>
                      </a:lnTo>
                      <a:lnTo>
                        <a:pt x="178" y="291"/>
                      </a:lnTo>
                      <a:lnTo>
                        <a:pt x="165" y="313"/>
                      </a:lnTo>
                      <a:lnTo>
                        <a:pt x="152" y="333"/>
                      </a:lnTo>
                      <a:lnTo>
                        <a:pt x="139" y="355"/>
                      </a:lnTo>
                      <a:lnTo>
                        <a:pt x="128" y="373"/>
                      </a:lnTo>
                      <a:lnTo>
                        <a:pt x="118" y="397"/>
                      </a:lnTo>
                      <a:lnTo>
                        <a:pt x="108" y="419"/>
                      </a:lnTo>
                      <a:lnTo>
                        <a:pt x="99" y="443"/>
                      </a:lnTo>
                      <a:lnTo>
                        <a:pt x="91" y="468"/>
                      </a:lnTo>
                      <a:lnTo>
                        <a:pt x="80" y="500"/>
                      </a:lnTo>
                      <a:lnTo>
                        <a:pt x="72" y="528"/>
                      </a:lnTo>
                      <a:lnTo>
                        <a:pt x="65" y="558"/>
                      </a:lnTo>
                      <a:lnTo>
                        <a:pt x="61" y="587"/>
                      </a:lnTo>
                      <a:lnTo>
                        <a:pt x="56" y="622"/>
                      </a:lnTo>
                      <a:lnTo>
                        <a:pt x="53" y="664"/>
                      </a:lnTo>
                      <a:lnTo>
                        <a:pt x="52" y="697"/>
                      </a:lnTo>
                      <a:lnTo>
                        <a:pt x="53" y="730"/>
                      </a:lnTo>
                      <a:lnTo>
                        <a:pt x="56" y="761"/>
                      </a:lnTo>
                      <a:lnTo>
                        <a:pt x="59" y="790"/>
                      </a:lnTo>
                      <a:lnTo>
                        <a:pt x="63" y="820"/>
                      </a:lnTo>
                      <a:lnTo>
                        <a:pt x="69" y="852"/>
                      </a:lnTo>
                      <a:lnTo>
                        <a:pt x="78" y="885"/>
                      </a:lnTo>
                      <a:lnTo>
                        <a:pt x="89" y="920"/>
                      </a:lnTo>
                      <a:lnTo>
                        <a:pt x="100" y="952"/>
                      </a:lnTo>
                      <a:lnTo>
                        <a:pt x="113" y="982"/>
                      </a:lnTo>
                      <a:lnTo>
                        <a:pt x="126" y="1013"/>
                      </a:lnTo>
                      <a:lnTo>
                        <a:pt x="144" y="1042"/>
                      </a:lnTo>
                      <a:lnTo>
                        <a:pt x="0" y="1124"/>
                      </a:lnTo>
                      <a:lnTo>
                        <a:pt x="439" y="1190"/>
                      </a:lnTo>
                      <a:lnTo>
                        <a:pt x="600" y="785"/>
                      </a:lnTo>
                      <a:lnTo>
                        <a:pt x="432" y="875"/>
                      </a:lnTo>
                      <a:lnTo>
                        <a:pt x="415" y="849"/>
                      </a:lnTo>
                      <a:lnTo>
                        <a:pt x="405" y="825"/>
                      </a:lnTo>
                      <a:lnTo>
                        <a:pt x="395" y="802"/>
                      </a:lnTo>
                      <a:lnTo>
                        <a:pt x="389" y="778"/>
                      </a:lnTo>
                      <a:lnTo>
                        <a:pt x="384" y="755"/>
                      </a:lnTo>
                      <a:lnTo>
                        <a:pt x="383" y="732"/>
                      </a:lnTo>
                      <a:lnTo>
                        <a:pt x="381" y="709"/>
                      </a:lnTo>
                      <a:lnTo>
                        <a:pt x="381" y="686"/>
                      </a:lnTo>
                      <a:lnTo>
                        <a:pt x="382" y="660"/>
                      </a:lnTo>
                      <a:lnTo>
                        <a:pt x="385" y="634"/>
                      </a:lnTo>
                      <a:lnTo>
                        <a:pt x="391" y="605"/>
                      </a:lnTo>
                      <a:lnTo>
                        <a:pt x="398" y="581"/>
                      </a:lnTo>
                      <a:lnTo>
                        <a:pt x="408" y="555"/>
                      </a:lnTo>
                      <a:lnTo>
                        <a:pt x="417" y="532"/>
                      </a:lnTo>
                      <a:lnTo>
                        <a:pt x="429" y="511"/>
                      </a:lnTo>
                      <a:lnTo>
                        <a:pt x="439" y="495"/>
                      </a:lnTo>
                      <a:lnTo>
                        <a:pt x="448" y="481"/>
                      </a:lnTo>
                      <a:lnTo>
                        <a:pt x="459" y="467"/>
                      </a:lnTo>
                      <a:lnTo>
                        <a:pt x="470" y="453"/>
                      </a:lnTo>
                      <a:lnTo>
                        <a:pt x="483" y="438"/>
                      </a:lnTo>
                      <a:lnTo>
                        <a:pt x="494" y="428"/>
                      </a:lnTo>
                      <a:lnTo>
                        <a:pt x="506" y="415"/>
                      </a:lnTo>
                      <a:lnTo>
                        <a:pt x="519" y="405"/>
                      </a:lnTo>
                      <a:lnTo>
                        <a:pt x="532" y="394"/>
                      </a:lnTo>
                      <a:lnTo>
                        <a:pt x="550" y="382"/>
                      </a:lnTo>
                      <a:lnTo>
                        <a:pt x="564" y="372"/>
                      </a:lnTo>
                      <a:lnTo>
                        <a:pt x="577" y="366"/>
                      </a:lnTo>
                      <a:lnTo>
                        <a:pt x="595" y="356"/>
                      </a:lnTo>
                      <a:lnTo>
                        <a:pt x="612" y="348"/>
                      </a:lnTo>
                      <a:lnTo>
                        <a:pt x="640" y="340"/>
                      </a:lnTo>
                      <a:lnTo>
                        <a:pt x="640" y="0"/>
                      </a:lnTo>
                    </a:path>
                  </a:pathLst>
                </a:custGeom>
                <a:solidFill>
                  <a:srgbClr val="00968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sp>
              <p:nvSpPr>
                <p:cNvPr id="35" name="Freeform 17">
                  <a:extLst>
                    <a:ext uri="{FF2B5EF4-FFF2-40B4-BE49-F238E27FC236}">
                      <a16:creationId xmlns:a16="http://schemas.microsoft.com/office/drawing/2014/main" id="{60A4917C-77C3-49E0-9324-B0EDE0D8A686}"/>
                    </a:ext>
                  </a:extLst>
                </p:cNvPr>
                <p:cNvSpPr>
                  <a:spLocks/>
                </p:cNvSpPr>
                <p:nvPr/>
              </p:nvSpPr>
              <p:spPr bwMode="auto">
                <a:xfrm>
                  <a:off x="3660" y="2042"/>
                  <a:ext cx="955" cy="1077"/>
                </a:xfrm>
                <a:custGeom>
                  <a:avLst/>
                  <a:gdLst>
                    <a:gd name="T0" fmla="*/ 376 w 955"/>
                    <a:gd name="T1" fmla="*/ 160 h 1077"/>
                    <a:gd name="T2" fmla="*/ 412 w 955"/>
                    <a:gd name="T3" fmla="*/ 167 h 1077"/>
                    <a:gd name="T4" fmla="*/ 438 w 955"/>
                    <a:gd name="T5" fmla="*/ 173 h 1077"/>
                    <a:gd name="T6" fmla="*/ 466 w 955"/>
                    <a:gd name="T7" fmla="*/ 182 h 1077"/>
                    <a:gd name="T8" fmla="*/ 495 w 955"/>
                    <a:gd name="T9" fmla="*/ 192 h 1077"/>
                    <a:gd name="T10" fmla="*/ 528 w 955"/>
                    <a:gd name="T11" fmla="*/ 204 h 1077"/>
                    <a:gd name="T12" fmla="*/ 558 w 955"/>
                    <a:gd name="T13" fmla="*/ 218 h 1077"/>
                    <a:gd name="T14" fmla="*/ 589 w 955"/>
                    <a:gd name="T15" fmla="*/ 233 h 1077"/>
                    <a:gd name="T16" fmla="*/ 615 w 955"/>
                    <a:gd name="T17" fmla="*/ 249 h 1077"/>
                    <a:gd name="T18" fmla="*/ 641 w 955"/>
                    <a:gd name="T19" fmla="*/ 266 h 1077"/>
                    <a:gd name="T20" fmla="*/ 670 w 955"/>
                    <a:gd name="T21" fmla="*/ 287 h 1077"/>
                    <a:gd name="T22" fmla="*/ 695 w 955"/>
                    <a:gd name="T23" fmla="*/ 306 h 1077"/>
                    <a:gd name="T24" fmla="*/ 735 w 955"/>
                    <a:gd name="T25" fmla="*/ 341 h 1077"/>
                    <a:gd name="T26" fmla="*/ 771 w 955"/>
                    <a:gd name="T27" fmla="*/ 377 h 1077"/>
                    <a:gd name="T28" fmla="*/ 797 w 955"/>
                    <a:gd name="T29" fmla="*/ 410 h 1077"/>
                    <a:gd name="T30" fmla="*/ 827 w 955"/>
                    <a:gd name="T31" fmla="*/ 449 h 1077"/>
                    <a:gd name="T32" fmla="*/ 854 w 955"/>
                    <a:gd name="T33" fmla="*/ 489 h 1077"/>
                    <a:gd name="T34" fmla="*/ 877 w 955"/>
                    <a:gd name="T35" fmla="*/ 530 h 1077"/>
                    <a:gd name="T36" fmla="*/ 897 w 955"/>
                    <a:gd name="T37" fmla="*/ 577 h 1077"/>
                    <a:gd name="T38" fmla="*/ 915 w 955"/>
                    <a:gd name="T39" fmla="*/ 625 h 1077"/>
                    <a:gd name="T40" fmla="*/ 933 w 955"/>
                    <a:gd name="T41" fmla="*/ 685 h 1077"/>
                    <a:gd name="T42" fmla="*/ 944 w 955"/>
                    <a:gd name="T43" fmla="*/ 744 h 1077"/>
                    <a:gd name="T44" fmla="*/ 953 w 955"/>
                    <a:gd name="T45" fmla="*/ 820 h 1077"/>
                    <a:gd name="T46" fmla="*/ 953 w 955"/>
                    <a:gd name="T47" fmla="*/ 885 h 1077"/>
                    <a:gd name="T48" fmla="*/ 946 w 955"/>
                    <a:gd name="T49" fmla="*/ 946 h 1077"/>
                    <a:gd name="T50" fmla="*/ 936 w 955"/>
                    <a:gd name="T51" fmla="*/ 1008 h 1077"/>
                    <a:gd name="T52" fmla="*/ 916 w 955"/>
                    <a:gd name="T53" fmla="*/ 1076 h 1077"/>
                    <a:gd name="T54" fmla="*/ 617 w 955"/>
                    <a:gd name="T55" fmla="*/ 922 h 1077"/>
                    <a:gd name="T56" fmla="*/ 624 w 955"/>
                    <a:gd name="T57" fmla="*/ 867 h 1077"/>
                    <a:gd name="T58" fmla="*/ 622 w 955"/>
                    <a:gd name="T59" fmla="*/ 816 h 1077"/>
                    <a:gd name="T60" fmla="*/ 614 w 955"/>
                    <a:gd name="T61" fmla="*/ 761 h 1077"/>
                    <a:gd name="T62" fmla="*/ 597 w 955"/>
                    <a:gd name="T63" fmla="*/ 712 h 1077"/>
                    <a:gd name="T64" fmla="*/ 576 w 955"/>
                    <a:gd name="T65" fmla="*/ 668 h 1077"/>
                    <a:gd name="T66" fmla="*/ 555 w 955"/>
                    <a:gd name="T67" fmla="*/ 637 h 1077"/>
                    <a:gd name="T68" fmla="*/ 534 w 955"/>
                    <a:gd name="T69" fmla="*/ 609 h 1077"/>
                    <a:gd name="T70" fmla="*/ 510 w 955"/>
                    <a:gd name="T71" fmla="*/ 585 h 1077"/>
                    <a:gd name="T72" fmla="*/ 485 w 955"/>
                    <a:gd name="T73" fmla="*/ 562 h 1077"/>
                    <a:gd name="T74" fmla="*/ 453 w 955"/>
                    <a:gd name="T75" fmla="*/ 540 h 1077"/>
                    <a:gd name="T76" fmla="*/ 426 w 955"/>
                    <a:gd name="T77" fmla="*/ 523 h 1077"/>
                    <a:gd name="T78" fmla="*/ 393 w 955"/>
                    <a:gd name="T79" fmla="*/ 506 h 1077"/>
                    <a:gd name="T80" fmla="*/ 364 w 955"/>
                    <a:gd name="T81" fmla="*/ 496 h 1077"/>
                    <a:gd name="T82" fmla="*/ 322 w 955"/>
                    <a:gd name="T83" fmla="*/ 487 h 1077"/>
                    <a:gd name="T84" fmla="*/ 280 w 955"/>
                    <a:gd name="T85" fmla="*/ 484 h 1077"/>
                    <a:gd name="T86" fmla="*/ 268 w 955"/>
                    <a:gd name="T87" fmla="*/ 658 h 1077"/>
                    <a:gd name="T88" fmla="*/ 268 w 955"/>
                    <a:gd name="T89" fmla="*/ 0 h 1077"/>
                    <a:gd name="T90" fmla="*/ 282 w 955"/>
                    <a:gd name="T91" fmla="*/ 151 h 1077"/>
                    <a:gd name="T92" fmla="*/ 324 w 955"/>
                    <a:gd name="T93" fmla="*/ 153 h 1077"/>
                    <a:gd name="T94" fmla="*/ 363 w 955"/>
                    <a:gd name="T95" fmla="*/ 157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5"/>
                    <a:gd name="T145" fmla="*/ 0 h 1077"/>
                    <a:gd name="T146" fmla="*/ 955 w 955"/>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5" h="1077">
                      <a:moveTo>
                        <a:pt x="363" y="157"/>
                      </a:moveTo>
                      <a:lnTo>
                        <a:pt x="376" y="160"/>
                      </a:lnTo>
                      <a:lnTo>
                        <a:pt x="394" y="162"/>
                      </a:lnTo>
                      <a:lnTo>
                        <a:pt x="412" y="167"/>
                      </a:lnTo>
                      <a:lnTo>
                        <a:pt x="423" y="170"/>
                      </a:lnTo>
                      <a:lnTo>
                        <a:pt x="438" y="173"/>
                      </a:lnTo>
                      <a:lnTo>
                        <a:pt x="451" y="178"/>
                      </a:lnTo>
                      <a:lnTo>
                        <a:pt x="466" y="182"/>
                      </a:lnTo>
                      <a:lnTo>
                        <a:pt x="479" y="186"/>
                      </a:lnTo>
                      <a:lnTo>
                        <a:pt x="495" y="192"/>
                      </a:lnTo>
                      <a:lnTo>
                        <a:pt x="512" y="199"/>
                      </a:lnTo>
                      <a:lnTo>
                        <a:pt x="528" y="204"/>
                      </a:lnTo>
                      <a:lnTo>
                        <a:pt x="541" y="210"/>
                      </a:lnTo>
                      <a:lnTo>
                        <a:pt x="558" y="218"/>
                      </a:lnTo>
                      <a:lnTo>
                        <a:pt x="574" y="226"/>
                      </a:lnTo>
                      <a:lnTo>
                        <a:pt x="589" y="233"/>
                      </a:lnTo>
                      <a:lnTo>
                        <a:pt x="603" y="242"/>
                      </a:lnTo>
                      <a:lnTo>
                        <a:pt x="615" y="249"/>
                      </a:lnTo>
                      <a:lnTo>
                        <a:pt x="627" y="258"/>
                      </a:lnTo>
                      <a:lnTo>
                        <a:pt x="641" y="266"/>
                      </a:lnTo>
                      <a:lnTo>
                        <a:pt x="656" y="276"/>
                      </a:lnTo>
                      <a:lnTo>
                        <a:pt x="670" y="287"/>
                      </a:lnTo>
                      <a:lnTo>
                        <a:pt x="683" y="297"/>
                      </a:lnTo>
                      <a:lnTo>
                        <a:pt x="695" y="306"/>
                      </a:lnTo>
                      <a:lnTo>
                        <a:pt x="715" y="323"/>
                      </a:lnTo>
                      <a:lnTo>
                        <a:pt x="735" y="341"/>
                      </a:lnTo>
                      <a:lnTo>
                        <a:pt x="752" y="356"/>
                      </a:lnTo>
                      <a:lnTo>
                        <a:pt x="771" y="377"/>
                      </a:lnTo>
                      <a:lnTo>
                        <a:pt x="783" y="392"/>
                      </a:lnTo>
                      <a:lnTo>
                        <a:pt x="797" y="410"/>
                      </a:lnTo>
                      <a:lnTo>
                        <a:pt x="813" y="430"/>
                      </a:lnTo>
                      <a:lnTo>
                        <a:pt x="827" y="449"/>
                      </a:lnTo>
                      <a:lnTo>
                        <a:pt x="840" y="470"/>
                      </a:lnTo>
                      <a:lnTo>
                        <a:pt x="854" y="489"/>
                      </a:lnTo>
                      <a:lnTo>
                        <a:pt x="865" y="511"/>
                      </a:lnTo>
                      <a:lnTo>
                        <a:pt x="877" y="530"/>
                      </a:lnTo>
                      <a:lnTo>
                        <a:pt x="888" y="554"/>
                      </a:lnTo>
                      <a:lnTo>
                        <a:pt x="897" y="577"/>
                      </a:lnTo>
                      <a:lnTo>
                        <a:pt x="906" y="600"/>
                      </a:lnTo>
                      <a:lnTo>
                        <a:pt x="915" y="625"/>
                      </a:lnTo>
                      <a:lnTo>
                        <a:pt x="926" y="656"/>
                      </a:lnTo>
                      <a:lnTo>
                        <a:pt x="933" y="685"/>
                      </a:lnTo>
                      <a:lnTo>
                        <a:pt x="940" y="715"/>
                      </a:lnTo>
                      <a:lnTo>
                        <a:pt x="944" y="744"/>
                      </a:lnTo>
                      <a:lnTo>
                        <a:pt x="949" y="778"/>
                      </a:lnTo>
                      <a:lnTo>
                        <a:pt x="953" y="820"/>
                      </a:lnTo>
                      <a:lnTo>
                        <a:pt x="954" y="853"/>
                      </a:lnTo>
                      <a:lnTo>
                        <a:pt x="953" y="885"/>
                      </a:lnTo>
                      <a:lnTo>
                        <a:pt x="950" y="917"/>
                      </a:lnTo>
                      <a:lnTo>
                        <a:pt x="946" y="946"/>
                      </a:lnTo>
                      <a:lnTo>
                        <a:pt x="943" y="977"/>
                      </a:lnTo>
                      <a:lnTo>
                        <a:pt x="936" y="1008"/>
                      </a:lnTo>
                      <a:lnTo>
                        <a:pt x="927" y="1041"/>
                      </a:lnTo>
                      <a:lnTo>
                        <a:pt x="916" y="1076"/>
                      </a:lnTo>
                      <a:lnTo>
                        <a:pt x="854" y="881"/>
                      </a:lnTo>
                      <a:lnTo>
                        <a:pt x="617" y="922"/>
                      </a:lnTo>
                      <a:lnTo>
                        <a:pt x="622" y="887"/>
                      </a:lnTo>
                      <a:lnTo>
                        <a:pt x="624" y="867"/>
                      </a:lnTo>
                      <a:lnTo>
                        <a:pt x="624" y="843"/>
                      </a:lnTo>
                      <a:lnTo>
                        <a:pt x="622" y="816"/>
                      </a:lnTo>
                      <a:lnTo>
                        <a:pt x="619" y="790"/>
                      </a:lnTo>
                      <a:lnTo>
                        <a:pt x="614" y="761"/>
                      </a:lnTo>
                      <a:lnTo>
                        <a:pt x="607" y="739"/>
                      </a:lnTo>
                      <a:lnTo>
                        <a:pt x="597" y="712"/>
                      </a:lnTo>
                      <a:lnTo>
                        <a:pt x="587" y="690"/>
                      </a:lnTo>
                      <a:lnTo>
                        <a:pt x="576" y="668"/>
                      </a:lnTo>
                      <a:lnTo>
                        <a:pt x="565" y="651"/>
                      </a:lnTo>
                      <a:lnTo>
                        <a:pt x="555" y="637"/>
                      </a:lnTo>
                      <a:lnTo>
                        <a:pt x="545" y="623"/>
                      </a:lnTo>
                      <a:lnTo>
                        <a:pt x="534" y="609"/>
                      </a:lnTo>
                      <a:lnTo>
                        <a:pt x="521" y="596"/>
                      </a:lnTo>
                      <a:lnTo>
                        <a:pt x="510" y="585"/>
                      </a:lnTo>
                      <a:lnTo>
                        <a:pt x="498" y="573"/>
                      </a:lnTo>
                      <a:lnTo>
                        <a:pt x="485" y="562"/>
                      </a:lnTo>
                      <a:lnTo>
                        <a:pt x="471" y="551"/>
                      </a:lnTo>
                      <a:lnTo>
                        <a:pt x="453" y="540"/>
                      </a:lnTo>
                      <a:lnTo>
                        <a:pt x="438" y="530"/>
                      </a:lnTo>
                      <a:lnTo>
                        <a:pt x="426" y="523"/>
                      </a:lnTo>
                      <a:lnTo>
                        <a:pt x="409" y="512"/>
                      </a:lnTo>
                      <a:lnTo>
                        <a:pt x="393" y="506"/>
                      </a:lnTo>
                      <a:lnTo>
                        <a:pt x="379" y="501"/>
                      </a:lnTo>
                      <a:lnTo>
                        <a:pt x="364" y="496"/>
                      </a:lnTo>
                      <a:lnTo>
                        <a:pt x="342" y="491"/>
                      </a:lnTo>
                      <a:lnTo>
                        <a:pt x="322" y="487"/>
                      </a:lnTo>
                      <a:lnTo>
                        <a:pt x="300" y="485"/>
                      </a:lnTo>
                      <a:lnTo>
                        <a:pt x="280" y="484"/>
                      </a:lnTo>
                      <a:lnTo>
                        <a:pt x="268" y="483"/>
                      </a:lnTo>
                      <a:lnTo>
                        <a:pt x="268" y="658"/>
                      </a:lnTo>
                      <a:lnTo>
                        <a:pt x="0" y="334"/>
                      </a:lnTo>
                      <a:lnTo>
                        <a:pt x="268" y="0"/>
                      </a:lnTo>
                      <a:lnTo>
                        <a:pt x="268" y="150"/>
                      </a:lnTo>
                      <a:lnTo>
                        <a:pt x="282" y="151"/>
                      </a:lnTo>
                      <a:lnTo>
                        <a:pt x="303" y="151"/>
                      </a:lnTo>
                      <a:lnTo>
                        <a:pt x="324" y="153"/>
                      </a:lnTo>
                      <a:lnTo>
                        <a:pt x="346" y="155"/>
                      </a:lnTo>
                      <a:lnTo>
                        <a:pt x="363" y="157"/>
                      </a:lnTo>
                    </a:path>
                  </a:pathLst>
                </a:custGeom>
                <a:solidFill>
                  <a:srgbClr val="00968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UY"/>
                </a:p>
              </p:txBody>
            </p:sp>
          </p:grpSp>
          <p:sp>
            <p:nvSpPr>
              <p:cNvPr id="31" name="AutoShape 18">
                <a:extLst>
                  <a:ext uri="{FF2B5EF4-FFF2-40B4-BE49-F238E27FC236}">
                    <a16:creationId xmlns:a16="http://schemas.microsoft.com/office/drawing/2014/main" id="{D3ABD76F-AF77-4B82-9FDF-A64CA9774176}"/>
                  </a:ext>
                </a:extLst>
              </p:cNvPr>
              <p:cNvSpPr>
                <a:spLocks noChangeArrowheads="1"/>
              </p:cNvSpPr>
              <p:nvPr/>
            </p:nvSpPr>
            <p:spPr bwMode="auto">
              <a:xfrm>
                <a:off x="4931568" y="1149350"/>
                <a:ext cx="3273425" cy="2679700"/>
              </a:xfrm>
              <a:prstGeom prst="wedgeRoundRectCallout">
                <a:avLst>
                  <a:gd name="adj1" fmla="val -41671"/>
                  <a:gd name="adj2" fmla="val 66667"/>
                  <a:gd name="adj3" fmla="val 16667"/>
                </a:avLst>
              </a:prstGeom>
              <a:gradFill rotWithShape="0">
                <a:gsLst>
                  <a:gs pos="0">
                    <a:srgbClr val="FC0128"/>
                  </a:gs>
                  <a:gs pos="100000">
                    <a:srgbClr val="4B000C"/>
                  </a:gs>
                </a:gsLst>
                <a:lin ang="5400000" scaled="1"/>
              </a:gradFill>
              <a:ln w="12700">
                <a:solidFill>
                  <a:schemeClr val="tx1"/>
                </a:solidFill>
                <a:miter lim="800000"/>
                <a:headEnd/>
                <a:tailEnd/>
              </a:ln>
            </p:spPr>
            <p:txBody>
              <a:bodyPr wrap="none" anchor="ctr"/>
              <a:lstStyle/>
              <a:p>
                <a:endParaRPr lang="en-US" altLang="es-UY"/>
              </a:p>
            </p:txBody>
          </p:sp>
        </p:grpSp>
        <p:sp>
          <p:nvSpPr>
            <p:cNvPr id="23" name="Rectangle 19">
              <a:extLst>
                <a:ext uri="{FF2B5EF4-FFF2-40B4-BE49-F238E27FC236}">
                  <a16:creationId xmlns:a16="http://schemas.microsoft.com/office/drawing/2014/main" id="{79576176-38F2-46B7-B9E8-BCBFCEFEBA8B}"/>
                </a:ext>
              </a:extLst>
            </p:cNvPr>
            <p:cNvSpPr>
              <a:spLocks noChangeArrowheads="1"/>
            </p:cNvSpPr>
            <p:nvPr/>
          </p:nvSpPr>
          <p:spPr bwMode="auto">
            <a:xfrm>
              <a:off x="5133578" y="1738710"/>
              <a:ext cx="2873375" cy="1320800"/>
            </a:xfrm>
            <a:prstGeom prst="rect">
              <a:avLst/>
            </a:prstGeom>
            <a:noFill/>
            <a:ln w="12700">
              <a:noFill/>
              <a:miter lim="800000"/>
              <a:headEnd/>
              <a:tailEnd/>
            </a:ln>
            <a:effectLst/>
          </p:spPr>
          <p:txBody>
            <a:bodyPr lIns="90488" tIns="44450" rIns="90488" bIns="44450">
              <a:spAutoFit/>
            </a:bodyPr>
            <a:lstStyle/>
            <a:p>
              <a:pPr algn="ctr" defTabSz="762000" eaLnBrk="0" hangingPunct="0">
                <a:defRPr/>
              </a:pPr>
              <a:r>
                <a:rPr lang="es-ES_tradnl" sz="1900" b="1" dirty="0">
                  <a:solidFill>
                    <a:srgbClr val="FFFFFF"/>
                  </a:solidFill>
                  <a:effectLst>
                    <a:outerShdw blurRad="38100" dist="38100" dir="2700000" algn="tl">
                      <a:srgbClr val="C0C0C0"/>
                    </a:outerShdw>
                  </a:effectLst>
                  <a:latin typeface="Arial" pitchFamily="34" charset="0"/>
                </a:rPr>
                <a:t>LO  IMPORTANTE  NO ES  LLEGAR ANTES, </a:t>
              </a:r>
            </a:p>
            <a:p>
              <a:pPr algn="ctr" defTabSz="762000" eaLnBrk="0" hangingPunct="0">
                <a:defRPr/>
              </a:pPr>
              <a:r>
                <a:rPr lang="es-ES_tradnl" sz="1900" b="1" dirty="0">
                  <a:solidFill>
                    <a:srgbClr val="FFFFFF"/>
                  </a:solidFill>
                  <a:effectLst>
                    <a:outerShdw blurRad="38100" dist="38100" dir="2700000" algn="tl">
                      <a:srgbClr val="C0C0C0"/>
                    </a:outerShdw>
                  </a:effectLst>
                  <a:latin typeface="Arial" pitchFamily="34" charset="0"/>
                </a:rPr>
                <a:t>SINO FIRMES, A  TIEMPO Y JUNTOS</a:t>
              </a:r>
            </a:p>
          </p:txBody>
        </p:sp>
      </p:gr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idx="4294967295"/>
          </p:nvPr>
        </p:nvSpPr>
        <p:spPr bwMode="auto">
          <a:xfrm>
            <a:off x="467544" y="285750"/>
            <a:ext cx="8229600" cy="1143000"/>
          </a:xfrm>
        </p:spPr>
        <p:txBody>
          <a:bodyPr wrap="square" lIns="91440" tIns="45720" rIns="91440" bIns="45720" numCol="1" anchorCtr="0" compatLnSpc="1">
            <a:prstTxWarp prst="textNoShape">
              <a:avLst/>
            </a:prstTxWarp>
          </a:bodyPr>
          <a:lstStyle/>
          <a:p>
            <a:pPr algn="ctr">
              <a:defRPr/>
            </a:pPr>
            <a:r>
              <a:rPr lang="es-ES_tradnl" dirty="0">
                <a:effectLst/>
              </a:rPr>
              <a:t>Definiciones</a:t>
            </a:r>
          </a:p>
        </p:txBody>
      </p:sp>
      <p:sp>
        <p:nvSpPr>
          <p:cNvPr id="16387" name="Rectangle 3"/>
          <p:cNvSpPr>
            <a:spLocks noGrp="1" noChangeArrowheads="1"/>
          </p:cNvSpPr>
          <p:nvPr>
            <p:ph type="body" idx="4294967295"/>
          </p:nvPr>
        </p:nvSpPr>
        <p:spPr>
          <a:xfrm>
            <a:off x="1187004" y="1806325"/>
            <a:ext cx="7129412" cy="3058269"/>
          </a:xfrm>
        </p:spPr>
        <p:txBody>
          <a:bodyPr/>
          <a:lstStyle/>
          <a:p>
            <a:endParaRPr lang="es-ES_tradnl" altLang="es-UY" dirty="0"/>
          </a:p>
          <a:p>
            <a:r>
              <a:rPr lang="es-ES" altLang="es-UY" u="sng" dirty="0"/>
              <a:t>Calidad</a:t>
            </a:r>
          </a:p>
          <a:p>
            <a:endParaRPr lang="es-ES" altLang="es-UY" sz="1000" u="sng" dirty="0"/>
          </a:p>
          <a:p>
            <a:pPr marL="365125" lvl="1" indent="0">
              <a:buNone/>
            </a:pPr>
            <a:r>
              <a:rPr lang="es-ES" altLang="es-UY" sz="2400" dirty="0"/>
              <a:t>“grado en el que un conjunto de características (3.10.1) inherentes de un objeto (3.6.1) cumple con los requisitos (3.6.4)”</a:t>
            </a:r>
          </a:p>
          <a:p>
            <a:endParaRPr lang="es-MX" altLang="es-UY" dirty="0"/>
          </a:p>
          <a:p>
            <a:pPr lvl="4">
              <a:buClr>
                <a:schemeClr val="folHlink"/>
              </a:buClr>
            </a:pPr>
            <a:r>
              <a:rPr lang="es-ES" altLang="es-UY" dirty="0"/>
              <a:t>ISO 9000:2015</a:t>
            </a:r>
            <a:endParaRPr lang="es-ES_tradnl" altLang="es-UY" dirty="0"/>
          </a:p>
        </p:txBody>
      </p:sp>
      <p:pic>
        <p:nvPicPr>
          <p:cNvPr id="3" name="Diapo 8 (1)">
            <a:hlinkClick r:id="" action="ppaction://media"/>
            <a:extLst>
              <a:ext uri="{FF2B5EF4-FFF2-40B4-BE49-F238E27FC236}">
                <a16:creationId xmlns:a16="http://schemas.microsoft.com/office/drawing/2014/main" id="{90CC8F94-7DDB-413E-BF90-0F64FB7D1F1A}"/>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16416" y="524216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8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idx="4294967295"/>
          </p:nvPr>
        </p:nvSpPr>
        <p:spPr bwMode="auto">
          <a:xfrm>
            <a:off x="457200" y="336550"/>
            <a:ext cx="8229600" cy="1143000"/>
          </a:xfrm>
        </p:spPr>
        <p:txBody>
          <a:bodyPr wrap="square" lIns="91440" tIns="45720" rIns="91440" bIns="45720" numCol="1" anchorCtr="0" compatLnSpc="1">
            <a:prstTxWarp prst="textNoShape">
              <a:avLst/>
            </a:prstTxWarp>
          </a:bodyPr>
          <a:lstStyle/>
          <a:p>
            <a:pPr algn="ctr">
              <a:defRPr/>
            </a:pPr>
            <a:r>
              <a:rPr lang="es-ES_tradnl" dirty="0">
                <a:effectLst/>
              </a:rPr>
              <a:t>Características de la Calidad</a:t>
            </a:r>
          </a:p>
        </p:txBody>
      </p:sp>
      <p:sp>
        <p:nvSpPr>
          <p:cNvPr id="17411" name="Rectangle 3"/>
          <p:cNvSpPr>
            <a:spLocks noGrp="1" noChangeArrowheads="1"/>
          </p:cNvSpPr>
          <p:nvPr>
            <p:ph type="body" idx="4294967295"/>
          </p:nvPr>
        </p:nvSpPr>
        <p:spPr>
          <a:xfrm>
            <a:off x="521494" y="1340768"/>
            <a:ext cx="8101012" cy="4244057"/>
          </a:xfrm>
        </p:spPr>
        <p:txBody>
          <a:bodyPr/>
          <a:lstStyle/>
          <a:p>
            <a:r>
              <a:rPr lang="es-ES" altLang="es-UY" sz="1900" dirty="0"/>
              <a:t>La calidad es una filosofía, una forma de actuar</a:t>
            </a:r>
          </a:p>
          <a:p>
            <a:endParaRPr lang="es-ES" altLang="es-UY" sz="1900" dirty="0"/>
          </a:p>
          <a:p>
            <a:r>
              <a:rPr lang="es-ES" altLang="es-UY" sz="1900" dirty="0"/>
              <a:t>La calidad no es una moda, es un modo de hacer las cosas</a:t>
            </a:r>
          </a:p>
          <a:p>
            <a:endParaRPr lang="es-ES" altLang="es-UY" sz="1900" dirty="0"/>
          </a:p>
          <a:p>
            <a:r>
              <a:rPr lang="es-ES" altLang="es-UY" sz="1900" dirty="0"/>
              <a:t>Es una cuestión necesaria pero no siempre es suficiente</a:t>
            </a:r>
          </a:p>
          <a:p>
            <a:endParaRPr lang="es-ES" altLang="es-UY" sz="1900" dirty="0"/>
          </a:p>
          <a:p>
            <a:r>
              <a:rPr lang="es-ES" altLang="es-UY" sz="1900" dirty="0"/>
              <a:t>La hace la gente, no la tecnología</a:t>
            </a:r>
          </a:p>
          <a:p>
            <a:endParaRPr lang="es-ES_tradnl" altLang="es-UY" sz="1900" dirty="0"/>
          </a:p>
          <a:p>
            <a:r>
              <a:rPr lang="es-ES_tradnl" altLang="es-UY" sz="1900" dirty="0"/>
              <a:t>No podemos comprar el personal motivado y eficiente</a:t>
            </a:r>
          </a:p>
          <a:p>
            <a:endParaRPr lang="es-ES_tradnl" altLang="es-UY" sz="1900" dirty="0"/>
          </a:p>
          <a:p>
            <a:r>
              <a:rPr lang="es-ES" altLang="es-UY" sz="1900" dirty="0"/>
              <a:t>No se inventa, se logra a mediano y largo plazo </a:t>
            </a:r>
            <a:r>
              <a:rPr lang="es-ES" altLang="es-ES" sz="1900" dirty="0">
                <a:hlinkClick r:id="rId2" action="ppaction://hlinkpres?slideindex=1&amp;slidetitle="/>
              </a:rPr>
              <a:t>(*)</a:t>
            </a:r>
            <a:r>
              <a:rPr lang="es-ES" altLang="es-ES" sz="1900" dirty="0"/>
              <a:t> </a:t>
            </a:r>
            <a:endParaRPr lang="es-ES" altLang="es-UY" sz="1900" dirty="0"/>
          </a:p>
          <a:p>
            <a:endParaRPr lang="es-ES" altLang="es-UY" sz="1900" dirty="0"/>
          </a:p>
          <a:p>
            <a:r>
              <a:rPr lang="es-ES" altLang="es-UY" sz="1900" dirty="0"/>
              <a:t>No se logra por accidente, se logra por medio de esfuerzos inteligentes y sistemáticos </a:t>
            </a:r>
            <a:r>
              <a:rPr lang="es-ES" altLang="es-ES" sz="1900" dirty="0"/>
              <a:t>(*)</a:t>
            </a:r>
            <a:endParaRPr lang="es-ES" altLang="es-UY" sz="1900" dirty="0"/>
          </a:p>
          <a:p>
            <a:pPr>
              <a:lnSpc>
                <a:spcPct val="90000"/>
              </a:lnSpc>
            </a:pPr>
            <a:endParaRPr lang="es-ES" altLang="es-UY" sz="1900" dirty="0"/>
          </a:p>
          <a:p>
            <a:pPr>
              <a:lnSpc>
                <a:spcPct val="80000"/>
              </a:lnSpc>
            </a:pPr>
            <a:endParaRPr lang="es-ES_tradnl" altLang="es-UY"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4294967295"/>
          </p:nvPr>
        </p:nvSpPr>
        <p:spPr>
          <a:xfrm>
            <a:off x="467544" y="1268760"/>
            <a:ext cx="8229600" cy="5143301"/>
          </a:xfrm>
        </p:spPr>
        <p:txBody>
          <a:bodyPr/>
          <a:lstStyle/>
          <a:p>
            <a:r>
              <a:rPr lang="es-ES" altLang="es-UY" sz="1900" dirty="0"/>
              <a:t>La calidad es relativa, es un blanco móvil y es dinámica</a:t>
            </a:r>
          </a:p>
          <a:p>
            <a:pPr lvl="1">
              <a:buClr>
                <a:schemeClr val="folHlink"/>
              </a:buClr>
              <a:buFont typeface="Wingdings" pitchFamily="2" charset="2"/>
              <a:buChar char="ü"/>
            </a:pPr>
            <a:r>
              <a:rPr lang="es-ES_tradnl" altLang="es-UY" sz="1900" dirty="0"/>
              <a:t>Lo único constante es el cambio </a:t>
            </a:r>
            <a:r>
              <a:rPr lang="es-ES" altLang="es-ES" sz="1900" dirty="0"/>
              <a:t>(*)</a:t>
            </a:r>
            <a:endParaRPr lang="es-ES_tradnl" altLang="es-UY" sz="1900" dirty="0"/>
          </a:p>
          <a:p>
            <a:pPr lvl="1">
              <a:buClr>
                <a:schemeClr val="folHlink"/>
              </a:buClr>
              <a:buFont typeface="Wingdings" pitchFamily="2" charset="2"/>
              <a:buChar char="ü"/>
            </a:pPr>
            <a:r>
              <a:rPr lang="es-ES_tradnl" altLang="es-UY" sz="1900" dirty="0"/>
              <a:t>Aunque hoy estés bien, si te quedas quieto, los demás te pasaran</a:t>
            </a:r>
          </a:p>
          <a:p>
            <a:endParaRPr lang="es-ES" altLang="es-UY" sz="1200" dirty="0"/>
          </a:p>
          <a:p>
            <a:r>
              <a:rPr lang="es-ES" altLang="es-UY" sz="1900" dirty="0"/>
              <a:t>Es mejor tener que competir con calidad y no con precio</a:t>
            </a:r>
          </a:p>
          <a:p>
            <a:endParaRPr lang="es-ES" altLang="es-UY" sz="1200" dirty="0"/>
          </a:p>
          <a:p>
            <a:r>
              <a:rPr lang="es-ES" altLang="es-UY" sz="1900" dirty="0"/>
              <a:t>El éxito de cualquier organización depende esencialmente de la calidad de sus productos </a:t>
            </a:r>
            <a:r>
              <a:rPr lang="es-ES" altLang="es-ES" sz="1900" dirty="0"/>
              <a:t>(*)</a:t>
            </a:r>
            <a:r>
              <a:rPr lang="es-ES" altLang="es-UY" sz="1900" dirty="0"/>
              <a:t> </a:t>
            </a:r>
          </a:p>
          <a:p>
            <a:pPr marL="109537" indent="0" algn="just">
              <a:buNone/>
            </a:pPr>
            <a:endParaRPr lang="es-ES" altLang="es-UY" sz="1200" dirty="0">
              <a:solidFill>
                <a:srgbClr val="000000"/>
              </a:solidFill>
            </a:endParaRPr>
          </a:p>
          <a:p>
            <a:pPr algn="just"/>
            <a:r>
              <a:rPr lang="es-ES" altLang="es-UY" sz="1900" dirty="0">
                <a:solidFill>
                  <a:srgbClr val="000000"/>
                </a:solidFill>
              </a:rPr>
              <a:t>La calidad no es un costo, es una inversión.</a:t>
            </a:r>
            <a:endParaRPr lang="es-ES_tradnl" altLang="es-UY" sz="1900" dirty="0">
              <a:solidFill>
                <a:srgbClr val="000000"/>
              </a:solidFill>
            </a:endParaRPr>
          </a:p>
          <a:p>
            <a:pPr algn="just"/>
            <a:endParaRPr lang="es-ES_tradnl" altLang="es-UY" sz="1200" dirty="0">
              <a:solidFill>
                <a:srgbClr val="000000"/>
              </a:solidFill>
            </a:endParaRPr>
          </a:p>
          <a:p>
            <a:pPr algn="just"/>
            <a:r>
              <a:rPr lang="es-ES" altLang="es-UY" sz="1900" dirty="0">
                <a:solidFill>
                  <a:srgbClr val="000000"/>
                </a:solidFill>
              </a:rPr>
              <a:t>La calidad empieza con la Educación y finaliza con la Educación – </a:t>
            </a:r>
            <a:r>
              <a:rPr lang="es-ES" altLang="es-UY" sz="1900" i="1" dirty="0"/>
              <a:t>Dr. Kaoru Ishikawa </a:t>
            </a:r>
          </a:p>
          <a:p>
            <a:pPr algn="just"/>
            <a:endParaRPr lang="es-UY" altLang="es-UY" sz="1200" i="1" dirty="0"/>
          </a:p>
          <a:p>
            <a:pPr algn="just"/>
            <a:r>
              <a:rPr lang="es-UY" altLang="es-UY" sz="1900" dirty="0">
                <a:solidFill>
                  <a:srgbClr val="000000"/>
                </a:solidFill>
              </a:rPr>
              <a:t>Sean los orientales tan ilustrados como valientes </a:t>
            </a:r>
            <a:r>
              <a:rPr lang="es-ES" altLang="es-UY" sz="1900" dirty="0">
                <a:solidFill>
                  <a:srgbClr val="000000"/>
                </a:solidFill>
              </a:rPr>
              <a:t>– </a:t>
            </a:r>
            <a:r>
              <a:rPr lang="es-ES" altLang="es-UY" sz="1900" i="1" dirty="0">
                <a:solidFill>
                  <a:srgbClr val="000000"/>
                </a:solidFill>
              </a:rPr>
              <a:t>Gral. José Artigas</a:t>
            </a:r>
            <a:r>
              <a:rPr lang="es-ES" altLang="es-UY" sz="1900" i="1" dirty="0"/>
              <a:t> </a:t>
            </a:r>
            <a:r>
              <a:rPr lang="es-ES" altLang="es-ES" sz="1900" dirty="0"/>
              <a:t>(*)</a:t>
            </a:r>
            <a:endParaRPr lang="es-ES_tradnl" altLang="es-UY" sz="1900" dirty="0">
              <a:solidFill>
                <a:srgbClr val="000000"/>
              </a:solidFill>
            </a:endParaRPr>
          </a:p>
        </p:txBody>
      </p:sp>
      <p:sp>
        <p:nvSpPr>
          <p:cNvPr id="3" name="Rectangle 2"/>
          <p:cNvSpPr txBox="1">
            <a:spLocks noChangeArrowheads="1"/>
          </p:cNvSpPr>
          <p:nvPr/>
        </p:nvSpPr>
        <p:spPr bwMode="auto">
          <a:xfrm>
            <a:off x="467544" y="285750"/>
            <a:ext cx="8229600" cy="983010"/>
          </a:xfrm>
          <a:prstGeom prst="rect">
            <a:avLst/>
          </a:prstGeom>
        </p:spPr>
        <p:txBody>
          <a:bodyPr anchor="ctr">
            <a:normAutofit/>
            <a:scene3d>
              <a:camera prst="orthographicFront"/>
              <a:lightRig rig="soft" dir="t"/>
            </a:scene3d>
            <a:sp3d prstMaterial="softEdge">
              <a:bevelT w="25400" h="25400"/>
            </a:sp3d>
          </a:bodyPr>
          <a:lstStyle/>
          <a:p>
            <a:pPr algn="ctr" eaLnBrk="0" hangingPunct="0">
              <a:defRPr/>
            </a:pPr>
            <a:r>
              <a:rPr lang="es-ES_tradnl" sz="4100" b="1">
                <a:solidFill>
                  <a:schemeClr val="tx2"/>
                </a:solidFill>
                <a:latin typeface="+mj-lt"/>
                <a:ea typeface="+mj-ea"/>
                <a:cs typeface="+mj-cs"/>
              </a:rPr>
              <a:t>Características de la Calidad</a:t>
            </a:r>
            <a:endParaRPr lang="es-ES_tradnl" sz="4100" b="1" dirty="0">
              <a:solidFill>
                <a:schemeClr val="tx2"/>
              </a:solidFill>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1026"/>
          <p:cNvSpPr>
            <a:spLocks noGrp="1" noChangeArrowheads="1"/>
          </p:cNvSpPr>
          <p:nvPr>
            <p:ph type="title" idx="4294967295"/>
          </p:nvPr>
        </p:nvSpPr>
        <p:spPr bwMode="auto">
          <a:xfrm>
            <a:off x="349250" y="296863"/>
            <a:ext cx="8229600" cy="828675"/>
          </a:xfrm>
        </p:spPr>
        <p:txBody>
          <a:bodyPr wrap="square" lIns="91440" tIns="45720" rIns="91440" bIns="45720" numCol="1" anchorCtr="0" compatLnSpc="1">
            <a:prstTxWarp prst="textNoShape">
              <a:avLst/>
            </a:prstTxWarp>
          </a:bodyPr>
          <a:lstStyle/>
          <a:p>
            <a:pPr algn="ctr">
              <a:defRPr/>
            </a:pPr>
            <a:r>
              <a:rPr lang="es-ES_tradnl" dirty="0">
                <a:effectLst/>
              </a:rPr>
              <a:t>Características de la Calidad</a:t>
            </a:r>
          </a:p>
        </p:txBody>
      </p:sp>
      <p:sp>
        <p:nvSpPr>
          <p:cNvPr id="29699" name="Rectangle 1027"/>
          <p:cNvSpPr>
            <a:spLocks noGrp="1" noChangeArrowheads="1"/>
          </p:cNvSpPr>
          <p:nvPr>
            <p:ph type="body" idx="4294967295"/>
          </p:nvPr>
        </p:nvSpPr>
        <p:spPr>
          <a:xfrm>
            <a:off x="180280" y="1196752"/>
            <a:ext cx="8712200" cy="5616575"/>
          </a:xfrm>
        </p:spPr>
        <p:txBody>
          <a:bodyPr/>
          <a:lstStyle/>
          <a:p>
            <a:pPr marL="88900" indent="0" algn="just">
              <a:lnSpc>
                <a:spcPct val="90000"/>
              </a:lnSpc>
              <a:buFont typeface="Wingdings 3" pitchFamily="18" charset="2"/>
              <a:buNone/>
              <a:defRPr/>
            </a:pPr>
            <a:r>
              <a:rPr lang="es-ES" sz="2000" b="1" u="sng" dirty="0"/>
              <a:t>Caso </a:t>
            </a:r>
            <a:r>
              <a:rPr lang="es-ES" sz="2000" b="1" u="sng" dirty="0" err="1"/>
              <a:t>Quasar</a:t>
            </a:r>
            <a:r>
              <a:rPr lang="es-ES" sz="2000" b="1" dirty="0"/>
              <a:t>:</a:t>
            </a:r>
          </a:p>
          <a:p>
            <a:pPr marL="88900" indent="0" algn="just">
              <a:lnSpc>
                <a:spcPct val="90000"/>
              </a:lnSpc>
              <a:buFont typeface="Wingdings 3" pitchFamily="18" charset="2"/>
              <a:buNone/>
              <a:defRPr/>
            </a:pPr>
            <a:endParaRPr lang="es-ES" sz="800" b="1" dirty="0"/>
          </a:p>
          <a:p>
            <a:pPr marL="88900" indent="0" algn="just">
              <a:lnSpc>
                <a:spcPct val="90000"/>
              </a:lnSpc>
              <a:buFont typeface="Wingdings 3" pitchFamily="18" charset="2"/>
              <a:buNone/>
              <a:defRPr/>
            </a:pPr>
            <a:r>
              <a:rPr lang="es-ES_tradnl" sz="2000" dirty="0"/>
              <a:t>Antes de 1974, </a:t>
            </a:r>
            <a:r>
              <a:rPr lang="es-ES_tradnl" sz="2000" dirty="0" err="1"/>
              <a:t>Quasar</a:t>
            </a:r>
            <a:r>
              <a:rPr lang="es-ES_tradnl" sz="2000" dirty="0"/>
              <a:t>, era una fábrica de TV en color que pertenecía a Motorola Inc., fabricante estadounidense. Motorola decidió vender </a:t>
            </a:r>
            <a:r>
              <a:rPr lang="es-ES_tradnl" sz="2000" dirty="0" err="1"/>
              <a:t>Quasar</a:t>
            </a:r>
            <a:r>
              <a:rPr lang="es-ES_tradnl" sz="2000" dirty="0"/>
              <a:t> a </a:t>
            </a:r>
            <a:r>
              <a:rPr lang="es-ES_tradnl" sz="2000" dirty="0" err="1"/>
              <a:t>Mitsushita</a:t>
            </a:r>
            <a:r>
              <a:rPr lang="es-ES_tradnl" sz="2000" dirty="0"/>
              <a:t>, fabrica electrónica japonesa. </a:t>
            </a:r>
            <a:r>
              <a:rPr lang="es-ES_tradnl" sz="2000" dirty="0" err="1"/>
              <a:t>Quasar</a:t>
            </a:r>
            <a:r>
              <a:rPr lang="es-ES_tradnl" sz="2000" dirty="0"/>
              <a:t> ya era competitiva en calidad en el mercado pero </a:t>
            </a:r>
            <a:r>
              <a:rPr lang="es-ES_tradnl" sz="2000" dirty="0" err="1"/>
              <a:t>Mitsushita</a:t>
            </a:r>
            <a:r>
              <a:rPr lang="es-ES_tradnl" sz="2000" dirty="0"/>
              <a:t> introdujo algunos cambios mayores para mejorar su calidad y reducir los costos (nuevos diseños, nuevas relaciones con vendedores, nuevos procesos de fabricación, etc.)</a:t>
            </a:r>
          </a:p>
          <a:p>
            <a:pPr marL="88900" indent="0" algn="just">
              <a:lnSpc>
                <a:spcPct val="90000"/>
              </a:lnSpc>
              <a:buFont typeface="Wingdings 3" pitchFamily="18" charset="2"/>
              <a:buNone/>
              <a:defRPr/>
            </a:pPr>
            <a:endParaRPr lang="es-ES_tradnl" sz="1050" dirty="0"/>
          </a:p>
          <a:p>
            <a:pPr marL="0" indent="0" algn="just">
              <a:buFont typeface="Wingdings 3" pitchFamily="18" charset="2"/>
              <a:buNone/>
              <a:defRPr/>
            </a:pPr>
            <a:r>
              <a:rPr lang="es-ES_tradnl" sz="2000" u="sng" dirty="0"/>
              <a:t>Tres años después</a:t>
            </a:r>
            <a:r>
              <a:rPr lang="es-ES_tradnl" sz="2000" dirty="0"/>
              <a:t>:</a:t>
            </a:r>
          </a:p>
          <a:p>
            <a:pPr marL="736600" algn="just">
              <a:defRPr/>
            </a:pPr>
            <a:r>
              <a:rPr lang="es-ES_tradnl" sz="2000" dirty="0"/>
              <a:t>el costo anual del servicio posventa durante el periodo de garantía bajó de U$S 22: a U$S 4:</a:t>
            </a:r>
          </a:p>
          <a:p>
            <a:pPr marL="736600" algn="just">
              <a:defRPr/>
            </a:pPr>
            <a:r>
              <a:rPr lang="es-ES_tradnl" sz="2000" dirty="0"/>
              <a:t>el personal de inspección y el de reparación se redujo de 120 a 15 personas</a:t>
            </a:r>
          </a:p>
          <a:p>
            <a:pPr marL="0" indent="0">
              <a:buFont typeface="Wingdings 3" pitchFamily="18" charset="2"/>
              <a:buNone/>
              <a:defRPr/>
            </a:pPr>
            <a:endParaRPr lang="es-ES_tradnl" sz="900" dirty="0"/>
          </a:p>
          <a:p>
            <a:pPr marL="0" indent="0">
              <a:buFont typeface="Wingdings 3" pitchFamily="18" charset="2"/>
              <a:buNone/>
              <a:defRPr/>
            </a:pPr>
            <a:r>
              <a:rPr lang="es-ES_tradnl" sz="2000" dirty="0"/>
              <a:t>Por lo que se puede subir la calidad  y bajar los costos (J. M. Juran)</a:t>
            </a:r>
          </a:p>
          <a:p>
            <a:pPr marL="88900" indent="0" algn="just">
              <a:lnSpc>
                <a:spcPct val="90000"/>
              </a:lnSpc>
              <a:buFont typeface="Wingdings 3" pitchFamily="18" charset="2"/>
              <a:buNone/>
              <a:defRPr/>
            </a:pPr>
            <a:endParaRPr lang="es-ES_tradnl"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5119</TotalTime>
  <Words>4162</Words>
  <Application>Microsoft Office PowerPoint</Application>
  <PresentationFormat>Presentación en pantalla (4:3)</PresentationFormat>
  <Paragraphs>471</Paragraphs>
  <Slides>53</Slides>
  <Notes>4</Notes>
  <HiddenSlides>0</HiddenSlides>
  <MMClips>14</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3</vt:i4>
      </vt:variant>
      <vt:variant>
        <vt:lpstr>Títulos de diapositiva</vt:lpstr>
      </vt:variant>
      <vt:variant>
        <vt:i4>53</vt:i4>
      </vt:variant>
    </vt:vector>
  </HeadingPairs>
  <TitlesOfParts>
    <vt:vector size="68" baseType="lpstr">
      <vt:lpstr>Arial</vt:lpstr>
      <vt:lpstr>Arial Black</vt:lpstr>
      <vt:lpstr>Bodoni MT Poster Compressed</vt:lpstr>
      <vt:lpstr>Calibri</vt:lpstr>
      <vt:lpstr>Constantia</vt:lpstr>
      <vt:lpstr>Courier New</vt:lpstr>
      <vt:lpstr>Times New Roman</vt:lpstr>
      <vt:lpstr>Verdana</vt:lpstr>
      <vt:lpstr>Wingdings</vt:lpstr>
      <vt:lpstr>Wingdings 2</vt:lpstr>
      <vt:lpstr>Wingdings 3</vt:lpstr>
      <vt:lpstr>Concurrencia</vt:lpstr>
      <vt:lpstr>Imagen de mapa de bits</vt:lpstr>
      <vt:lpstr>Microsoft Excel Chart</vt:lpstr>
      <vt:lpstr>Imagen</vt:lpstr>
      <vt:lpstr>Presentación de PowerPoint</vt:lpstr>
      <vt:lpstr>Introducción a la Calidad</vt:lpstr>
      <vt:lpstr>Presentación de PowerPoint</vt:lpstr>
      <vt:lpstr>Presentación de PowerPoint</vt:lpstr>
      <vt:lpstr>Definiciones</vt:lpstr>
      <vt:lpstr>Definiciones</vt:lpstr>
      <vt:lpstr>Características de la Calidad</vt:lpstr>
      <vt:lpstr>Presentación de PowerPoint</vt:lpstr>
      <vt:lpstr>Características de la Calidad</vt:lpstr>
      <vt:lpstr>El concepto moderno de calidad</vt:lpstr>
      <vt:lpstr>Principios absolutos de la calidad</vt:lpstr>
      <vt:lpstr>Ciclo de la Calidad</vt:lpstr>
      <vt:lpstr>Espiral de la Calidad o de Juran</vt:lpstr>
      <vt:lpstr>Facetas de la Calidad</vt:lpstr>
      <vt:lpstr>Traducción de las necesidades del cliente, los tres pecados capitales son:</vt:lpstr>
      <vt:lpstr>La satisfacción del cliente</vt:lpstr>
      <vt:lpstr>Resumiendo …</vt:lpstr>
      <vt:lpstr>Evolución histórica de la calidad</vt:lpstr>
      <vt:lpstr>Evolución histórica de la calidad</vt:lpstr>
      <vt:lpstr>Evolución histórica de la calidad</vt:lpstr>
      <vt:lpstr>Inspección</vt:lpstr>
      <vt:lpstr>Control de Calidad</vt:lpstr>
      <vt:lpstr>Control Estadístico de la Calidad</vt:lpstr>
      <vt:lpstr>Aseguramiento de la Calidad</vt:lpstr>
      <vt:lpstr>Aseguramiento de la Calidad</vt:lpstr>
      <vt:lpstr>Aseguramiento de la Calidad</vt:lpstr>
      <vt:lpstr>Gestión de la Calidad</vt:lpstr>
      <vt:lpstr>Sistema de Gestión de la Calidad</vt:lpstr>
      <vt:lpstr>Calidad Total</vt:lpstr>
      <vt:lpstr>Control Total de la Calidad</vt:lpstr>
      <vt:lpstr>Company Wide Quality Control</vt:lpstr>
      <vt:lpstr>Ciclo de Deming</vt:lpstr>
      <vt:lpstr>Relación de conceptos</vt:lpstr>
      <vt:lpstr>¿Por que se evolucionó hacia la Calidad Total?</vt:lpstr>
      <vt:lpstr>Investigación de “El Costo de no Calidad en Israel” (1995): </vt:lpstr>
      <vt:lpstr>Ley Nacional Malcom Baldrige de 1987 sobre la Mejora de la Calidad </vt:lpstr>
      <vt:lpstr>Resultado de los programas de calidad aplicados en Brasil </vt:lpstr>
      <vt:lpstr>Resultado de los programas de calidad aplicados en Brasil </vt:lpstr>
      <vt:lpstr>Factores de competitividad</vt:lpstr>
      <vt:lpstr>Factores de competitividad</vt:lpstr>
      <vt:lpstr>Pilares de la Calidad Total</vt:lpstr>
      <vt:lpstr>Pilares de la Calidad Total</vt:lpstr>
      <vt:lpstr>CULTURA</vt:lpstr>
      <vt:lpstr>Presentación de PowerPoint</vt:lpstr>
      <vt:lpstr>Administración Tradicional vs Por  Calidad Total</vt:lpstr>
      <vt:lpstr>Administración Tradicional vs Por  Calidad Total</vt:lpstr>
      <vt:lpstr>Administración Tradicional vs Por  Calidad Total</vt:lpstr>
      <vt:lpstr>Rol de las personas en la organización – El triple rol</vt:lpstr>
      <vt:lpstr>Ciclo de “no” calidad</vt:lpstr>
      <vt:lpstr>La satisfacción del cliente</vt:lpstr>
      <vt:lpstr>Trilogía de Juran</vt:lpstr>
      <vt:lpstr>Trilogía de Juran</vt:lpstr>
      <vt:lpstr>PROCESO DE MEJORA CONTÍNUA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calidad1</dc:creator>
  <cp:lastModifiedBy>Karina Victoria Lopez Semperena</cp:lastModifiedBy>
  <cp:revision>235</cp:revision>
  <cp:lastPrinted>2018-03-05T23:01:21Z</cp:lastPrinted>
  <dcterms:created xsi:type="dcterms:W3CDTF">2009-08-04T14:11:33Z</dcterms:created>
  <dcterms:modified xsi:type="dcterms:W3CDTF">2021-03-01T15:46:29Z</dcterms:modified>
</cp:coreProperties>
</file>