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95" r:id="rId2"/>
    <p:sldId id="297" r:id="rId3"/>
    <p:sldId id="298" r:id="rId4"/>
    <p:sldId id="317" r:id="rId5"/>
    <p:sldId id="299" r:id="rId6"/>
    <p:sldId id="300" r:id="rId7"/>
    <p:sldId id="301" r:id="rId8"/>
    <p:sldId id="314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13" r:id="rId21"/>
    <p:sldId id="315" r:id="rId22"/>
    <p:sldId id="316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236CDB0-E207-954E-B083-1D8478D467E4}">
          <p14:sldIdLst>
            <p14:sldId id="295"/>
            <p14:sldId id="297"/>
            <p14:sldId id="298"/>
            <p14:sldId id="317"/>
            <p14:sldId id="299"/>
            <p14:sldId id="300"/>
            <p14:sldId id="301"/>
            <p14:sldId id="314"/>
            <p14:sldId id="302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313"/>
            <p14:sldId id="315"/>
            <p14:sldId id="31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5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33"/>
    <p:restoredTop sz="93692"/>
  </p:normalViewPr>
  <p:slideViewPr>
    <p:cSldViewPr snapToGrid="0" snapToObjects="1">
      <p:cViewPr varScale="1">
        <p:scale>
          <a:sx n="64" d="100"/>
          <a:sy n="64" d="100"/>
        </p:scale>
        <p:origin x="18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FD7B68-F787-9846-9215-280B97A16695}" type="datetimeFigureOut">
              <a:rPr lang="en-US" smtClean="0"/>
              <a:t>12/19/16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32A460-9698-0B42-B0E3-1F1BE9106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874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2FCB79-2C0C-F84D-A224-30C295992F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784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D845-0AE0-1B47-B512-2A60F10BC51D}" type="datetimeFigureOut">
              <a:rPr lang="en-US" smtClean="0"/>
              <a:t>12/19/16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4D38-5D96-104F-9550-A59ABC3D8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908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D845-0AE0-1B47-B512-2A60F10BC51D}" type="datetimeFigureOut">
              <a:rPr lang="en-US" smtClean="0"/>
              <a:t>12/19/16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4D38-5D96-104F-9550-A59ABC3D8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57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D845-0AE0-1B47-B512-2A60F10BC51D}" type="datetimeFigureOut">
              <a:rPr lang="en-US" smtClean="0"/>
              <a:t>12/19/16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4D38-5D96-104F-9550-A59ABC3D8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009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346078" y="403229"/>
            <a:ext cx="11508439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3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Table Title Goes Here</a:t>
            </a:r>
            <a:endParaRPr lang="en-US" dirty="0"/>
          </a:p>
        </p:txBody>
      </p:sp>
      <p:sp>
        <p:nvSpPr>
          <p:cNvPr id="12" name="Table Placeholder 11"/>
          <p:cNvSpPr>
            <a:spLocks noGrp="1"/>
          </p:cNvSpPr>
          <p:nvPr>
            <p:ph type="tbl" sz="quarter" idx="12" hasCustomPrompt="1"/>
          </p:nvPr>
        </p:nvSpPr>
        <p:spPr>
          <a:xfrm>
            <a:off x="493184" y="1583270"/>
            <a:ext cx="11267016" cy="4057651"/>
          </a:xfrm>
          <a:prstGeom prst="rect">
            <a:avLst/>
          </a:prstGeom>
        </p:spPr>
        <p:txBody>
          <a:bodyPr lIns="126752" tIns="63376" rIns="126752" bIns="63376">
            <a:noAutofit/>
          </a:bodyPr>
          <a:lstStyle>
            <a:lvl1pPr marL="0" indent="0" algn="ctr">
              <a:buNone/>
              <a:defRPr sz="2800" baseline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GB" dirty="0" smtClean="0"/>
              <a:t>Click icon to add Table</a:t>
            </a:r>
            <a:endParaRPr lang="en-GB" dirty="0"/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32623" y="5820191"/>
            <a:ext cx="9948334" cy="277000"/>
          </a:xfrm>
          <a:prstGeom prst="rect">
            <a:avLst/>
          </a:prstGeom>
        </p:spPr>
        <p:txBody>
          <a:bodyPr wrap="square" lIns="126752" tIns="63376" rIns="126752" bIns="63376" anchor="b" anchorCtr="0">
            <a:noAutofit/>
          </a:bodyPr>
          <a:lstStyle>
            <a:lvl1pPr algn="l" defTabSz="836843">
              <a:lnSpc>
                <a:spcPct val="100000"/>
              </a:lnSpc>
              <a:spcBef>
                <a:spcPct val="50000"/>
              </a:spcBef>
              <a:buNone/>
              <a:defRPr sz="2100" b="0" i="0">
                <a:solidFill>
                  <a:schemeClr val="tx1"/>
                </a:solidFill>
                <a:latin typeface="+mj-lt"/>
                <a:cs typeface="CiscoSans ExtraLight"/>
              </a:defRPr>
            </a:lvl1pPr>
            <a:lvl2pPr>
              <a:buFont typeface="Arial" pitchFamily="34" charset="0"/>
              <a:buNone/>
              <a:defRPr sz="1600"/>
            </a:lvl2pPr>
            <a:lvl3pPr>
              <a:buFont typeface="Arial" pitchFamily="34" charset="0"/>
              <a:buNone/>
              <a:defRPr sz="1600"/>
            </a:lvl3pPr>
            <a:lvl4pPr>
              <a:buFont typeface="Arial" pitchFamily="34" charset="0"/>
              <a:buNone/>
              <a:defRPr sz="1600"/>
            </a:lvl4pPr>
            <a:lvl5pPr>
              <a:buFont typeface="Arial" pitchFamily="34" charset="0"/>
              <a:buNone/>
              <a:defRPr sz="1600"/>
            </a:lvl5pPr>
          </a:lstStyle>
          <a:p>
            <a:r>
              <a:rPr lang="en-US" dirty="0" smtClean="0"/>
              <a:t>Source information is set at 16 points.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561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D845-0AE0-1B47-B512-2A60F10BC51D}" type="datetimeFigureOut">
              <a:rPr lang="en-US" smtClean="0"/>
              <a:t>12/19/16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4D38-5D96-104F-9550-A59ABC3D8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10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D845-0AE0-1B47-B512-2A60F10BC51D}" type="datetimeFigureOut">
              <a:rPr lang="en-US" smtClean="0"/>
              <a:t>12/19/16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4D38-5D96-104F-9550-A59ABC3D8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907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D845-0AE0-1B47-B512-2A60F10BC51D}" type="datetimeFigureOut">
              <a:rPr lang="en-US" smtClean="0"/>
              <a:t>12/19/16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4D38-5D96-104F-9550-A59ABC3D8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18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D845-0AE0-1B47-B512-2A60F10BC51D}" type="datetimeFigureOut">
              <a:rPr lang="en-US" smtClean="0"/>
              <a:t>12/19/16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4D38-5D96-104F-9550-A59ABC3D8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835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D845-0AE0-1B47-B512-2A60F10BC51D}" type="datetimeFigureOut">
              <a:rPr lang="en-US" smtClean="0"/>
              <a:t>12/19/16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4D38-5D96-104F-9550-A59ABC3D8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457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D845-0AE0-1B47-B512-2A60F10BC51D}" type="datetimeFigureOut">
              <a:rPr lang="en-US" smtClean="0"/>
              <a:t>12/19/16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4D38-5D96-104F-9550-A59ABC3D8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557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D845-0AE0-1B47-B512-2A60F10BC51D}" type="datetimeFigureOut">
              <a:rPr lang="en-US" smtClean="0"/>
              <a:t>12/19/16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4D38-5D96-104F-9550-A59ABC3D8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305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D845-0AE0-1B47-B512-2A60F10BC51D}" type="datetimeFigureOut">
              <a:rPr lang="en-US" smtClean="0"/>
              <a:t>12/19/16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4D38-5D96-104F-9550-A59ABC3D8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28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8D845-0AE0-1B47-B512-2A60F10BC51D}" type="datetimeFigureOut">
              <a:rPr lang="en-US" smtClean="0"/>
              <a:t>12/19/16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D4D38-5D96-104F-9550-A59ABC3D8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78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mbj4668/pyang/wiki/UMLOutput" TargetMode="External"/><Relationship Id="rId4" Type="http://schemas.openxmlformats.org/officeDocument/2006/relationships/hyperlink" Target="https://github.com/mbj4668/pyang/wiki/TreeOutput" TargetMode="External"/><Relationship Id="rId5" Type="http://schemas.openxmlformats.org/officeDocument/2006/relationships/hyperlink" Target="https://github.com/mbj4668/pyang/wiki/XmlJson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ithub.com/mbj4668/pyang/wiki/InstanceValidation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YANG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Roque </a:t>
            </a:r>
            <a:r>
              <a:rPr lang="en-US" dirty="0" err="1" smtClean="0"/>
              <a:t>Gagliano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2314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166" y="1004104"/>
            <a:ext cx="10515600" cy="234502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Use RFC7950 as documentation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YANG Grouping Statement</a:t>
            </a:r>
            <a:br>
              <a:rPr lang="en-US" dirty="0" smtClean="0"/>
            </a:br>
            <a:r>
              <a:rPr lang="en-US" dirty="0" smtClean="0"/>
              <a:t>+ </a:t>
            </a:r>
            <a:br>
              <a:rPr lang="en-US" dirty="0" smtClean="0"/>
            </a:br>
            <a:r>
              <a:rPr lang="en-US" dirty="0" smtClean="0"/>
              <a:t>Grouping statements with ”refine”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38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YANG Data Definitions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73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Leaf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0217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Container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9538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Leaf-list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7414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31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Leafref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060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Deref</a:t>
            </a:r>
            <a:r>
              <a:rPr lang="en-US" dirty="0"/>
              <a:t>() XPATH </a:t>
            </a:r>
            <a:r>
              <a:rPr lang="en-US" dirty="0" smtClean="0"/>
              <a:t>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431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YANG Actions, RPCs and Notifications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8814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YANG RPC Statement: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59098"/>
          </a:xfrm>
        </p:spPr>
        <p:txBody>
          <a:bodyPr/>
          <a:lstStyle/>
          <a:p>
            <a:r>
              <a:rPr lang="en-US" dirty="0"/>
              <a:t>Administrative actions with input and </a:t>
            </a:r>
            <a:r>
              <a:rPr lang="en-US" dirty="0" smtClean="0"/>
              <a:t>outputs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No tied with any node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57550" y="308472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YANG Action Statement: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57550" y="4545223"/>
            <a:ext cx="10515600" cy="1259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Administrative actions with input and outputs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Tied to a specific node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624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YANG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YANG 1.0 is currently most popular</a:t>
            </a:r>
          </a:p>
          <a:p>
            <a:r>
              <a:rPr lang="en-US" dirty="0" smtClean="0"/>
              <a:t>YANG 1.1 just released</a:t>
            </a:r>
          </a:p>
          <a:p>
            <a:r>
              <a:rPr lang="en-US" dirty="0" smtClean="0"/>
              <a:t>Some backward incompatibilities (YANG 1.0 is not obsolete)</a:t>
            </a:r>
          </a:p>
          <a:p>
            <a:r>
              <a:rPr lang="en-US" dirty="0" smtClean="0"/>
              <a:t>Version needs to be there for 1.1 support</a:t>
            </a:r>
          </a:p>
          <a:p>
            <a:r>
              <a:rPr lang="en-US" dirty="0" smtClean="0"/>
              <a:t>YANG models are organized in modules (that can also have sub-modules)</a:t>
            </a:r>
          </a:p>
          <a:p>
            <a:r>
              <a:rPr lang="en-US" dirty="0" smtClean="0"/>
              <a:t>YANG modules name match the file </a:t>
            </a:r>
            <a:r>
              <a:rPr lang="en-US" dirty="0" err="1" smtClean="0"/>
              <a:t>name.yang</a:t>
            </a:r>
            <a:endParaRPr lang="en-US" dirty="0" smtClean="0"/>
          </a:p>
          <a:p>
            <a:r>
              <a:rPr lang="en-US" dirty="0" smtClean="0"/>
              <a:t>If there is YANG, there is a YIN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20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YANG Notification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to define notifications</a:t>
            </a:r>
          </a:p>
          <a:p>
            <a:r>
              <a:rPr lang="en-US" dirty="0" smtClean="0"/>
              <a:t>One single argument as identifier</a:t>
            </a:r>
          </a:p>
          <a:p>
            <a:r>
              <a:rPr lang="en-US" dirty="0" smtClean="0"/>
              <a:t>Followed by sub-statements with detail information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148" y="3566405"/>
            <a:ext cx="3276600" cy="207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2834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 YANG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hoice</a:t>
            </a:r>
          </a:p>
          <a:p>
            <a:r>
              <a:rPr lang="en-US" dirty="0" smtClean="0"/>
              <a:t>must</a:t>
            </a:r>
          </a:p>
          <a:p>
            <a:r>
              <a:rPr lang="en-US" dirty="0"/>
              <a:t>w</a:t>
            </a:r>
            <a:r>
              <a:rPr lang="en-US" dirty="0" smtClean="0"/>
              <a:t>hen</a:t>
            </a:r>
          </a:p>
          <a:p>
            <a:r>
              <a:rPr lang="en-US" dirty="0"/>
              <a:t>i</a:t>
            </a:r>
            <a:r>
              <a:rPr lang="en-US" dirty="0" smtClean="0"/>
              <a:t>dentity</a:t>
            </a:r>
          </a:p>
          <a:p>
            <a:r>
              <a:rPr lang="en-US" dirty="0"/>
              <a:t>f</a:t>
            </a:r>
            <a:r>
              <a:rPr lang="en-US" dirty="0" smtClean="0"/>
              <a:t>eature</a:t>
            </a:r>
          </a:p>
          <a:p>
            <a:r>
              <a:rPr lang="en-US" dirty="0"/>
              <a:t>d</a:t>
            </a:r>
            <a:r>
              <a:rPr lang="en-US" dirty="0" smtClean="0"/>
              <a:t>eviations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5559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Upgrading a YANG module</a:t>
            </a:r>
            <a:br>
              <a:rPr lang="en-US" dirty="0" smtClean="0"/>
            </a:br>
            <a:r>
              <a:rPr lang="en-US" sz="3600" dirty="0" smtClean="0"/>
              <a:t>Rules are written in standard (example of rules)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MUST add revision statement</a:t>
            </a:r>
          </a:p>
          <a:p>
            <a:r>
              <a:rPr lang="en-US" dirty="0"/>
              <a:t>An "enumeration" type may have new </a:t>
            </a:r>
            <a:r>
              <a:rPr lang="en-US" dirty="0" err="1"/>
              <a:t>enums</a:t>
            </a:r>
            <a:r>
              <a:rPr lang="en-US" dirty="0"/>
              <a:t> </a:t>
            </a:r>
            <a:r>
              <a:rPr lang="en-US" dirty="0" smtClean="0"/>
              <a:t>added (at the end please), </a:t>
            </a:r>
            <a:r>
              <a:rPr lang="en-US" dirty="0"/>
              <a:t>provided the old </a:t>
            </a:r>
            <a:r>
              <a:rPr lang="en-US" dirty="0" err="1"/>
              <a:t>enums's</a:t>
            </a:r>
            <a:r>
              <a:rPr lang="en-US" dirty="0"/>
              <a:t> values do not change</a:t>
            </a:r>
            <a:r>
              <a:rPr lang="en-US" dirty="0" smtClean="0"/>
              <a:t>.</a:t>
            </a:r>
          </a:p>
          <a:p>
            <a:r>
              <a:rPr lang="en-US" dirty="0"/>
              <a:t>A "range", "length", or "pattern" statement may expand the allowed value space</a:t>
            </a:r>
            <a:r>
              <a:rPr lang="en-US" dirty="0" smtClean="0"/>
              <a:t>.</a:t>
            </a:r>
          </a:p>
          <a:p>
            <a:r>
              <a:rPr lang="en-US" dirty="0"/>
              <a:t>A "min-elements" statement may be removed, or changed to require fewer elements</a:t>
            </a:r>
            <a:r>
              <a:rPr lang="en-US" dirty="0" smtClean="0"/>
              <a:t>.</a:t>
            </a:r>
          </a:p>
          <a:p>
            <a:r>
              <a:rPr lang="en-US" dirty="0"/>
              <a:t>New data definition statements may be added if they do not add mandatory </a:t>
            </a:r>
            <a:r>
              <a:rPr lang="en-US" dirty="0" smtClean="0"/>
              <a:t>nodes to </a:t>
            </a:r>
            <a:r>
              <a:rPr lang="en-US" dirty="0"/>
              <a:t>existing nodes or at the top level in a module or submodule, or if they are conditionally dependent on a new feature </a:t>
            </a:r>
          </a:p>
        </p:txBody>
      </p:sp>
    </p:spTree>
    <p:extLst>
      <p:ext uri="{BB962C8B-B14F-4D97-AF65-F5344CB8AC3E}">
        <p14:creationId xmlns:p14="http://schemas.microsoft.com/office/powerpoint/2010/main" val="201919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YANG to YIN to YANG is lossless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2056482"/>
            <a:ext cx="97536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29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YANG is not only for configuration: </a:t>
            </a:r>
            <a:br>
              <a:rPr lang="en-US" dirty="0" smtClean="0"/>
            </a:br>
            <a:r>
              <a:rPr lang="en-US" sz="3600" dirty="0" smtClean="0"/>
              <a:t>Model-driven telemetry or Orchestrated assurance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Orchestrated assurance:</a:t>
            </a:r>
          </a:p>
          <a:p>
            <a:pPr lvl="1"/>
            <a:r>
              <a:rPr lang="en-US" dirty="0"/>
              <a:t>Assurance hand-over should be part of the provisioning process</a:t>
            </a:r>
          </a:p>
          <a:p>
            <a:pPr lvl="1"/>
            <a:r>
              <a:rPr lang="en-US" dirty="0"/>
              <a:t>Modeling assurance should be part of service </a:t>
            </a:r>
            <a:r>
              <a:rPr lang="en-US" dirty="0" smtClean="0"/>
              <a:t>design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Model-driven telemetry:</a:t>
            </a:r>
          </a:p>
          <a:p>
            <a:pPr lvl="1"/>
            <a:r>
              <a:rPr lang="en-US" dirty="0" smtClean="0"/>
              <a:t>Using YANG models for telemetry data exposed from the devices to the collectors</a:t>
            </a:r>
          </a:p>
          <a:p>
            <a:pPr lvl="1"/>
            <a:r>
              <a:rPr lang="en-US" dirty="0" err="1" smtClean="0"/>
              <a:t>gRPC</a:t>
            </a:r>
            <a:r>
              <a:rPr lang="en-US" dirty="0" smtClean="0"/>
              <a:t> proposed as transport option:</a:t>
            </a:r>
            <a:r>
              <a:rPr lang="en-US" b="1" dirty="0"/>
              <a:t> </a:t>
            </a:r>
            <a:endParaRPr lang="en-US" b="1" dirty="0" smtClean="0"/>
          </a:p>
          <a:p>
            <a:pPr marL="914400" lvl="2" indent="0">
              <a:buNone/>
            </a:pPr>
            <a:r>
              <a:rPr lang="en-US" b="1" dirty="0" err="1" smtClean="0"/>
              <a:t>gNMI</a:t>
            </a:r>
            <a:r>
              <a:rPr lang="en-US" b="1" dirty="0" smtClean="0"/>
              <a:t> </a:t>
            </a:r>
            <a:r>
              <a:rPr lang="en-US" b="1" dirty="0"/>
              <a:t>- </a:t>
            </a:r>
            <a:r>
              <a:rPr lang="en-US" b="1" dirty="0" err="1"/>
              <a:t>gRPC</a:t>
            </a:r>
            <a:r>
              <a:rPr lang="en-US" b="1" dirty="0"/>
              <a:t> Network Management Interface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Required for ”reactive-design” or “close-loop design”</a:t>
            </a:r>
          </a:p>
        </p:txBody>
      </p:sp>
    </p:spTree>
    <p:extLst>
      <p:ext uri="{BB962C8B-B14F-4D97-AF65-F5344CB8AC3E}">
        <p14:creationId xmlns:p14="http://schemas.microsoft.com/office/powerpoint/2010/main" val="68203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YANG Tools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YANG Editors with plugins:</a:t>
            </a:r>
          </a:p>
          <a:p>
            <a:pPr lvl="1"/>
            <a:r>
              <a:rPr lang="en-US" dirty="0" smtClean="0"/>
              <a:t>VI</a:t>
            </a:r>
          </a:p>
          <a:p>
            <a:pPr lvl="1"/>
            <a:r>
              <a:rPr lang="en-US" dirty="0" err="1" smtClean="0"/>
              <a:t>Emacs</a:t>
            </a:r>
            <a:endParaRPr lang="en-US" dirty="0" smtClean="0"/>
          </a:p>
          <a:p>
            <a:pPr lvl="1"/>
            <a:r>
              <a:rPr lang="en-US" dirty="0" smtClean="0"/>
              <a:t>Eclipse</a:t>
            </a:r>
          </a:p>
          <a:p>
            <a:pPr lvl="1"/>
            <a:r>
              <a:rPr lang="en-US" dirty="0" smtClean="0"/>
              <a:t>Sublime</a:t>
            </a:r>
          </a:p>
          <a:p>
            <a:pPr lvl="1"/>
            <a:r>
              <a:rPr lang="en-US" dirty="0" smtClean="0"/>
              <a:t>Commercials</a:t>
            </a:r>
            <a:r>
              <a:rPr lang="is-IS" dirty="0" smtClean="0"/>
              <a:t>…</a:t>
            </a:r>
          </a:p>
          <a:p>
            <a:r>
              <a:rPr lang="is-IS" dirty="0" smtClean="0"/>
              <a:t>YANG OS Tools:</a:t>
            </a:r>
          </a:p>
          <a:p>
            <a:pPr lvl="1"/>
            <a:r>
              <a:rPr lang="is-IS" dirty="0" smtClean="0"/>
              <a:t>PYANG</a:t>
            </a:r>
            <a:endParaRPr lang="is-IS" dirty="0" smtClean="0"/>
          </a:p>
          <a:p>
            <a:pPr lvl="1"/>
            <a:r>
              <a:rPr lang="is-IS" dirty="0" smtClean="0"/>
              <a:t>YANG to Python objects: </a:t>
            </a:r>
            <a:r>
              <a:rPr lang="en-US" dirty="0" err="1"/>
              <a:t>pyangbind</a:t>
            </a:r>
            <a:r>
              <a:rPr lang="en-US" dirty="0"/>
              <a:t>: https://</a:t>
            </a:r>
            <a:r>
              <a:rPr lang="en-US" dirty="0" err="1"/>
              <a:t>github.com</a:t>
            </a:r>
            <a:r>
              <a:rPr lang="en-US" dirty="0"/>
              <a:t>/</a:t>
            </a:r>
            <a:r>
              <a:rPr lang="en-US" dirty="0" err="1"/>
              <a:t>robshakir</a:t>
            </a:r>
            <a:r>
              <a:rPr lang="en-US" dirty="0"/>
              <a:t>/</a:t>
            </a:r>
            <a:r>
              <a:rPr lang="en-US" dirty="0" err="1"/>
              <a:t>pyangbind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87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PYANG: An extensible YANG validator and converter in python </a:t>
            </a:r>
          </a:p>
        </p:txBody>
      </p:sp>
      <p:sp>
        <p:nvSpPr>
          <p:cNvPr id="4" name="Rectangle 3"/>
          <p:cNvSpPr/>
          <p:nvPr/>
        </p:nvSpPr>
        <p:spPr>
          <a:xfrm>
            <a:off x="838200" y="1690688"/>
            <a:ext cx="1002902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400" dirty="0"/>
              <a:t>Validate YANG modules.</a:t>
            </a:r>
          </a:p>
          <a:p>
            <a:pPr>
              <a:buFont typeface="Arial" charset="0"/>
              <a:buChar char="•"/>
            </a:pPr>
            <a:r>
              <a:rPr lang="en-US" sz="2400" dirty="0"/>
              <a:t>Convert YANG modules to YIN, and YIN to YANG.</a:t>
            </a:r>
          </a:p>
          <a:p>
            <a:pPr>
              <a:buFont typeface="Arial" charset="0"/>
              <a:buChar char="•"/>
            </a:pPr>
            <a:r>
              <a:rPr lang="en-US" sz="2400" dirty="0"/>
              <a:t>Translate YANG data models to DSDL schemas, which can be used for validating various XML instance documents. See </a:t>
            </a:r>
            <a:r>
              <a:rPr lang="en-US" sz="2400" dirty="0">
                <a:hlinkClick r:id="rId2"/>
              </a:rPr>
              <a:t>InstanceValidation</a:t>
            </a:r>
            <a:r>
              <a:rPr lang="en-US" sz="2400" dirty="0"/>
              <a:t>.</a:t>
            </a:r>
          </a:p>
          <a:p>
            <a:pPr>
              <a:buFont typeface="Arial" charset="0"/>
              <a:buChar char="•"/>
            </a:pPr>
            <a:r>
              <a:rPr lang="en-US" sz="2400" dirty="0"/>
              <a:t>Translate YANG data models to XSD.</a:t>
            </a:r>
          </a:p>
          <a:p>
            <a:pPr>
              <a:buFont typeface="Arial" charset="0"/>
              <a:buChar char="•"/>
            </a:pPr>
            <a:r>
              <a:rPr lang="en-US" sz="2400" dirty="0"/>
              <a:t>Generate UML diagrams from YANG models. See </a:t>
            </a:r>
            <a:r>
              <a:rPr lang="en-US" sz="2400" dirty="0">
                <a:hlinkClick r:id="rId3"/>
              </a:rPr>
              <a:t>UMLOutput</a:t>
            </a:r>
            <a:r>
              <a:rPr lang="en-US" sz="2400" dirty="0"/>
              <a:t> for an example.</a:t>
            </a:r>
          </a:p>
          <a:p>
            <a:pPr>
              <a:buFont typeface="Arial" charset="0"/>
              <a:buChar char="•"/>
            </a:pPr>
            <a:r>
              <a:rPr lang="en-US" sz="2400" dirty="0"/>
              <a:t>Generate compact tree representation of YANG models for quick visualization. See </a:t>
            </a:r>
            <a:r>
              <a:rPr lang="en-US" sz="2400" dirty="0">
                <a:hlinkClick r:id="rId4"/>
              </a:rPr>
              <a:t>TreeOutput</a:t>
            </a:r>
            <a:r>
              <a:rPr lang="en-US" sz="2400" dirty="0"/>
              <a:t> for an example.</a:t>
            </a:r>
          </a:p>
          <a:p>
            <a:pPr>
              <a:buFont typeface="Arial" charset="0"/>
              <a:buChar char="•"/>
            </a:pPr>
            <a:r>
              <a:rPr lang="en-US" sz="2400" dirty="0"/>
              <a:t>Generate a skeleton XML instance document from the data model.</a:t>
            </a:r>
          </a:p>
          <a:p>
            <a:pPr>
              <a:buFont typeface="Arial" charset="0"/>
              <a:buChar char="•"/>
            </a:pPr>
            <a:r>
              <a:rPr lang="en-US" sz="2400" dirty="0"/>
              <a:t>Schema-aware translation of instance documents encoded in XML to JSON and vice-versa. See </a:t>
            </a:r>
            <a:r>
              <a:rPr lang="en-US" sz="2400" dirty="0">
                <a:hlinkClick r:id="rId5"/>
              </a:rPr>
              <a:t>XmlJson</a:t>
            </a:r>
            <a:r>
              <a:rPr lang="en-US" sz="2400" dirty="0"/>
              <a:t>.</a:t>
            </a:r>
          </a:p>
          <a:p>
            <a:pPr>
              <a:buFont typeface="Arial" charset="0"/>
              <a:buChar char="•"/>
            </a:pPr>
            <a:r>
              <a:rPr lang="en-US" sz="2400" dirty="0"/>
              <a:t>Plugin framework for simple development of other outputs, such as code generation.</a:t>
            </a:r>
          </a:p>
        </p:txBody>
      </p:sp>
    </p:spTree>
    <p:extLst>
      <p:ext uri="{BB962C8B-B14F-4D97-AF65-F5344CB8AC3E}">
        <p14:creationId xmlns:p14="http://schemas.microsoft.com/office/powerpoint/2010/main" val="190860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YANG Content – Order is important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module &lt;module-name&gt;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{ </a:t>
            </a:r>
            <a:r>
              <a:rPr lang="en-US" dirty="0"/>
              <a:t>// header information </a:t>
            </a:r>
            <a:endParaRPr lang="en-US" dirty="0" smtClean="0"/>
          </a:p>
          <a:p>
            <a:pPr marL="914400" lvl="2" indent="0">
              <a:buNone/>
            </a:pPr>
            <a:r>
              <a:rPr lang="en-US" dirty="0" smtClean="0"/>
              <a:t>&lt;</a:t>
            </a:r>
            <a:r>
              <a:rPr lang="en-US" dirty="0"/>
              <a:t>yang-version statement</a:t>
            </a:r>
            <a:r>
              <a:rPr lang="en-US" dirty="0" smtClean="0"/>
              <a:t>&gt;</a:t>
            </a:r>
          </a:p>
          <a:p>
            <a:pPr marL="914400" lvl="2" indent="0">
              <a:buNone/>
            </a:pPr>
            <a:r>
              <a:rPr lang="en-US" dirty="0" smtClean="0"/>
              <a:t> </a:t>
            </a:r>
            <a:r>
              <a:rPr lang="en-US" dirty="0"/>
              <a:t>&lt;namespace statement</a:t>
            </a:r>
            <a:r>
              <a:rPr lang="en-US" dirty="0" smtClean="0"/>
              <a:t>&gt;</a:t>
            </a:r>
          </a:p>
          <a:p>
            <a:pPr marL="914400" lvl="2" indent="0">
              <a:buNone/>
            </a:pPr>
            <a:r>
              <a:rPr lang="en-US" dirty="0" smtClean="0"/>
              <a:t> </a:t>
            </a:r>
            <a:r>
              <a:rPr lang="en-US" dirty="0"/>
              <a:t>&lt;prefix statement&gt;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// </a:t>
            </a:r>
            <a:r>
              <a:rPr lang="en-US" dirty="0"/>
              <a:t>linkage statements </a:t>
            </a:r>
            <a:endParaRPr lang="en-US" dirty="0" smtClean="0"/>
          </a:p>
          <a:p>
            <a:pPr marL="914400" lvl="2" indent="0">
              <a:buNone/>
            </a:pPr>
            <a:r>
              <a:rPr lang="en-US" dirty="0" smtClean="0"/>
              <a:t>&lt;</a:t>
            </a:r>
            <a:r>
              <a:rPr lang="en-US" dirty="0"/>
              <a:t>import statements</a:t>
            </a:r>
            <a:r>
              <a:rPr lang="en-US" dirty="0" smtClean="0"/>
              <a:t>&gt;</a:t>
            </a:r>
          </a:p>
          <a:p>
            <a:pPr marL="914400" lvl="2" indent="0">
              <a:buNone/>
            </a:pPr>
            <a:r>
              <a:rPr lang="en-US" dirty="0" smtClean="0"/>
              <a:t>&lt;</a:t>
            </a:r>
            <a:r>
              <a:rPr lang="en-US" dirty="0"/>
              <a:t>include statements&gt;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// </a:t>
            </a:r>
            <a:r>
              <a:rPr lang="en-US" dirty="0"/>
              <a:t>meta information </a:t>
            </a:r>
            <a:endParaRPr lang="en-US" dirty="0" smtClean="0"/>
          </a:p>
          <a:p>
            <a:pPr marL="914400" lvl="2" indent="0">
              <a:buNone/>
            </a:pPr>
            <a:r>
              <a:rPr lang="en-US" dirty="0" smtClean="0"/>
              <a:t>&lt;</a:t>
            </a:r>
            <a:r>
              <a:rPr lang="en-US" dirty="0"/>
              <a:t>organization statement&gt; </a:t>
            </a:r>
            <a:endParaRPr lang="en-US" dirty="0" smtClean="0"/>
          </a:p>
          <a:p>
            <a:pPr marL="914400" lvl="2" indent="0">
              <a:buNone/>
            </a:pPr>
            <a:r>
              <a:rPr lang="en-US" dirty="0" smtClean="0"/>
              <a:t>&lt;</a:t>
            </a:r>
            <a:r>
              <a:rPr lang="en-US" dirty="0"/>
              <a:t>contact statement&gt; </a:t>
            </a:r>
            <a:endParaRPr lang="en-US" dirty="0" smtClean="0"/>
          </a:p>
          <a:p>
            <a:pPr marL="914400" lvl="2" indent="0">
              <a:buNone/>
            </a:pPr>
            <a:r>
              <a:rPr lang="en-US" dirty="0" smtClean="0"/>
              <a:t>&lt;</a:t>
            </a:r>
            <a:r>
              <a:rPr lang="en-US" dirty="0"/>
              <a:t>description statement&gt; </a:t>
            </a:r>
            <a:endParaRPr lang="en-US" dirty="0" smtClean="0"/>
          </a:p>
          <a:p>
            <a:pPr marL="914400" lvl="2" indent="0">
              <a:buNone/>
            </a:pPr>
            <a:r>
              <a:rPr lang="en-US" dirty="0" smtClean="0"/>
              <a:t>&lt;</a:t>
            </a:r>
            <a:r>
              <a:rPr lang="en-US" dirty="0"/>
              <a:t>reference statement&gt;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// </a:t>
            </a:r>
            <a:r>
              <a:rPr lang="en-US" dirty="0"/>
              <a:t>revision history </a:t>
            </a:r>
            <a:endParaRPr lang="en-US" dirty="0" smtClean="0"/>
          </a:p>
          <a:p>
            <a:pPr marL="914400" lvl="2" indent="0">
              <a:buNone/>
            </a:pPr>
            <a:r>
              <a:rPr lang="en-US" dirty="0" smtClean="0"/>
              <a:t>&lt;</a:t>
            </a:r>
            <a:r>
              <a:rPr lang="en-US" dirty="0"/>
              <a:t>revision statements&gt;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// </a:t>
            </a:r>
            <a:r>
              <a:rPr lang="en-US" dirty="0"/>
              <a:t>module definitions </a:t>
            </a:r>
            <a:endParaRPr lang="en-US" dirty="0" smtClean="0"/>
          </a:p>
          <a:p>
            <a:pPr marL="914400" lvl="2" indent="0">
              <a:buNone/>
            </a:pPr>
            <a:r>
              <a:rPr lang="en-US" dirty="0" smtClean="0"/>
              <a:t>&lt;</a:t>
            </a:r>
            <a:r>
              <a:rPr lang="en-US" dirty="0"/>
              <a:t>other statements&gt; }</a:t>
            </a:r>
          </a:p>
        </p:txBody>
      </p:sp>
    </p:spTree>
    <p:extLst>
      <p:ext uri="{BB962C8B-B14F-4D97-AF65-F5344CB8AC3E}">
        <p14:creationId xmlns:p14="http://schemas.microsoft.com/office/powerpoint/2010/main" val="48199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6142"/>
            <a:ext cx="10515600" cy="1325563"/>
          </a:xfrm>
        </p:spPr>
        <p:txBody>
          <a:bodyPr/>
          <a:lstStyle/>
          <a:p>
            <a:r>
              <a:rPr lang="en-US" dirty="0" smtClean="0"/>
              <a:t>Augment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Allows a module (or submodule)  to add to schema tree define by another module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03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Yang Base </a:t>
            </a:r>
            <a:r>
              <a:rPr lang="en-US" dirty="0" smtClean="0"/>
              <a:t>Types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98" y="1591172"/>
            <a:ext cx="6794500" cy="4292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5898" y="1989386"/>
            <a:ext cx="3594100" cy="12573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525898" y="1513443"/>
            <a:ext cx="2697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Augmenting: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525898" y="3367068"/>
            <a:ext cx="42841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Restrictions:</a:t>
            </a:r>
          </a:p>
          <a:p>
            <a:r>
              <a:rPr lang="en-US" dirty="0"/>
              <a:t>	</a:t>
            </a:r>
            <a:r>
              <a:rPr lang="en-US" dirty="0" smtClean="0"/>
              <a:t>For integer:</a:t>
            </a:r>
          </a:p>
          <a:p>
            <a:r>
              <a:rPr lang="en-US" dirty="0"/>
              <a:t>	</a:t>
            </a:r>
            <a:r>
              <a:rPr lang="en-US" dirty="0" smtClean="0"/>
              <a:t>	range (include max)</a:t>
            </a:r>
          </a:p>
          <a:p>
            <a:endParaRPr lang="en-US" dirty="0"/>
          </a:p>
          <a:p>
            <a:r>
              <a:rPr lang="en-US" dirty="0" smtClean="0"/>
              <a:t>	For string:</a:t>
            </a:r>
          </a:p>
          <a:p>
            <a:r>
              <a:rPr lang="en-US" dirty="0"/>
              <a:t>	</a:t>
            </a:r>
            <a:r>
              <a:rPr lang="en-US" dirty="0" smtClean="0"/>
              <a:t>	length</a:t>
            </a:r>
          </a:p>
          <a:p>
            <a:r>
              <a:rPr lang="en-US" dirty="0"/>
              <a:t>	</a:t>
            </a:r>
            <a:r>
              <a:rPr lang="en-US" dirty="0" smtClean="0"/>
              <a:t>	pattern</a:t>
            </a:r>
          </a:p>
          <a:p>
            <a:endParaRPr lang="en-US" dirty="0"/>
          </a:p>
          <a:p>
            <a:r>
              <a:rPr lang="en-US" dirty="0" smtClean="0"/>
              <a:t>Union statements: Allows special types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1065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5587</TotalTime>
  <Words>575</Words>
  <Application>Microsoft Macintosh PowerPoint</Application>
  <PresentationFormat>Widescreen</PresentationFormat>
  <Paragraphs>109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Calibri</vt:lpstr>
      <vt:lpstr>Calibri Light</vt:lpstr>
      <vt:lpstr>CiscoSans ExtraLight</vt:lpstr>
      <vt:lpstr>CiscoSans Thin</vt:lpstr>
      <vt:lpstr>Arial</vt:lpstr>
      <vt:lpstr>Office Theme</vt:lpstr>
      <vt:lpstr>YANG</vt:lpstr>
      <vt:lpstr>YANG Status</vt:lpstr>
      <vt:lpstr>YANG to YIN to YANG is lossless</vt:lpstr>
      <vt:lpstr>YANG is not only for configuration:  Model-driven telemetry or Orchestrated assurance</vt:lpstr>
      <vt:lpstr>YANG Tools </vt:lpstr>
      <vt:lpstr>PYANG: An extensible YANG validator and converter in python </vt:lpstr>
      <vt:lpstr>YANG Content – Order is important</vt:lpstr>
      <vt:lpstr>Augment Statement</vt:lpstr>
      <vt:lpstr>Yang Base Types</vt:lpstr>
      <vt:lpstr>Use RFC7950 as documentation  YANG Grouping Statement +  Grouping statements with ”refine”</vt:lpstr>
      <vt:lpstr>YANG Data Definitions</vt:lpstr>
      <vt:lpstr>Leaf Statement</vt:lpstr>
      <vt:lpstr>Container statement</vt:lpstr>
      <vt:lpstr>Leaf-list statement</vt:lpstr>
      <vt:lpstr>List Statement</vt:lpstr>
      <vt:lpstr>Leafref</vt:lpstr>
      <vt:lpstr>Deref() XPATH Operator</vt:lpstr>
      <vt:lpstr>YANG Actions, RPCs and Notifications</vt:lpstr>
      <vt:lpstr>YANG RPC Statement:</vt:lpstr>
      <vt:lpstr>YANG Notification statement</vt:lpstr>
      <vt:lpstr>Advance YANG statements</vt:lpstr>
      <vt:lpstr>Upgrading a YANG module Rules are written in standard (example of rules)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80</cp:revision>
  <dcterms:created xsi:type="dcterms:W3CDTF">2016-12-14T13:40:25Z</dcterms:created>
  <dcterms:modified xsi:type="dcterms:W3CDTF">2016-12-20T11:15:05Z</dcterms:modified>
</cp:coreProperties>
</file>