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  <p:sldMasterId id="2147483956" r:id="rId2"/>
    <p:sldMasterId id="2147483969" r:id="rId3"/>
  </p:sldMasterIdLst>
  <p:notesMasterIdLst>
    <p:notesMasterId r:id="rId101"/>
  </p:notesMasterIdLst>
  <p:handoutMasterIdLst>
    <p:handoutMasterId r:id="rId102"/>
  </p:handoutMasterIdLst>
  <p:sldIdLst>
    <p:sldId id="492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444" r:id="rId23"/>
    <p:sldId id="284" r:id="rId24"/>
    <p:sldId id="285" r:id="rId25"/>
    <p:sldId id="288" r:id="rId26"/>
    <p:sldId id="384" r:id="rId27"/>
    <p:sldId id="385" r:id="rId28"/>
    <p:sldId id="289" r:id="rId29"/>
    <p:sldId id="386" r:id="rId30"/>
    <p:sldId id="292" r:id="rId31"/>
    <p:sldId id="295" r:id="rId32"/>
    <p:sldId id="296" r:id="rId33"/>
    <p:sldId id="297" r:id="rId34"/>
    <p:sldId id="299" r:id="rId35"/>
    <p:sldId id="300" r:id="rId36"/>
    <p:sldId id="301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5" r:id="rId47"/>
    <p:sldId id="316" r:id="rId48"/>
    <p:sldId id="318" r:id="rId49"/>
    <p:sldId id="319" r:id="rId50"/>
    <p:sldId id="321" r:id="rId51"/>
    <p:sldId id="323" r:id="rId52"/>
    <p:sldId id="324" r:id="rId53"/>
    <p:sldId id="325" r:id="rId54"/>
    <p:sldId id="445" r:id="rId55"/>
    <p:sldId id="326" r:id="rId56"/>
    <p:sldId id="327" r:id="rId57"/>
    <p:sldId id="328" r:id="rId58"/>
    <p:sldId id="330" r:id="rId59"/>
    <p:sldId id="332" r:id="rId60"/>
    <p:sldId id="333" r:id="rId61"/>
    <p:sldId id="335" r:id="rId62"/>
    <p:sldId id="336" r:id="rId63"/>
    <p:sldId id="442" r:id="rId64"/>
    <p:sldId id="338" r:id="rId65"/>
    <p:sldId id="339" r:id="rId66"/>
    <p:sldId id="341" r:id="rId67"/>
    <p:sldId id="447" r:id="rId68"/>
    <p:sldId id="449" r:id="rId69"/>
    <p:sldId id="450" r:id="rId70"/>
    <p:sldId id="451" r:id="rId71"/>
    <p:sldId id="454" r:id="rId72"/>
    <p:sldId id="259" r:id="rId73"/>
    <p:sldId id="455" r:id="rId74"/>
    <p:sldId id="456" r:id="rId75"/>
    <p:sldId id="457" r:id="rId76"/>
    <p:sldId id="458" r:id="rId77"/>
    <p:sldId id="459" r:id="rId78"/>
    <p:sldId id="460" r:id="rId79"/>
    <p:sldId id="462" r:id="rId80"/>
    <p:sldId id="464" r:id="rId81"/>
    <p:sldId id="465" r:id="rId82"/>
    <p:sldId id="466" r:id="rId83"/>
    <p:sldId id="467" r:id="rId84"/>
    <p:sldId id="469" r:id="rId85"/>
    <p:sldId id="471" r:id="rId86"/>
    <p:sldId id="472" r:id="rId87"/>
    <p:sldId id="473" r:id="rId88"/>
    <p:sldId id="475" r:id="rId89"/>
    <p:sldId id="476" r:id="rId90"/>
    <p:sldId id="286" r:id="rId91"/>
    <p:sldId id="287" r:id="rId92"/>
    <p:sldId id="479" r:id="rId93"/>
    <p:sldId id="480" r:id="rId94"/>
    <p:sldId id="481" r:id="rId95"/>
    <p:sldId id="482" r:id="rId96"/>
    <p:sldId id="483" r:id="rId97"/>
    <p:sldId id="485" r:id="rId98"/>
    <p:sldId id="487" r:id="rId99"/>
    <p:sldId id="489" r:id="rId100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CC"/>
    <a:srgbClr val="CCFFCC"/>
    <a:srgbClr val="FF0000"/>
    <a:srgbClr val="0099CC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4" autoAdjust="0"/>
  </p:normalViewPr>
  <p:slideViewPr>
    <p:cSldViewPr>
      <p:cViewPr varScale="1">
        <p:scale>
          <a:sx n="80" d="100"/>
          <a:sy n="80" d="100"/>
        </p:scale>
        <p:origin x="2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24"/>
    </p:cViewPr>
  </p:sorterViewPr>
  <p:notesViewPr>
    <p:cSldViewPr>
      <p:cViewPr varScale="1">
        <p:scale>
          <a:sx n="51" d="100"/>
          <a:sy n="51" d="100"/>
        </p:scale>
        <p:origin x="2124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554B7B-B1B6-46BE-9D47-C06C505BFD34}" type="datetimeFigureOut">
              <a:rPr lang="es-ES"/>
              <a:pPr>
                <a:defRPr/>
              </a:pPr>
              <a:t>02/05/2021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45F03E-AC60-437A-9CFB-0AE2CFD5A8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94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CC0AE47-9603-4DF1-A888-CD90E82C449C}" type="datetimeFigureOut">
              <a:rPr lang="es-ES"/>
              <a:pPr>
                <a:defRPr/>
              </a:pPr>
              <a:t>02/05/2021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D62ACD-699C-45AE-BF68-A7C3460026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298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 altLang="es-ES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B74B4-35A3-4B93-B1F2-706E7F875C4D}" type="slidenum">
              <a:rPr kumimoji="0" lang="es-E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1 Marcador de fecha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88454A9-F3F8-4B5E-B04B-63E03276DDD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FEE320BE-A316-41FA-95FD-D94209BCE23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39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7C270B58-9778-416F-BAFF-17994018FB2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A2B5EFBF-9733-4C11-AF63-6D85095AB621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60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006E14CD-21A5-4520-9220-5952897C150A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80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9D042B7-CBF7-4AE1-AB7A-8D2AABAEAF22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90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79130BF-D488-4A83-A0F0-1F54A825066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2CA9DA75-CE40-471A-B76C-4B758964439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9C34EEE2-8D9D-47AE-B109-EE7935476E0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00C7E762-BC05-4824-A476-38591E6D95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563C81DA-1073-4C82-832A-A726E0C9268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69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37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405B028C-1E5A-43B9-8058-5F10F7F0854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03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59F423A1-E62C-4B47-A7DC-797CF986E64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24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37EBD310-B3EF-4C53-9F8C-FAD19037B247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89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5962FCAF-8490-4CED-B6F4-0C5E8EF716F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477AC175-8C94-4D67-A3D8-E9DC322A73D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64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7F0AA429-5370-425C-8396-8A091AE00C0E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85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5E3060F9-EAB4-4B1C-9AAF-17475DCE7A71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0DF8F569-1CC4-4F2E-A324-86FFDE2112A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215258EF-BF06-4374-B236-25744D7ADE2E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E98450A6-7508-4974-BBA7-3329ECC96E9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C773B7B2-CA76-4988-9E3C-BF6919F30B4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ABA36133-BD6A-44BA-B60E-9A8E295347A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97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7281E1A1-7BAF-479D-AF0F-FFCA453074C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57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683B6340-11BD-410B-93BF-A1A785E45E6F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751F0319-3A07-4014-8772-C4513FDFDB4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151A3EC8-EB48-4757-9AB2-CE71E17BCB5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264E24DA-6D14-4A46-AECB-4C126674852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798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Trebuchet MS" pitchFamily="34" charset="0"/>
                <a:ea typeface="Microsoft YaHei" charset="-122"/>
              </a:defRPr>
            </a:lvl9pPr>
          </a:lstStyle>
          <a:p>
            <a:pPr marL="215900" marR="0" lvl="0" indent="-21590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E5C5EC62-238C-4F50-9A0E-49DB2477C556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icrosoft YaHei" charset="-122"/>
                <a:cs typeface="+mn-cs"/>
              </a:rPr>
              <a:pPr marL="215900" marR="0" lvl="0" indent="-21590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76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icrosoft YaHei" charset="-122"/>
              <a:cs typeface="+mn-cs"/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05304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9475" y="150018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0732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1328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7662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9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1451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14493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9251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72263" y="285750"/>
            <a:ext cx="2055812" cy="57388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0063" y="285750"/>
            <a:ext cx="6019800" cy="57388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43973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8012" cy="11414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37604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grpSp>
        <p:nvGrpSpPr>
          <p:cNvPr id="5" name="15 Grupo"/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</a:endParaRPr>
            </a:p>
          </p:txBody>
        </p:sp>
        <p:sp>
          <p:nvSpPr>
            <p:cNvPr id="7" name="17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/>
            </a:p>
          </p:txBody>
        </p:sp>
        <p:cxnSp>
          <p:nvCxnSpPr>
            <p:cNvPr id="10" name="9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59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5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6" name="5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Cheurón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9 Cheurón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5045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9" name="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7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4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9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3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520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1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60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30922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459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923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3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4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6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7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4002777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8229600" cy="21859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0063" y="3838575"/>
            <a:ext cx="8229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46891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4289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2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257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9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57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2679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23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005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2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3802062 w 5760"/>
              <a:gd name="T3" fmla="*/ 0 h 528"/>
              <a:gd name="T4" fmla="*/ 3802062 w 5760"/>
              <a:gd name="T5" fmla="*/ 1443037 h 528"/>
              <a:gd name="T6" fmla="*/ 31684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FCBD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3802063 w 5760"/>
              <a:gd name="T3" fmla="*/ 0 h 528"/>
              <a:gd name="T4" fmla="*/ 3802063 w 5760"/>
              <a:gd name="T5" fmla="*/ 838200 h 528"/>
              <a:gd name="T6" fmla="*/ 31684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-12700" y="5784850"/>
            <a:ext cx="3413125" cy="1090613"/>
            <a:chOff x="-8" y="3644"/>
            <a:chExt cx="2150" cy="687"/>
          </a:xfrm>
        </p:grpSpPr>
        <p:pic>
          <p:nvPicPr>
            <p:cNvPr id="1034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3644"/>
              <a:ext cx="2150" cy="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5" name="Text Box 5"/>
            <p:cNvSpPr txBox="1">
              <a:spLocks noChangeArrowheads="1"/>
            </p:cNvSpPr>
            <p:nvPr/>
          </p:nvSpPr>
          <p:spPr bwMode="auto">
            <a:xfrm>
              <a:off x="175" y="4045"/>
              <a:ext cx="1070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</p:grpSp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772150"/>
            <a:ext cx="342106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285750"/>
            <a:ext cx="8228012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del texto de título</a:t>
            </a:r>
          </a:p>
        </p:txBody>
      </p:sp>
      <p:sp>
        <p:nvSpPr>
          <p:cNvPr id="103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500188"/>
            <a:ext cx="822801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Pulse para editar el formato de esquema del texto</a:t>
            </a:r>
          </a:p>
          <a:p>
            <a:pPr lvl="1"/>
            <a:r>
              <a:rPr lang="en-GB"/>
              <a:t>Segundo nivel del esquema</a:t>
            </a:r>
          </a:p>
          <a:p>
            <a:pPr lvl="2"/>
            <a:r>
              <a:rPr lang="en-GB"/>
              <a:t>Tercer nivel del esquema</a:t>
            </a:r>
          </a:p>
          <a:p>
            <a:pPr lvl="3"/>
            <a:r>
              <a:rPr lang="en-GB"/>
              <a:t>Cuarto nivel del esquema</a:t>
            </a:r>
          </a:p>
          <a:p>
            <a:pPr lvl="4"/>
            <a:r>
              <a:rPr lang="en-GB"/>
              <a:t>Quinto nivel del esquema</a:t>
            </a:r>
          </a:p>
          <a:p>
            <a:pPr lvl="4"/>
            <a:r>
              <a:rPr lang="en-GB"/>
              <a:t>Sexto nivel del esquema</a:t>
            </a:r>
          </a:p>
          <a:p>
            <a:pPr lvl="4"/>
            <a:r>
              <a:rPr lang="en-GB"/>
              <a:t>Séptimo nivel del esquema</a:t>
            </a:r>
          </a:p>
        </p:txBody>
      </p:sp>
      <p:pic>
        <p:nvPicPr>
          <p:cNvPr id="1032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3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67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8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pic>
        <p:nvPicPr>
          <p:cNvPr id="11" name="Imagen 2" descr="Universidad de la República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Diagrama%20de%20Flujo%20equipos%20interior.xls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19.png"/><Relationship Id="rId3" Type="http://schemas.openxmlformats.org/officeDocument/2006/relationships/audio" Target="../media/media19.mp3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0.emf"/><Relationship Id="rId2" Type="http://schemas.microsoft.com/office/2007/relationships/media" Target="../media/media19.mp3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9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19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9.png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grafias.com/trabajos14/administ-procesos/administ-procesos.shtml#PRO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monografias.com/trabajos11/teosis/teosis.shtml" TargetMode="External"/><Relationship Id="rId4" Type="http://schemas.openxmlformats.org/officeDocument/2006/relationships/hyperlink" Target="http://www.monografias.com/trabajos11/conce/conce.shtml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grafias.com/trabajos4/derpub/derpub.s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monografias.com/trabajos14/medios-comunicacion/medios-comunicacion.shtml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grafias.com/trabajos5/segu/segu.s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9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1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6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4 Subtítulo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algn="ctr"/>
            <a:r>
              <a:rPr lang="es-ES" altLang="es-ES" sz="2400">
                <a:solidFill>
                  <a:srgbClr val="2B4A76"/>
                </a:solidFill>
              </a:rPr>
              <a:t>GESTIÓN DE CALIDAD</a:t>
            </a:r>
            <a:endParaRPr lang="es-ES" altLang="es-ES">
              <a:solidFill>
                <a:srgbClr val="2B4A76"/>
              </a:solidFill>
            </a:endParaRPr>
          </a:p>
        </p:txBody>
      </p:sp>
      <p:sp>
        <p:nvSpPr>
          <p:cNvPr id="10243" name="7 CuadroTexto"/>
          <p:cNvSpPr txBox="1">
            <a:spLocks noChangeArrowheads="1"/>
          </p:cNvSpPr>
          <p:nvPr/>
        </p:nvSpPr>
        <p:spPr bwMode="auto">
          <a:xfrm>
            <a:off x="6300788" y="6184900"/>
            <a:ext cx="271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Docente:</a:t>
            </a:r>
            <a:r>
              <a:rPr kumimoji="0" lang="es-ES" altLang="es-E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</a:t>
            </a:r>
            <a:r>
              <a:rPr kumimoji="0" lang="es-ES" altLang="es-E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Lorena Silveira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1331913" y="1700213"/>
            <a:ext cx="70564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ES" sz="4000" dirty="0">
                <a:solidFill>
                  <a:srgbClr val="003399"/>
                </a:solidFill>
                <a:latin typeface="Constantia" pitchFamily="18" charset="0"/>
              </a:rPr>
              <a:t>H</a:t>
            </a:r>
            <a:r>
              <a:rPr lang="es-UY" altLang="es-ES" sz="4000" dirty="0" err="1">
                <a:solidFill>
                  <a:srgbClr val="003399"/>
                </a:solidFill>
                <a:latin typeface="Constantia" pitchFamily="18" charset="0"/>
              </a:rPr>
              <a:t>erramientas</a:t>
            </a:r>
            <a:r>
              <a:rPr lang="es-UY" altLang="es-ES" sz="4000" dirty="0">
                <a:solidFill>
                  <a:srgbClr val="003399"/>
                </a:solidFill>
                <a:latin typeface="Constantia" pitchFamily="18" charset="0"/>
              </a:rPr>
              <a:t> y Técnicas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UY" altLang="es-ES" sz="4000" dirty="0">
                <a:solidFill>
                  <a:srgbClr val="003399"/>
                </a:solidFill>
                <a:latin typeface="Constantia" pitchFamily="18" charset="0"/>
              </a:rPr>
              <a:t>de la Calidad</a:t>
            </a:r>
            <a:endParaRPr kumimoji="0" lang="es-UY" altLang="es-ES" sz="4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FACULTAD DE INGENIERÍA – I.I.M.P.I.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00" name="Group 64"/>
          <p:cNvGraphicFramePr>
            <a:graphicFrameLocks noGrp="1"/>
          </p:cNvGraphicFramePr>
          <p:nvPr/>
        </p:nvGraphicFramePr>
        <p:xfrm>
          <a:off x="2268538" y="44450"/>
          <a:ext cx="4895850" cy="6263640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Causa</a:t>
                      </a:r>
                      <a:endParaRPr kumimoji="0" lang="es-E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Frec</a:t>
                      </a:r>
                      <a:endParaRPr kumimoji="0" lang="es-E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%</a:t>
                      </a:r>
                      <a:endParaRPr kumimoji="0" lang="es-E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Mot</a:t>
                      </a: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 no detiene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36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No enfría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Burl</a:t>
                      </a: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 </a:t>
                      </a:r>
                      <a:r>
                        <a:rPr kumimoji="0" lang="es-ES_tradn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def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Pint.Def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Rayas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No funciona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Puerta no cierra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Gav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 </a:t>
                      </a: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def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Mot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 no arranca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Mala nivelación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Puert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 </a:t>
                      </a:r>
                      <a:r>
                        <a:rPr kumimoji="0" lang="es-E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def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Otros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E9A854D-EDDC-42BB-9A00-17D0D58880DC}"/>
              </a:ext>
            </a:extLst>
          </p:cNvPr>
          <p:cNvGrpSpPr/>
          <p:nvPr/>
        </p:nvGrpSpPr>
        <p:grpSpPr>
          <a:xfrm>
            <a:off x="1187624" y="79620"/>
            <a:ext cx="7668344" cy="4608363"/>
            <a:chOff x="-1" y="404813"/>
            <a:chExt cx="9213851" cy="5727700"/>
          </a:xfrm>
        </p:grpSpPr>
        <p:graphicFrame>
          <p:nvGraphicFramePr>
            <p:cNvPr id="6656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2173774"/>
                </p:ext>
              </p:extLst>
            </p:nvPr>
          </p:nvGraphicFramePr>
          <p:xfrm>
            <a:off x="-1" y="404813"/>
            <a:ext cx="7812088" cy="572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08" name="Gráfico" r:id="rId3" imgW="4838767" imgH="3124200" progId="Excel.Chart.8">
                    <p:embed/>
                  </p:oleObj>
                </mc:Choice>
                <mc:Fallback>
                  <p:oleObj name="Gráfico" r:id="rId3" imgW="4838767" imgH="3124200" progId="Excel.Char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" y="404813"/>
                          <a:ext cx="7812088" cy="5727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62" name="Rectangle 2"/>
            <p:cNvSpPr>
              <a:spLocks noChangeArrowheads="1"/>
            </p:cNvSpPr>
            <p:nvPr/>
          </p:nvSpPr>
          <p:spPr bwMode="auto">
            <a:xfrm>
              <a:off x="69850" y="2243138"/>
              <a:ext cx="9144000" cy="420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endParaRPr lang="es-UY" sz="1600"/>
            </a:p>
          </p:txBody>
        </p:sp>
        <p:sp>
          <p:nvSpPr>
            <p:cNvPr id="66564" name="Line 4"/>
            <p:cNvSpPr>
              <a:spLocks noChangeShapeType="1"/>
            </p:cNvSpPr>
            <p:nvPr/>
          </p:nvSpPr>
          <p:spPr bwMode="auto">
            <a:xfrm>
              <a:off x="3505200" y="4572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s-UY" sz="1600"/>
            </a:p>
          </p:txBody>
        </p:sp>
        <p:sp>
          <p:nvSpPr>
            <p:cNvPr id="66565" name="Line 5"/>
            <p:cNvSpPr>
              <a:spLocks noChangeShapeType="1"/>
            </p:cNvSpPr>
            <p:nvPr/>
          </p:nvSpPr>
          <p:spPr bwMode="auto">
            <a:xfrm>
              <a:off x="2916238" y="1773238"/>
              <a:ext cx="0" cy="24495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s-UY" sz="1600"/>
            </a:p>
          </p:txBody>
        </p:sp>
        <p:sp>
          <p:nvSpPr>
            <p:cNvPr id="66566" name="Text Box 6"/>
            <p:cNvSpPr txBox="1">
              <a:spLocks noChangeArrowheads="1"/>
            </p:cNvSpPr>
            <p:nvPr/>
          </p:nvSpPr>
          <p:spPr bwMode="auto">
            <a:xfrm>
              <a:off x="4787900" y="2349500"/>
              <a:ext cx="2592388" cy="42078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Muchos triviales</a:t>
              </a:r>
            </a:p>
          </p:txBody>
        </p:sp>
        <p:sp>
          <p:nvSpPr>
            <p:cNvPr id="66567" name="Text Box 7"/>
            <p:cNvSpPr txBox="1">
              <a:spLocks noChangeArrowheads="1"/>
            </p:cNvSpPr>
            <p:nvPr/>
          </p:nvSpPr>
          <p:spPr bwMode="auto">
            <a:xfrm>
              <a:off x="1403350" y="1196976"/>
              <a:ext cx="1943100" cy="42078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dirty="0">
                  <a:solidFill>
                    <a:schemeClr val="bg1"/>
                  </a:solidFill>
                  <a:latin typeface="Tahoma" pitchFamily="34" charset="0"/>
                  <a:cs typeface="Arial" charset="0"/>
                </a:rPr>
                <a:t>Pocos vitales</a:t>
              </a:r>
            </a:p>
          </p:txBody>
        </p:sp>
        <p:sp>
          <p:nvSpPr>
            <p:cNvPr id="66571" name="Freeform 11"/>
            <p:cNvSpPr>
              <a:spLocks/>
            </p:cNvSpPr>
            <p:nvPr/>
          </p:nvSpPr>
          <p:spPr bwMode="auto">
            <a:xfrm>
              <a:off x="1600023" y="1936193"/>
              <a:ext cx="4114800" cy="1114425"/>
            </a:xfrm>
            <a:custGeom>
              <a:avLst/>
              <a:gdLst>
                <a:gd name="T0" fmla="*/ 0 w 432"/>
                <a:gd name="T1" fmla="*/ 117 h 117"/>
                <a:gd name="T2" fmla="*/ 12 w 432"/>
                <a:gd name="T3" fmla="*/ 95 h 117"/>
                <a:gd name="T4" fmla="*/ 18 w 432"/>
                <a:gd name="T5" fmla="*/ 83 h 117"/>
                <a:gd name="T6" fmla="*/ 27 w 432"/>
                <a:gd name="T7" fmla="*/ 73 h 117"/>
                <a:gd name="T8" fmla="*/ 38 w 432"/>
                <a:gd name="T9" fmla="*/ 61 h 117"/>
                <a:gd name="T10" fmla="*/ 49 w 432"/>
                <a:gd name="T11" fmla="*/ 53 h 117"/>
                <a:gd name="T12" fmla="*/ 66 w 432"/>
                <a:gd name="T13" fmla="*/ 45 h 117"/>
                <a:gd name="T14" fmla="*/ 116 w 432"/>
                <a:gd name="T15" fmla="*/ 32 h 117"/>
                <a:gd name="T16" fmla="*/ 145 w 432"/>
                <a:gd name="T17" fmla="*/ 25 h 117"/>
                <a:gd name="T18" fmla="*/ 228 w 432"/>
                <a:gd name="T19" fmla="*/ 18 h 117"/>
                <a:gd name="T20" fmla="*/ 236 w 432"/>
                <a:gd name="T21" fmla="*/ 18 h 117"/>
                <a:gd name="T22" fmla="*/ 263 w 432"/>
                <a:gd name="T23" fmla="*/ 15 h 117"/>
                <a:gd name="T24" fmla="*/ 269 w 432"/>
                <a:gd name="T25" fmla="*/ 12 h 117"/>
                <a:gd name="T26" fmla="*/ 345 w 432"/>
                <a:gd name="T27" fmla="*/ 11 h 117"/>
                <a:gd name="T28" fmla="*/ 432 w 432"/>
                <a:gd name="T29" fmla="*/ 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2" h="117">
                  <a:moveTo>
                    <a:pt x="0" y="117"/>
                  </a:moveTo>
                  <a:cubicBezTo>
                    <a:pt x="2" y="108"/>
                    <a:pt x="4" y="100"/>
                    <a:pt x="12" y="95"/>
                  </a:cubicBezTo>
                  <a:cubicBezTo>
                    <a:pt x="14" y="89"/>
                    <a:pt x="14" y="87"/>
                    <a:pt x="18" y="83"/>
                  </a:cubicBezTo>
                  <a:cubicBezTo>
                    <a:pt x="19" y="79"/>
                    <a:pt x="27" y="73"/>
                    <a:pt x="27" y="73"/>
                  </a:cubicBezTo>
                  <a:cubicBezTo>
                    <a:pt x="29" y="69"/>
                    <a:pt x="34" y="62"/>
                    <a:pt x="38" y="61"/>
                  </a:cubicBezTo>
                  <a:cubicBezTo>
                    <a:pt x="41" y="57"/>
                    <a:pt x="44" y="55"/>
                    <a:pt x="49" y="53"/>
                  </a:cubicBezTo>
                  <a:cubicBezTo>
                    <a:pt x="52" y="48"/>
                    <a:pt x="60" y="47"/>
                    <a:pt x="66" y="45"/>
                  </a:cubicBezTo>
                  <a:cubicBezTo>
                    <a:pt x="82" y="40"/>
                    <a:pt x="99" y="34"/>
                    <a:pt x="116" y="32"/>
                  </a:cubicBezTo>
                  <a:cubicBezTo>
                    <a:pt x="125" y="29"/>
                    <a:pt x="135" y="26"/>
                    <a:pt x="145" y="25"/>
                  </a:cubicBezTo>
                  <a:cubicBezTo>
                    <a:pt x="168" y="17"/>
                    <a:pt x="207" y="19"/>
                    <a:pt x="228" y="18"/>
                  </a:cubicBezTo>
                  <a:cubicBezTo>
                    <a:pt x="221" y="23"/>
                    <a:pt x="234" y="18"/>
                    <a:pt x="236" y="18"/>
                  </a:cubicBezTo>
                  <a:cubicBezTo>
                    <a:pt x="246" y="11"/>
                    <a:pt x="236" y="17"/>
                    <a:pt x="263" y="15"/>
                  </a:cubicBezTo>
                  <a:cubicBezTo>
                    <a:pt x="265" y="15"/>
                    <a:pt x="267" y="12"/>
                    <a:pt x="269" y="12"/>
                  </a:cubicBezTo>
                  <a:cubicBezTo>
                    <a:pt x="294" y="11"/>
                    <a:pt x="320" y="11"/>
                    <a:pt x="345" y="11"/>
                  </a:cubicBezTo>
                  <a:cubicBezTo>
                    <a:pt x="377" y="0"/>
                    <a:pt x="361" y="8"/>
                    <a:pt x="432" y="8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s-UY" sz="160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1B39B-1F13-452A-8337-CF3F4FFE77C3}"/>
              </a:ext>
            </a:extLst>
          </p:cNvPr>
          <p:cNvSpPr txBox="1"/>
          <p:nvPr/>
        </p:nvSpPr>
        <p:spPr>
          <a:xfrm>
            <a:off x="1187624" y="4883024"/>
            <a:ext cx="6501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latin typeface="Constantia" panose="02030602050306030303" pitchFamily="18" charset="0"/>
              </a:rPr>
              <a:t>Las barras más altas son las causas más importantes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0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>
                <a:latin typeface="Constantia" panose="02030602050306030303" pitchFamily="18" charset="0"/>
              </a:rPr>
              <a:t>Atacarlas primero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7667625" cy="1152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i="1" dirty="0">
                <a:effectLst/>
                <a:latin typeface="Trebuchet MS" pitchFamily="34" charset="0"/>
              </a:rPr>
              <a:t>2. </a:t>
            </a:r>
            <a:r>
              <a:rPr lang="es-ES" i="1" dirty="0">
                <a:effectLst/>
                <a:latin typeface="Constantia" panose="02030602050306030303" pitchFamily="18" charset="0"/>
              </a:rPr>
              <a:t>Diagrama</a:t>
            </a:r>
            <a:r>
              <a:rPr lang="es-ES" i="1" dirty="0">
                <a:effectLst/>
                <a:latin typeface="Trebuchet MS" pitchFamily="34" charset="0"/>
              </a:rPr>
              <a:t> Causa - Efecto</a:t>
            </a:r>
          </a:p>
        </p:txBody>
      </p:sp>
      <p:sp>
        <p:nvSpPr>
          <p:cNvPr id="68611" name="Rectangle 3"/>
          <p:cNvSpPr>
            <a:spLocks noGrp="1"/>
          </p:cNvSpPr>
          <p:nvPr>
            <p:ph type="body" idx="4294967295"/>
          </p:nvPr>
        </p:nvSpPr>
        <p:spPr>
          <a:xfrm>
            <a:off x="322262" y="1578769"/>
            <a:ext cx="7772400" cy="1152525"/>
          </a:xfrm>
        </p:spPr>
        <p:txBody>
          <a:bodyPr/>
          <a:lstStyle/>
          <a:p>
            <a:pPr marL="342900" indent="-342900"/>
            <a:r>
              <a:rPr lang="es-ES" sz="2000" dirty="0">
                <a:latin typeface="Constantia" panose="02030602050306030303" pitchFamily="18" charset="0"/>
              </a:rPr>
              <a:t>Es un diagrama que muestra la relación entre un efecto o problema con las causas  potenciales, donde las causas se ubican en categorías principales y subcategorías</a:t>
            </a:r>
          </a:p>
        </p:txBody>
      </p:sp>
      <p:pic>
        <p:nvPicPr>
          <p:cNvPr id="3" name="ppt 14">
            <a:hlinkClick r:id="" action="ppaction://media"/>
            <a:extLst>
              <a:ext uri="{FF2B5EF4-FFF2-40B4-BE49-F238E27FC236}">
                <a16:creationId xmlns:a16="http://schemas.microsoft.com/office/drawing/2014/main" id="{98E28004-BF77-4A79-B8D3-000F8638B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6761" y="22837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AF67BA-DFA0-40A1-89EA-AFB090BEF919}"/>
              </a:ext>
            </a:extLst>
          </p:cNvPr>
          <p:cNvSpPr txBox="1">
            <a:spLocks/>
          </p:cNvSpPr>
          <p:nvPr/>
        </p:nvSpPr>
        <p:spPr bwMode="auto">
          <a:xfrm>
            <a:off x="1187152" y="309904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buFont typeface="Wingdings 3" pitchFamily="18" charset="2"/>
              <a:buNone/>
            </a:pPr>
            <a:r>
              <a:rPr lang="es-ES_tradnl" sz="1400" i="1" dirty="0">
                <a:latin typeface="Constantia"/>
              </a:rPr>
              <a:t>“</a:t>
            </a:r>
            <a:r>
              <a:rPr lang="es-ES_tradnl" sz="1400" b="1" i="1" dirty="0">
                <a:latin typeface="Trebuchet MS" pitchFamily="34" charset="0"/>
              </a:rPr>
              <a:t>Espinas</a:t>
            </a:r>
            <a:r>
              <a:rPr lang="es-ES_tradnl" sz="1400" b="1" i="1" dirty="0">
                <a:latin typeface="Constantia"/>
              </a:rPr>
              <a:t>”</a:t>
            </a:r>
            <a:endParaRPr lang="es-ES_tradnl" sz="1400" b="1" i="1" dirty="0">
              <a:latin typeface="Trebuchet MS" pitchFamily="34" charset="0"/>
            </a:endParaRPr>
          </a:p>
          <a:p>
            <a:pPr marL="342900" indent="-342900">
              <a:buFont typeface="Wingdings 3" pitchFamily="18" charset="2"/>
              <a:buNone/>
            </a:pPr>
            <a:r>
              <a:rPr lang="es-ES_tradnl" sz="1400" b="1" i="1" dirty="0">
                <a:latin typeface="Trebuchet MS" pitchFamily="34" charset="0"/>
              </a:rPr>
              <a:t>(Categor</a:t>
            </a:r>
            <a:r>
              <a:rPr lang="es-ES_tradnl" sz="1400" b="1" i="1" dirty="0">
                <a:latin typeface="Constantia"/>
              </a:rPr>
              <a:t>í</a:t>
            </a:r>
            <a:r>
              <a:rPr lang="es-ES_tradnl" sz="1400" b="1" i="1" dirty="0">
                <a:latin typeface="Trebuchet MS" pitchFamily="34" charset="0"/>
              </a:rPr>
              <a:t>as de causas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1400" b="1" i="1" dirty="0">
                <a:latin typeface="Trebuchet MS" pitchFamily="34" charset="0"/>
              </a:rPr>
              <a:t>Principales)</a:t>
            </a:r>
            <a:endParaRPr lang="es-ES" sz="1400" b="1" i="1" dirty="0">
              <a:latin typeface="Trebuchet MS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4DEF752-F3D4-44F9-8331-CEFE9ADC88CC}"/>
              </a:ext>
            </a:extLst>
          </p:cNvPr>
          <p:cNvGrpSpPr/>
          <p:nvPr/>
        </p:nvGrpSpPr>
        <p:grpSpPr>
          <a:xfrm>
            <a:off x="1403648" y="3861048"/>
            <a:ext cx="6553200" cy="2133600"/>
            <a:chOff x="1600200" y="3276600"/>
            <a:chExt cx="6553200" cy="213360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1B32D1A-A6DC-4C5E-BC25-BDB714EC3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3733800"/>
              <a:ext cx="1600200" cy="6858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2400" b="1" i="1">
                  <a:latin typeface="Trebuchet MS" pitchFamily="34" charset="0"/>
                  <a:cs typeface="Arial" charset="0"/>
                </a:rPr>
                <a:t>Efecto o </a:t>
              </a:r>
            </a:p>
            <a:p>
              <a:pPr algn="ctr"/>
              <a:r>
                <a:rPr lang="es-ES_tradnl" sz="2400" b="1" i="1">
                  <a:latin typeface="Trebuchet MS" pitchFamily="34" charset="0"/>
                  <a:cs typeface="Arial" charset="0"/>
                </a:rPr>
                <a:t>Problema</a:t>
              </a:r>
              <a:endParaRPr lang="es-ES" sz="2400" b="1" i="1"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260C421A-FE0B-4F37-8201-560B28246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3352800"/>
              <a:ext cx="1066800" cy="615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6535A41C-3714-4F83-B8E0-383E7CDB87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8600" y="3276600"/>
              <a:ext cx="1066800" cy="615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18FC987F-A5B0-4766-B282-1564E8185E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800" y="3276600"/>
              <a:ext cx="1066800" cy="615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5C0E7A5F-587A-4867-9DE3-D7B1A80011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2600" y="44958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3190B594-1AB0-446D-A513-8E8FF4939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4200" y="44958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9E4B326A-2D46-434B-A685-98C31BC01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7200" y="4572000"/>
              <a:ext cx="838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07502D3D-E3AF-4E9B-A6FD-788C335C7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713" y="3860800"/>
              <a:ext cx="4724400" cy="685800"/>
            </a:xfrm>
            <a:prstGeom prst="rightArrow">
              <a:avLst>
                <a:gd name="adj1" fmla="val 50000"/>
                <a:gd name="adj2" fmla="val 172222"/>
              </a:avLst>
            </a:prstGeom>
            <a:gradFill rotWithShape="0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PROCESO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11D0E1E2-9BA2-4BDA-BB46-BE577868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20" y="143545"/>
            <a:ext cx="110331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6DF590D2-44F4-427C-AA6E-6739E7CE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557" y="1939183"/>
            <a:ext cx="12502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latin typeface="Times New Roman" pitchFamily="18" charset="0"/>
                <a:cs typeface="Arial" charset="0"/>
              </a:rPr>
              <a:t>Ishikawa</a:t>
            </a:r>
          </a:p>
          <a:p>
            <a:pPr algn="ctr">
              <a:spcBef>
                <a:spcPct val="50000"/>
              </a:spcBef>
            </a:pPr>
            <a:r>
              <a:rPr lang="es-ES" sz="1200" b="1" dirty="0">
                <a:latin typeface="Times New Roman" pitchFamily="18" charset="0"/>
                <a:cs typeface="Arial" charset="0"/>
              </a:rPr>
              <a:t>1915 - 1989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300" dirty="0">
                <a:effectLst/>
                <a:latin typeface="Constantia" panose="02030602050306030303" pitchFamily="18" charset="0"/>
              </a:rPr>
              <a:t>En un proceso de producción las categorías principales son:</a:t>
            </a:r>
            <a:r>
              <a:rPr lang="es-ES_tradnl" dirty="0">
                <a:effectLst/>
                <a:latin typeface="Constantia" panose="02030602050306030303" pitchFamily="18" charset="0"/>
              </a:rPr>
              <a:t> </a:t>
            </a:r>
            <a:endParaRPr lang="es-ES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1752600" y="41910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7162800" y="3810000"/>
            <a:ext cx="1524000" cy="9144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Efecto o </a:t>
            </a:r>
          </a:p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Problema</a:t>
            </a:r>
            <a:endParaRPr lang="es-ES" sz="2400" dirty="0">
              <a:latin typeface="Constantia" panose="02030602050306030303" pitchFamily="18" charset="0"/>
              <a:cs typeface="Arial" charset="0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5562600" y="3505200"/>
            <a:ext cx="1066800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352800" y="3505200"/>
            <a:ext cx="1066800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4876800" y="2667000"/>
            <a:ext cx="1447800" cy="838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Mano de </a:t>
            </a:r>
          </a:p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obra</a:t>
            </a:r>
            <a:endParaRPr lang="es-ES" sz="2400" dirty="0">
              <a:latin typeface="Constantia" panose="02030602050306030303" pitchFamily="18" charset="0"/>
              <a:cs typeface="Arial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2339975" y="2667000"/>
            <a:ext cx="2003425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Maquinarias/</a:t>
            </a:r>
          </a:p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Equipos</a:t>
            </a:r>
            <a:endParaRPr lang="es-ES" sz="2400" dirty="0">
              <a:latin typeface="Constantia" panose="02030602050306030303" pitchFamily="18" charset="0"/>
              <a:cs typeface="Arial" charset="0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rot="595796" flipV="1">
            <a:off x="3352800" y="41148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2362200" y="5029200"/>
            <a:ext cx="1600200" cy="609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Métodos</a:t>
            </a:r>
            <a:endParaRPr lang="es-ES" sz="2400" dirty="0">
              <a:latin typeface="Constantia" panose="02030602050306030303" pitchFamily="18" charset="0"/>
              <a:cs typeface="Arial" charset="0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4643438" y="4941888"/>
            <a:ext cx="1524000" cy="6858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 dirty="0">
                <a:latin typeface="Constantia" panose="02030602050306030303" pitchFamily="18" charset="0"/>
                <a:cs typeface="Arial" charset="0"/>
              </a:rPr>
              <a:t>Materiales</a:t>
            </a:r>
            <a:endParaRPr lang="es-ES" sz="2400" dirty="0">
              <a:latin typeface="Constantia" panose="02030602050306030303" pitchFamily="18" charset="0"/>
              <a:cs typeface="Arial" charset="0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rot="524625" flipV="1">
            <a:off x="5638800" y="41148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1143000" y="3505200"/>
            <a:ext cx="1066800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228600" y="2667000"/>
            <a:ext cx="16764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FFFF66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2400">
                <a:latin typeface="Constantia" panose="02030602050306030303" pitchFamily="18" charset="0"/>
                <a:cs typeface="Arial" charset="0"/>
              </a:rPr>
              <a:t>Medio</a:t>
            </a:r>
          </a:p>
          <a:p>
            <a:pPr algn="ctr"/>
            <a:r>
              <a:rPr lang="es-ES" sz="2400">
                <a:latin typeface="Constantia" panose="02030602050306030303" pitchFamily="18" charset="0"/>
                <a:cs typeface="Arial" charset="0"/>
              </a:rPr>
              <a:t>amb</a:t>
            </a:r>
          </a:p>
        </p:txBody>
      </p:sp>
      <p:pic>
        <p:nvPicPr>
          <p:cNvPr id="3" name="ppt 16">
            <a:hlinkClick r:id="" action="ppaction://media"/>
            <a:extLst>
              <a:ext uri="{FF2B5EF4-FFF2-40B4-BE49-F238E27FC236}">
                <a16:creationId xmlns:a16="http://schemas.microsoft.com/office/drawing/2014/main" id="{F7F23E1B-BAB1-495C-AB36-87CF5D0A4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1196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700" dirty="0">
                <a:effectLst/>
                <a:latin typeface="Constantia" panose="02030602050306030303" pitchFamily="18" charset="0"/>
              </a:rPr>
              <a:t>En un servicio las categorías principales son:</a:t>
            </a:r>
            <a:endParaRPr lang="es-ES" sz="3700" dirty="0">
              <a:effectLst/>
              <a:latin typeface="Constantia" panose="02030602050306030303" pitchFamily="18" charset="0"/>
            </a:endParaRPr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323850" y="2636838"/>
            <a:ext cx="7118350" cy="2743200"/>
            <a:chOff x="1104" y="1728"/>
            <a:chExt cx="4484" cy="1728"/>
          </a:xfrm>
        </p:grpSpPr>
        <p:sp>
          <p:nvSpPr>
            <p:cNvPr id="71684" name="Line 4"/>
            <p:cNvSpPr>
              <a:spLocks noChangeShapeType="1"/>
            </p:cNvSpPr>
            <p:nvPr/>
          </p:nvSpPr>
          <p:spPr bwMode="auto">
            <a:xfrm>
              <a:off x="1104" y="2640"/>
              <a:ext cx="3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71685" name="Rectangle 5"/>
            <p:cNvSpPr>
              <a:spLocks noChangeArrowheads="1"/>
            </p:cNvSpPr>
            <p:nvPr/>
          </p:nvSpPr>
          <p:spPr bwMode="auto">
            <a:xfrm>
              <a:off x="4580" y="2175"/>
              <a:ext cx="1008" cy="57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2400" dirty="0">
                  <a:latin typeface="Constantia" panose="02030602050306030303" pitchFamily="18" charset="0"/>
                  <a:cs typeface="Arial" charset="0"/>
                </a:rPr>
                <a:t>Efecto o </a:t>
              </a:r>
            </a:p>
            <a:p>
              <a:pPr algn="ctr"/>
              <a:r>
                <a:rPr lang="es-ES_tradnl" sz="2400" dirty="0">
                  <a:latin typeface="Constantia" panose="02030602050306030303" pitchFamily="18" charset="0"/>
                  <a:cs typeface="Arial" charset="0"/>
                </a:rPr>
                <a:t>Problema</a:t>
              </a:r>
              <a:endParaRPr lang="es-ES" sz="2400" dirty="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>
              <a:off x="3120" y="1776"/>
              <a:ext cx="1008" cy="432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dirty="0">
                  <a:latin typeface="Constantia" panose="02030602050306030303" pitchFamily="18" charset="0"/>
                  <a:cs typeface="Arial" charset="0"/>
                </a:rPr>
                <a:t>Políticas</a:t>
              </a:r>
            </a:p>
          </p:txBody>
        </p:sp>
        <p:sp>
          <p:nvSpPr>
            <p:cNvPr id="71687" name="Rectangle 7"/>
            <p:cNvSpPr>
              <a:spLocks noChangeArrowheads="1"/>
            </p:cNvSpPr>
            <p:nvPr/>
          </p:nvSpPr>
          <p:spPr bwMode="auto">
            <a:xfrm>
              <a:off x="1248" y="1728"/>
              <a:ext cx="1488" cy="432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dirty="0">
                  <a:latin typeface="Constantia" panose="02030602050306030303" pitchFamily="18" charset="0"/>
                  <a:cs typeface="Arial" charset="0"/>
                </a:rPr>
                <a:t>Procedimientos</a:t>
              </a:r>
            </a:p>
          </p:txBody>
        </p:sp>
        <p:sp>
          <p:nvSpPr>
            <p:cNvPr id="71688" name="Rectangle 8"/>
            <p:cNvSpPr>
              <a:spLocks noChangeArrowheads="1"/>
            </p:cNvSpPr>
            <p:nvPr/>
          </p:nvSpPr>
          <p:spPr bwMode="auto">
            <a:xfrm>
              <a:off x="3024" y="3024"/>
              <a:ext cx="1008" cy="432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dirty="0">
                  <a:latin typeface="Constantia" panose="02030602050306030303" pitchFamily="18" charset="0"/>
                  <a:cs typeface="Arial" charset="0"/>
                </a:rPr>
                <a:t>Personas</a:t>
              </a:r>
            </a:p>
          </p:txBody>
        </p:sp>
        <p:sp>
          <p:nvSpPr>
            <p:cNvPr id="71689" name="Rectangle 9"/>
            <p:cNvSpPr>
              <a:spLocks noChangeArrowheads="1"/>
            </p:cNvSpPr>
            <p:nvPr/>
          </p:nvSpPr>
          <p:spPr bwMode="auto">
            <a:xfrm>
              <a:off x="1488" y="3024"/>
              <a:ext cx="1008" cy="432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FF66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dirty="0">
                  <a:latin typeface="Constantia" panose="02030602050306030303" pitchFamily="18" charset="0"/>
                  <a:cs typeface="Arial" charset="0"/>
                </a:rPr>
                <a:t>Planta</a:t>
              </a:r>
            </a:p>
          </p:txBody>
        </p:sp>
        <p:sp>
          <p:nvSpPr>
            <p:cNvPr id="71690" name="Line 10"/>
            <p:cNvSpPr>
              <a:spLocks noChangeShapeType="1"/>
            </p:cNvSpPr>
            <p:nvPr/>
          </p:nvSpPr>
          <p:spPr bwMode="auto">
            <a:xfrm>
              <a:off x="3648" y="2208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71691" name="Line 11"/>
            <p:cNvSpPr>
              <a:spLocks noChangeShapeType="1"/>
            </p:cNvSpPr>
            <p:nvPr/>
          </p:nvSpPr>
          <p:spPr bwMode="auto">
            <a:xfrm>
              <a:off x="2064" y="2208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71692" name="Line 12"/>
            <p:cNvSpPr>
              <a:spLocks noChangeShapeType="1"/>
            </p:cNvSpPr>
            <p:nvPr/>
          </p:nvSpPr>
          <p:spPr bwMode="auto">
            <a:xfrm rot="17879797">
              <a:off x="3600" y="2592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71693" name="Line 13"/>
            <p:cNvSpPr>
              <a:spLocks noChangeShapeType="1"/>
            </p:cNvSpPr>
            <p:nvPr/>
          </p:nvSpPr>
          <p:spPr bwMode="auto">
            <a:xfrm rot="17879797">
              <a:off x="2016" y="2592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</p:grpSp>
      <p:pic>
        <p:nvPicPr>
          <p:cNvPr id="3" name="ppt 17">
            <a:hlinkClick r:id="" action="ppaction://media"/>
            <a:extLst>
              <a:ext uri="{FF2B5EF4-FFF2-40B4-BE49-F238E27FC236}">
                <a16:creationId xmlns:a16="http://schemas.microsoft.com/office/drawing/2014/main" id="{C3775461-C030-4D87-8B32-F75E355D5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7300" y="5005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4213" y="260350"/>
            <a:ext cx="7702550" cy="1152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sz="2500" i="1" dirty="0" err="1">
                <a:effectLst/>
                <a:latin typeface="Constantia" panose="02030602050306030303" pitchFamily="18" charset="0"/>
              </a:rPr>
              <a:t>Ej</a:t>
            </a:r>
            <a:r>
              <a:rPr lang="es-ES" sz="2500" i="1" dirty="0">
                <a:effectLst/>
                <a:latin typeface="Constantia" panose="02030602050306030303" pitchFamily="18" charset="0"/>
              </a:rPr>
              <a:t>: Entrega de pizzas demoradas los </a:t>
            </a:r>
            <a:br>
              <a:rPr lang="es-ES" sz="2500" i="1" dirty="0">
                <a:effectLst/>
                <a:latin typeface="Constantia" panose="02030602050306030303" pitchFamily="18" charset="0"/>
              </a:rPr>
            </a:br>
            <a:r>
              <a:rPr lang="es-ES" sz="2500" i="1" dirty="0">
                <a:effectLst/>
                <a:latin typeface="Constantia" panose="02030602050306030303" pitchFamily="18" charset="0"/>
              </a:rPr>
              <a:t>viernes y sábados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4294967295"/>
          </p:nvPr>
        </p:nvSpPr>
        <p:spPr>
          <a:xfrm>
            <a:off x="827088" y="1341438"/>
            <a:ext cx="7772400" cy="4754562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" sz="3200" b="1" dirty="0">
                <a:latin typeface="Constantia" panose="02030602050306030303" pitchFamily="18" charset="0"/>
              </a:rPr>
              <a:t>Posibles causas</a:t>
            </a:r>
            <a:endParaRPr lang="es-ES" b="1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" sz="2000" b="1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Los choferes se pierden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Hornos demasiado pequeños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Mal manejo de pedidos grandes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Falta de experiencia del personal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Alta fluctuación del personal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Agotamiento de los ingredientes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La gente no se presenta a trabajar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Falta de motivación de los empleados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" i="1" dirty="0">
              <a:latin typeface="Comic Sans MS" pitchFamily="66" charset="0"/>
            </a:endParaRPr>
          </a:p>
        </p:txBody>
      </p:sp>
      <p:pic>
        <p:nvPicPr>
          <p:cNvPr id="3" name="ppt 18">
            <a:hlinkClick r:id="" action="ppaction://media"/>
            <a:extLst>
              <a:ext uri="{FF2B5EF4-FFF2-40B4-BE49-F238E27FC236}">
                <a16:creationId xmlns:a16="http://schemas.microsoft.com/office/drawing/2014/main" id="{F3506AE2-EACB-48ED-A8A2-623C0D428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5915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860425" y="0"/>
            <a:ext cx="8229600" cy="476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s-ES_tradnl" sz="2800" i="1" dirty="0">
                <a:effectLst/>
                <a:latin typeface="Trebuchet MS" pitchFamily="34" charset="0"/>
              </a:rPr>
              <a:t>Ejemplo</a:t>
            </a:r>
          </a:p>
        </p:txBody>
      </p:sp>
      <p:grpSp>
        <p:nvGrpSpPr>
          <p:cNvPr id="73762" name="Group 34"/>
          <p:cNvGrpSpPr>
            <a:grpSpLocks/>
          </p:cNvGrpSpPr>
          <p:nvPr/>
        </p:nvGrpSpPr>
        <p:grpSpPr bwMode="auto">
          <a:xfrm>
            <a:off x="250825" y="476250"/>
            <a:ext cx="8642350" cy="5661025"/>
            <a:chOff x="158" y="754"/>
            <a:chExt cx="5444" cy="3566"/>
          </a:xfrm>
        </p:grpSpPr>
        <p:sp>
          <p:nvSpPr>
            <p:cNvPr id="73732" name="Line 4"/>
            <p:cNvSpPr>
              <a:spLocks noChangeShapeType="1"/>
            </p:cNvSpPr>
            <p:nvPr/>
          </p:nvSpPr>
          <p:spPr bwMode="auto">
            <a:xfrm>
              <a:off x="542" y="2434"/>
              <a:ext cx="379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33" name="Text Box 5"/>
            <p:cNvSpPr txBox="1">
              <a:spLocks noChangeArrowheads="1"/>
            </p:cNvSpPr>
            <p:nvPr/>
          </p:nvSpPr>
          <p:spPr bwMode="auto">
            <a:xfrm>
              <a:off x="4334" y="2146"/>
              <a:ext cx="1104" cy="102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Entrega de pizza demorada los viernes y sábados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34" name="Line 6"/>
            <p:cNvSpPr>
              <a:spLocks noChangeShapeType="1"/>
            </p:cNvSpPr>
            <p:nvPr/>
          </p:nvSpPr>
          <p:spPr bwMode="auto">
            <a:xfrm>
              <a:off x="2606" y="1378"/>
              <a:ext cx="611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35" name="Text Box 7"/>
            <p:cNvSpPr txBox="1">
              <a:spLocks noChangeArrowheads="1"/>
            </p:cNvSpPr>
            <p:nvPr/>
          </p:nvSpPr>
          <p:spPr bwMode="auto">
            <a:xfrm>
              <a:off x="3710" y="1234"/>
              <a:ext cx="129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La gente no se presenta a trabajar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36" name="Line 8"/>
            <p:cNvSpPr>
              <a:spLocks noChangeShapeType="1"/>
            </p:cNvSpPr>
            <p:nvPr/>
          </p:nvSpPr>
          <p:spPr bwMode="auto">
            <a:xfrm flipH="1">
              <a:off x="2750" y="157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37" name="Line 9"/>
            <p:cNvSpPr>
              <a:spLocks noChangeShapeType="1"/>
            </p:cNvSpPr>
            <p:nvPr/>
          </p:nvSpPr>
          <p:spPr bwMode="auto">
            <a:xfrm>
              <a:off x="2450" y="185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38" name="Text Box 10"/>
            <p:cNvSpPr txBox="1">
              <a:spLocks noChangeArrowheads="1"/>
            </p:cNvSpPr>
            <p:nvPr/>
          </p:nvSpPr>
          <p:spPr bwMode="auto">
            <a:xfrm>
              <a:off x="1502" y="1714"/>
              <a:ext cx="9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 dirty="0">
                  <a:latin typeface="Times New Roman" pitchFamily="18" charset="0"/>
                  <a:cs typeface="Arial" charset="0"/>
                </a:rPr>
                <a:t>Los choferes se pierden</a:t>
              </a:r>
              <a:endParaRPr lang="es-ES" sz="2000" dirty="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39" name="Text Box 11"/>
            <p:cNvSpPr txBox="1">
              <a:spLocks noChangeArrowheads="1"/>
            </p:cNvSpPr>
            <p:nvPr/>
          </p:nvSpPr>
          <p:spPr bwMode="auto">
            <a:xfrm>
              <a:off x="1982" y="1042"/>
              <a:ext cx="1152" cy="25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 dirty="0">
                  <a:solidFill>
                    <a:schemeClr val="tx2"/>
                  </a:solidFill>
                  <a:latin typeface="Times New Roman" pitchFamily="18" charset="0"/>
                  <a:cs typeface="Arial" charset="0"/>
                </a:rPr>
                <a:t>Mano de obra</a:t>
              </a:r>
              <a:endParaRPr lang="es-ES" sz="2000" dirty="0">
                <a:solidFill>
                  <a:schemeClr val="tx2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40" name="Line 12"/>
            <p:cNvSpPr>
              <a:spLocks noChangeShapeType="1"/>
            </p:cNvSpPr>
            <p:nvPr/>
          </p:nvSpPr>
          <p:spPr bwMode="auto">
            <a:xfrm>
              <a:off x="1166" y="1378"/>
              <a:ext cx="639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41" name="Text Box 13"/>
            <p:cNvSpPr txBox="1">
              <a:spLocks noChangeArrowheads="1"/>
            </p:cNvSpPr>
            <p:nvPr/>
          </p:nvSpPr>
          <p:spPr bwMode="auto">
            <a:xfrm>
              <a:off x="590" y="1378"/>
              <a:ext cx="14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Hornos demasiado pequeños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42" name="Line 14"/>
            <p:cNvSpPr>
              <a:spLocks noChangeShapeType="1"/>
            </p:cNvSpPr>
            <p:nvPr/>
          </p:nvSpPr>
          <p:spPr bwMode="auto">
            <a:xfrm>
              <a:off x="686" y="181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43" name="Text Box 15"/>
            <p:cNvSpPr txBox="1">
              <a:spLocks noChangeArrowheads="1"/>
            </p:cNvSpPr>
            <p:nvPr/>
          </p:nvSpPr>
          <p:spPr bwMode="auto">
            <a:xfrm>
              <a:off x="686" y="754"/>
              <a:ext cx="912" cy="53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solidFill>
                    <a:schemeClr val="tx2"/>
                  </a:solidFill>
                  <a:latin typeface="Times New Roman" pitchFamily="18" charset="0"/>
                  <a:cs typeface="Arial" charset="0"/>
                </a:rPr>
                <a:t>Maquinaria/</a:t>
              </a:r>
            </a:p>
            <a:p>
              <a:pPr>
                <a:spcBef>
                  <a:spcPct val="50000"/>
                </a:spcBef>
              </a:pPr>
              <a:r>
                <a:rPr lang="es-ES_tradnl" sz="2000">
                  <a:solidFill>
                    <a:schemeClr val="tx2"/>
                  </a:solidFill>
                  <a:latin typeface="Times New Roman" pitchFamily="18" charset="0"/>
                  <a:cs typeface="Arial" charset="0"/>
                </a:rPr>
                <a:t>Equipos</a:t>
              </a:r>
              <a:endParaRPr lang="es-ES" sz="2000">
                <a:solidFill>
                  <a:schemeClr val="tx2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44" name="Line 16"/>
            <p:cNvSpPr>
              <a:spLocks noChangeShapeType="1"/>
            </p:cNvSpPr>
            <p:nvPr/>
          </p:nvSpPr>
          <p:spPr bwMode="auto">
            <a:xfrm flipV="1">
              <a:off x="830" y="2482"/>
              <a:ext cx="96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45" name="Text Box 17"/>
            <p:cNvSpPr txBox="1">
              <a:spLocks noChangeArrowheads="1"/>
            </p:cNvSpPr>
            <p:nvPr/>
          </p:nvSpPr>
          <p:spPr bwMode="auto">
            <a:xfrm>
              <a:off x="1550" y="2530"/>
              <a:ext cx="120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Mal manejo de los pedidos grandes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46" name="Line 18"/>
            <p:cNvSpPr>
              <a:spLocks noChangeShapeType="1"/>
            </p:cNvSpPr>
            <p:nvPr/>
          </p:nvSpPr>
          <p:spPr bwMode="auto">
            <a:xfrm flipV="1">
              <a:off x="2270" y="2434"/>
              <a:ext cx="96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2990" y="2914"/>
              <a:ext cx="110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Agotamiento de los ingredientes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48" name="Line 20"/>
            <p:cNvSpPr>
              <a:spLocks noChangeShapeType="1"/>
            </p:cNvSpPr>
            <p:nvPr/>
          </p:nvSpPr>
          <p:spPr bwMode="auto">
            <a:xfrm flipH="1">
              <a:off x="2894" y="2770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49" name="Line 21"/>
            <p:cNvSpPr>
              <a:spLocks noChangeShapeType="1"/>
            </p:cNvSpPr>
            <p:nvPr/>
          </p:nvSpPr>
          <p:spPr bwMode="auto">
            <a:xfrm flipH="1">
              <a:off x="1118" y="315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1026" y="3461"/>
              <a:ext cx="8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Falta de experiencia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1" name="Text Box 23"/>
            <p:cNvSpPr txBox="1">
              <a:spLocks noChangeArrowheads="1"/>
            </p:cNvSpPr>
            <p:nvPr/>
          </p:nvSpPr>
          <p:spPr bwMode="auto">
            <a:xfrm>
              <a:off x="2318" y="3682"/>
              <a:ext cx="16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Alta fluctuación del personal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2" name="Line 24"/>
            <p:cNvSpPr>
              <a:spLocks noChangeShapeType="1"/>
            </p:cNvSpPr>
            <p:nvPr/>
          </p:nvSpPr>
          <p:spPr bwMode="auto">
            <a:xfrm flipH="1">
              <a:off x="638" y="4065"/>
              <a:ext cx="169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53" name="Line 25"/>
            <p:cNvSpPr>
              <a:spLocks noChangeShapeType="1"/>
            </p:cNvSpPr>
            <p:nvPr/>
          </p:nvSpPr>
          <p:spPr bwMode="auto">
            <a:xfrm flipH="1" flipV="1">
              <a:off x="3326" y="1570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54" name="Text Box 26"/>
            <p:cNvSpPr txBox="1">
              <a:spLocks noChangeArrowheads="1"/>
            </p:cNvSpPr>
            <p:nvPr/>
          </p:nvSpPr>
          <p:spPr bwMode="auto">
            <a:xfrm>
              <a:off x="3134" y="1925"/>
              <a:ext cx="124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Alta fluctuación del personal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5" name="Text Box 27"/>
            <p:cNvSpPr txBox="1">
              <a:spLocks noChangeArrowheads="1"/>
            </p:cNvSpPr>
            <p:nvPr/>
          </p:nvSpPr>
          <p:spPr bwMode="auto">
            <a:xfrm>
              <a:off x="1886" y="3346"/>
              <a:ext cx="864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solidFill>
                    <a:schemeClr val="tx2"/>
                  </a:solidFill>
                  <a:latin typeface="Times New Roman" pitchFamily="18" charset="0"/>
                  <a:cs typeface="Arial" charset="0"/>
                </a:rPr>
                <a:t>Materiales</a:t>
              </a:r>
              <a:endParaRPr lang="es-ES" sz="2000">
                <a:solidFill>
                  <a:schemeClr val="tx2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6" name="Text Box 28"/>
            <p:cNvSpPr txBox="1">
              <a:spLocks noChangeArrowheads="1"/>
            </p:cNvSpPr>
            <p:nvPr/>
          </p:nvSpPr>
          <p:spPr bwMode="auto">
            <a:xfrm>
              <a:off x="158" y="3490"/>
              <a:ext cx="768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solidFill>
                    <a:schemeClr val="tx2"/>
                  </a:solidFill>
                  <a:latin typeface="Times New Roman" pitchFamily="18" charset="0"/>
                  <a:cs typeface="Arial" charset="0"/>
                </a:rPr>
                <a:t>Métodos</a:t>
              </a:r>
              <a:endParaRPr lang="es-ES" sz="2000">
                <a:solidFill>
                  <a:schemeClr val="tx2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7" name="Line 29"/>
            <p:cNvSpPr>
              <a:spLocks noChangeShapeType="1"/>
            </p:cNvSpPr>
            <p:nvPr/>
          </p:nvSpPr>
          <p:spPr bwMode="auto">
            <a:xfrm flipV="1">
              <a:off x="638" y="3154"/>
              <a:ext cx="91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73758" name="Text Box 30"/>
            <p:cNvSpPr txBox="1">
              <a:spLocks noChangeArrowheads="1"/>
            </p:cNvSpPr>
            <p:nvPr/>
          </p:nvSpPr>
          <p:spPr bwMode="auto">
            <a:xfrm>
              <a:off x="4217" y="1706"/>
              <a:ext cx="13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Falta de motivación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59" name="Line 31"/>
            <p:cNvSpPr>
              <a:spLocks noChangeShapeType="1"/>
            </p:cNvSpPr>
            <p:nvPr/>
          </p:nvSpPr>
          <p:spPr bwMode="auto">
            <a:xfrm flipH="1">
              <a:off x="3560" y="1842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73760" name="Text Box 32"/>
            <p:cNvSpPr txBox="1">
              <a:spLocks noChangeArrowheads="1"/>
            </p:cNvSpPr>
            <p:nvPr/>
          </p:nvSpPr>
          <p:spPr bwMode="auto">
            <a:xfrm>
              <a:off x="2880" y="4070"/>
              <a:ext cx="13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000">
                  <a:latin typeface="Times New Roman" pitchFamily="18" charset="0"/>
                  <a:cs typeface="Arial" charset="0"/>
                </a:rPr>
                <a:t>Falta de motivación</a:t>
              </a:r>
              <a:endParaRPr lang="es-ES" sz="2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3761" name="Line 33"/>
            <p:cNvSpPr>
              <a:spLocks noChangeShapeType="1"/>
            </p:cNvSpPr>
            <p:nvPr/>
          </p:nvSpPr>
          <p:spPr bwMode="auto">
            <a:xfrm flipH="1" flipV="1">
              <a:off x="2109" y="4110"/>
              <a:ext cx="77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anose="02030602050306030303" pitchFamily="18" charset="0"/>
              </a:rPr>
              <a:t>3.Diagrama de Flujo</a:t>
            </a:r>
            <a:endParaRPr lang="es-ES" i="1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628775"/>
            <a:ext cx="8229600" cy="1512193"/>
          </a:xfrm>
        </p:spPr>
        <p:txBody>
          <a:bodyPr/>
          <a:lstStyle/>
          <a:p>
            <a:pPr marL="342900" indent="-342900"/>
            <a:r>
              <a:rPr lang="es-ES" sz="2000" dirty="0">
                <a:latin typeface="Constantia" panose="02030602050306030303" pitchFamily="18" charset="0"/>
              </a:rPr>
              <a:t>Es una representación gráfica que muestra todas las etapas de un proceso en forma secuencial. </a:t>
            </a:r>
          </a:p>
          <a:p>
            <a:pPr marL="342900" indent="-342900">
              <a:buFont typeface="Wingdings 3" pitchFamily="18" charset="2"/>
              <a:buNone/>
            </a:pPr>
            <a:endParaRPr lang="es-ES" sz="2000" i="1" dirty="0">
              <a:latin typeface="Trebuchet MS" pitchFamily="34" charset="0"/>
            </a:endParaRPr>
          </a:p>
        </p:txBody>
      </p:sp>
      <p:pic>
        <p:nvPicPr>
          <p:cNvPr id="3" name="ppt 20">
            <a:hlinkClick r:id="" action="ppaction://media"/>
            <a:extLst>
              <a:ext uri="{FF2B5EF4-FFF2-40B4-BE49-F238E27FC236}">
                <a16:creationId xmlns:a16="http://schemas.microsoft.com/office/drawing/2014/main" id="{33956CEB-F030-49C8-B9E7-AF0A35CD6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5245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EE8552-77BF-4937-BEFA-199F3AA7FB1A}"/>
              </a:ext>
            </a:extLst>
          </p:cNvPr>
          <p:cNvSpPr txBox="1"/>
          <p:nvPr/>
        </p:nvSpPr>
        <p:spPr>
          <a:xfrm>
            <a:off x="500063" y="3204727"/>
            <a:ext cx="7456313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s-ES" b="1" dirty="0">
                <a:solidFill>
                  <a:srgbClr val="C00000"/>
                </a:solidFill>
                <a:latin typeface="Constantia" panose="02030602050306030303" pitchFamily="18" charset="0"/>
              </a:rPr>
              <a:t>Sirve para:</a:t>
            </a:r>
          </a:p>
          <a:p>
            <a:pPr marL="342900" indent="-342900"/>
            <a:endParaRPr lang="es-ES" dirty="0">
              <a:latin typeface="Constantia" panose="02030602050306030303" pitchFamily="18" charset="0"/>
            </a:endParaRPr>
          </a:p>
          <a:p>
            <a: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s-ES" dirty="0">
                <a:latin typeface="Constantia" panose="02030602050306030303" pitchFamily="18" charset="0"/>
              </a:rPr>
              <a:t>Para visualizar el proceso global</a:t>
            </a:r>
          </a:p>
          <a:p>
            <a: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es-ES" dirty="0">
              <a:latin typeface="Constantia" panose="02030602050306030303" pitchFamily="18" charset="0"/>
            </a:endParaRPr>
          </a:p>
          <a:p>
            <a: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s-ES" dirty="0">
                <a:latin typeface="Constantia" panose="02030602050306030303" pitchFamily="18" charset="0"/>
              </a:rPr>
              <a:t>Para detectar pasos innecesarios, duplicaciones de trabajo, </a:t>
            </a:r>
            <a:r>
              <a:rPr lang="es-ES" dirty="0" err="1">
                <a:latin typeface="Constantia" panose="02030602050306030303" pitchFamily="18" charset="0"/>
              </a:rPr>
              <a:t>etc</a:t>
            </a:r>
            <a:endParaRPr lang="es-ES" dirty="0">
              <a:latin typeface="Constantia" panose="02030602050306030303" pitchFamily="18" charset="0"/>
            </a:endParaRPr>
          </a:p>
          <a:p>
            <a: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lang="es-ES" dirty="0">
              <a:latin typeface="Constantia" panose="02030602050306030303" pitchFamily="18" charset="0"/>
            </a:endParaRPr>
          </a:p>
          <a:p>
            <a: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s-ES" dirty="0">
                <a:latin typeface="Constantia" panose="02030602050306030303" pitchFamily="18" charset="0"/>
              </a:rPr>
              <a:t>Uso del diagrama de flujo para la mejora (real vs ideal)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anose="02030602050306030303" pitchFamily="18" charset="0"/>
              </a:rPr>
              <a:t>¿Cómo lo hago?</a:t>
            </a:r>
            <a:endParaRPr lang="es-ES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76803" name="Rectangle 3" descr="Pergamino"/>
          <p:cNvSpPr>
            <a:spLocks noGrp="1"/>
          </p:cNvSpPr>
          <p:nvPr>
            <p:ph type="body" idx="4294967295"/>
          </p:nvPr>
        </p:nvSpPr>
        <p:spPr>
          <a:xfrm>
            <a:off x="179388" y="16287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1.Determine las fronteras del proceso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2. Determine los pasos del proceso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3. Establezca una secuencia de los pasos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4. Dibuje el diagrama de proceso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5. Verifique si el diagrama de proceso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está completo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dirty="0">
                <a:latin typeface="Constantia" panose="02030602050306030303" pitchFamily="18" charset="0"/>
              </a:rPr>
              <a:t>6. Finalice el mismo</a:t>
            </a:r>
          </a:p>
          <a:p>
            <a:pPr marL="342900" indent="-342900">
              <a:buFont typeface="Wingdings 3" pitchFamily="18" charset="2"/>
              <a:buNone/>
            </a:pPr>
            <a:endParaRPr lang="es-ES" i="1" dirty="0">
              <a:latin typeface="Trebuchet MS" pitchFamily="34" charset="0"/>
            </a:endParaRPr>
          </a:p>
        </p:txBody>
      </p:sp>
      <p:pic>
        <p:nvPicPr>
          <p:cNvPr id="2" name="ppt 22">
            <a:hlinkClick r:id="" action="ppaction://media"/>
            <a:extLst>
              <a:ext uri="{FF2B5EF4-FFF2-40B4-BE49-F238E27FC236}">
                <a16:creationId xmlns:a16="http://schemas.microsoft.com/office/drawing/2014/main" id="{7A194099-EF49-45AA-BA07-5969D671C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063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700" dirty="0">
                <a:effectLst/>
                <a:latin typeface="Constantia" panose="02030602050306030303" pitchFamily="18" charset="0"/>
              </a:rPr>
              <a:t>¿Cómo graficar los procesos?</a:t>
            </a:r>
            <a:br>
              <a:rPr lang="es-ES_tradnl" sz="3700" dirty="0">
                <a:effectLst/>
                <a:latin typeface="Constantia" panose="02030602050306030303" pitchFamily="18" charset="0"/>
              </a:rPr>
            </a:br>
            <a:endParaRPr lang="es-ES" sz="370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77827" name="Rectangle 3"/>
          <p:cNvSpPr>
            <a:spLocks noGrp="1"/>
          </p:cNvSpPr>
          <p:nvPr>
            <p:ph type="body" idx="4294967295"/>
          </p:nvPr>
        </p:nvSpPr>
        <p:spPr>
          <a:xfrm>
            <a:off x="685800" y="1447800"/>
            <a:ext cx="7772400" cy="5181600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   Inicio y fin del proceso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   Etapa del proceso/actividades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   Puntos de decisión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   Dirección o flujo del proceso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   Documento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sz="2300" dirty="0">
                <a:latin typeface="Constantia" pitchFamily="18" charset="0"/>
              </a:rPr>
              <a:t>                   </a:t>
            </a:r>
            <a:endParaRPr lang="es-ES" sz="2300" dirty="0">
              <a:latin typeface="Constantia" panose="02030602050306030303" pitchFamily="18" charset="0"/>
            </a:endParaRPr>
          </a:p>
        </p:txBody>
      </p:sp>
      <p:sp>
        <p:nvSpPr>
          <p:cNvPr id="77828" name="Oval 4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58888" y="1989138"/>
            <a:ext cx="914400" cy="457200"/>
          </a:xfrm>
          <a:prstGeom prst="ellipse">
            <a:avLst/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116013" y="2708275"/>
            <a:ext cx="1066800" cy="457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>
            <a:off x="1258888" y="3357563"/>
            <a:ext cx="762000" cy="914400"/>
          </a:xfrm>
          <a:prstGeom prst="diamond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1187450" y="45085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77832" name="AutoShape 8"/>
          <p:cNvSpPr>
            <a:spLocks noChangeArrowheads="1"/>
          </p:cNvSpPr>
          <p:nvPr/>
        </p:nvSpPr>
        <p:spPr bwMode="auto">
          <a:xfrm>
            <a:off x="1258888" y="5084763"/>
            <a:ext cx="914400" cy="457200"/>
          </a:xfrm>
          <a:prstGeom prst="flowChartDocumen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dirty="0">
                <a:solidFill>
                  <a:srgbClr val="003399"/>
                </a:solidFill>
                <a:effectLst/>
                <a:latin typeface="Constantia" panose="02030602050306030303" pitchFamily="18" charset="0"/>
              </a:rPr>
              <a:t>Temario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2900" indent="-342900"/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Para qué sirven</a:t>
            </a:r>
          </a:p>
          <a:p>
            <a:pPr marL="342900" indent="-342900"/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Las 7 herramientas clásicas</a:t>
            </a:r>
          </a:p>
          <a:p>
            <a:pPr marL="342900" indent="-342900"/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Herramientas para la resolución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de problemas</a:t>
            </a:r>
          </a:p>
          <a:p>
            <a:pPr marL="457200" indent="-457200"/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Trabajo en equipo</a:t>
            </a:r>
          </a:p>
          <a:p>
            <a:pPr marL="342900" indent="-342900"/>
            <a:r>
              <a:rPr lang="es-ES" sz="3200" i="1" dirty="0">
                <a:solidFill>
                  <a:schemeClr val="tx2"/>
                </a:solidFill>
                <a:latin typeface="Constantia" panose="02030602050306030303" pitchFamily="18" charset="0"/>
              </a:rPr>
              <a:t>Otras herramientas</a:t>
            </a:r>
          </a:p>
        </p:txBody>
      </p:sp>
      <p:pic>
        <p:nvPicPr>
          <p:cNvPr id="2" name="ppt 2">
            <a:hlinkClick r:id="" action="ppaction://media"/>
            <a:extLst>
              <a:ext uri="{FF2B5EF4-FFF2-40B4-BE49-F238E27FC236}">
                <a16:creationId xmlns:a16="http://schemas.microsoft.com/office/drawing/2014/main" id="{FB30CB21-4226-4631-8DF0-67CBE8865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016" y="4581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890588"/>
            <a:ext cx="7970837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27584" y="1886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latin typeface="Trebuchet MS" pitchFamily="34" charset="0"/>
              </a:rPr>
              <a:t>Ejemplo: proceso de compras</a:t>
            </a:r>
          </a:p>
        </p:txBody>
      </p:sp>
    </p:spTree>
    <p:extLst>
      <p:ext uri="{BB962C8B-B14F-4D97-AF65-F5344CB8AC3E}">
        <p14:creationId xmlns:p14="http://schemas.microsoft.com/office/powerpoint/2010/main" val="285145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29225"/>
            <a:ext cx="16764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Rectangle 3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700" i="1" dirty="0">
                <a:effectLst/>
                <a:latin typeface="Constantia" panose="02030602050306030303" pitchFamily="18" charset="0"/>
              </a:rPr>
              <a:t>4. Hojas de recolección </a:t>
            </a:r>
            <a:br>
              <a:rPr lang="es-ES_tradnl" sz="3700" i="1" dirty="0">
                <a:effectLst/>
                <a:latin typeface="Constantia" panose="02030602050306030303" pitchFamily="18" charset="0"/>
              </a:rPr>
            </a:br>
            <a:r>
              <a:rPr lang="es-ES_tradnl" sz="3700" i="1" dirty="0">
                <a:effectLst/>
                <a:latin typeface="Constantia" panose="02030602050306030303" pitchFamily="18" charset="0"/>
              </a:rPr>
              <a:t>de datos</a:t>
            </a:r>
            <a:endParaRPr lang="es-ES" sz="3700" i="1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80900" name="Rectangle 4"/>
          <p:cNvSpPr>
            <a:spLocks noGrp="1"/>
          </p:cNvSpPr>
          <p:nvPr>
            <p:ph type="body" idx="4294967295"/>
          </p:nvPr>
        </p:nvSpPr>
        <p:spPr>
          <a:xfrm>
            <a:off x="0" y="1773238"/>
            <a:ext cx="7956550" cy="3887787"/>
          </a:xfrm>
        </p:spPr>
        <p:txBody>
          <a:bodyPr/>
          <a:lstStyle/>
          <a:p>
            <a:pPr marL="342900" indent="-342900"/>
            <a:r>
              <a:rPr lang="es-ES_tradnl" sz="3200" dirty="0">
                <a:latin typeface="Constantia" panose="02030602050306030303" pitchFamily="18" charset="0"/>
              </a:rPr>
              <a:t>Permite compilar </a:t>
            </a:r>
            <a:r>
              <a:rPr lang="es-ES_tradnl" sz="3200" b="1" dirty="0">
                <a:solidFill>
                  <a:schemeClr val="accent2"/>
                </a:solidFill>
                <a:latin typeface="Constantia" panose="02030602050306030303" pitchFamily="18" charset="0"/>
              </a:rPr>
              <a:t>datos </a:t>
            </a:r>
            <a:r>
              <a:rPr lang="es-ES_tradnl" sz="3200" dirty="0">
                <a:latin typeface="Constantia" panose="02030602050306030303" pitchFamily="18" charset="0"/>
              </a:rPr>
              <a:t>a fin de que regularidades o repeticiones en los mismos puedan ser detectadas.</a:t>
            </a:r>
          </a:p>
          <a:p>
            <a:pPr marL="342900" indent="-342900"/>
            <a:r>
              <a:rPr lang="es-ES_tradnl" sz="3200" dirty="0">
                <a:latin typeface="Constantia" panose="02030602050306030303" pitchFamily="18" charset="0"/>
              </a:rPr>
              <a:t>Las observaciones aportan una imagen más clara de “los hechos” que ocurren.</a:t>
            </a:r>
          </a:p>
          <a:p>
            <a:pPr marL="342900" indent="-342900">
              <a:buFont typeface="Wingdings 3" pitchFamily="18" charset="2"/>
              <a:buNone/>
            </a:pPr>
            <a:endParaRPr lang="es-ES" sz="3200" dirty="0">
              <a:latin typeface="Trebuchet MS" pitchFamily="34" charset="0"/>
            </a:endParaRPr>
          </a:p>
        </p:txBody>
      </p:sp>
      <p:pic>
        <p:nvPicPr>
          <p:cNvPr id="2" name="ppt 25">
            <a:hlinkClick r:id="" action="ppaction://media"/>
            <a:extLst>
              <a:ext uri="{FF2B5EF4-FFF2-40B4-BE49-F238E27FC236}">
                <a16:creationId xmlns:a16="http://schemas.microsoft.com/office/drawing/2014/main" id="{B5DCE65E-913B-4FE9-B574-B2E7F47FB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4619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s-ES_tradnl" dirty="0">
                <a:effectLst/>
                <a:latin typeface="Constantia" pitchFamily="18" charset="0"/>
              </a:rPr>
            </a:br>
            <a:r>
              <a:rPr lang="es-ES_tradnl" dirty="0">
                <a:effectLst/>
                <a:latin typeface="Constantia" pitchFamily="18" charset="0"/>
              </a:rPr>
              <a:t>Pasos a seguir</a:t>
            </a:r>
            <a:br>
              <a:rPr lang="es-ES_tradnl" i="1" dirty="0">
                <a:effectLst/>
                <a:latin typeface="Trebuchet MS" pitchFamily="34" charset="0"/>
              </a:rPr>
            </a:br>
            <a:endParaRPr lang="es-ES" i="1" dirty="0">
              <a:effectLst/>
              <a:latin typeface="Trebuchet MS" pitchFamily="34" charset="0"/>
            </a:endParaRPr>
          </a:p>
        </p:txBody>
      </p:sp>
      <p:sp>
        <p:nvSpPr>
          <p:cNvPr id="81923" name="Rectangle 3" descr="Pergamino"/>
          <p:cNvSpPr>
            <a:spLocks noGrp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342900" indent="-342900"/>
            <a:r>
              <a:rPr lang="es-ES_tradnl" dirty="0">
                <a:latin typeface="Constantia" panose="02030602050306030303" pitchFamily="18" charset="0"/>
              </a:rPr>
              <a:t>Defina claramente la situación que se está observando</a:t>
            </a:r>
          </a:p>
          <a:p>
            <a:pPr marL="342900" indent="-342900"/>
            <a:r>
              <a:rPr lang="es-ES_tradnl" dirty="0">
                <a:latin typeface="Constantia" panose="02030602050306030303" pitchFamily="18" charset="0"/>
              </a:rPr>
              <a:t>Decida quién va a recoger los datos, en qué tiempo y de qué fuentes</a:t>
            </a:r>
          </a:p>
          <a:p>
            <a:pPr marL="342900" indent="-342900"/>
            <a:r>
              <a:rPr lang="es-ES_tradnl" dirty="0">
                <a:latin typeface="Constantia" panose="02030602050306030303" pitchFamily="18" charset="0"/>
              </a:rPr>
              <a:t>Diseñe un formulario adecuado</a:t>
            </a:r>
          </a:p>
          <a:p>
            <a:pPr marL="342900" indent="-342900"/>
            <a:r>
              <a:rPr lang="es-ES_tradnl" dirty="0">
                <a:latin typeface="Constantia" panose="02030602050306030303" pitchFamily="18" charset="0"/>
              </a:rPr>
              <a:t>Recolecte los datos</a:t>
            </a:r>
            <a:endParaRPr lang="es-ES" dirty="0">
              <a:latin typeface="Constantia" panose="02030602050306030303" pitchFamily="18" charset="0"/>
            </a:endParaRPr>
          </a:p>
        </p:txBody>
      </p:sp>
      <p:pic>
        <p:nvPicPr>
          <p:cNvPr id="2" name="ppt 26">
            <a:hlinkClick r:id="" action="ppaction://media"/>
            <a:extLst>
              <a:ext uri="{FF2B5EF4-FFF2-40B4-BE49-F238E27FC236}">
                <a16:creationId xmlns:a16="http://schemas.microsoft.com/office/drawing/2014/main" id="{063A5FCC-5567-4666-B2B2-905C44E2C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7466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260350"/>
            <a:ext cx="82296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2100" b="0" i="1">
                <a:effectLst/>
                <a:latin typeface="Trebuchet MS" pitchFamily="34" charset="0"/>
              </a:rPr>
              <a:t>Ejemplo: Demoras en la cola del supermercado</a:t>
            </a:r>
          </a:p>
        </p:txBody>
      </p:sp>
      <p:graphicFrame>
        <p:nvGraphicFramePr>
          <p:cNvPr id="84995" name="Group 3"/>
          <p:cNvGraphicFramePr>
            <a:graphicFrameLocks noGrp="1"/>
          </p:cNvGraphicFramePr>
          <p:nvPr/>
        </p:nvGraphicFramePr>
        <p:xfrm>
          <a:off x="1116013" y="1196975"/>
          <a:ext cx="6972300" cy="5164141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72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7538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Proyecto: Demoras en la cola del supermercado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Nombre: Lara Piro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Turno:De 18:00-22:00 hs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638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Lugar: Sucursal XX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Fechas: Del 5/5/2013 al 11/05/2013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76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Raz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</a:rPr>
                        <a:t>ó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Fecha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Mi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J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Vi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Pagos con tarjeta de cr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</a:rPr>
                        <a:t>é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dito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51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Falta de entrenamiento del personal 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33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Falta de cajas r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</a:rPr>
                        <a:t>á</a:t>
                      </a: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pidas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Olvidos de los clientes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37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27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143</a:t>
                      </a: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scan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276475"/>
            <a:ext cx="7632700" cy="4338638"/>
          </a:xfrm>
          <a:noFill/>
        </p:spPr>
      </p:pic>
      <p:sp>
        <p:nvSpPr>
          <p:cNvPr id="184325" name="Rectangle 5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sz="1600">
                <a:effectLst/>
                <a:latin typeface="Constantia" pitchFamily="18" charset="0"/>
              </a:rPr>
              <a:t>Hoja para medición de la temperatura exterior a un invernadero, en horas nocturnas.</a:t>
            </a:r>
            <a:br>
              <a:rPr lang="es-ES" sz="1600">
                <a:effectLst/>
                <a:latin typeface="Constantia" pitchFamily="18" charset="0"/>
              </a:rPr>
            </a:br>
            <a:r>
              <a:rPr lang="es-ES" sz="1600">
                <a:effectLst/>
                <a:latin typeface="Constantia" pitchFamily="18" charset="0"/>
              </a:rPr>
              <a:t>Las tomas se realizarán cada cuarto de hora desde las 0:00 horas hasta las 2:30 h.</a:t>
            </a:r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331913" y="1844675"/>
            <a:ext cx="6408737" cy="558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000" b="1">
                <a:solidFill>
                  <a:schemeClr val="tx2"/>
                </a:solidFill>
                <a:latin typeface="Constantia" pitchFamily="18" charset="0"/>
              </a:rPr>
              <a:t>FECHA:                                                                                      INVERNADERO Nº:                                     </a:t>
            </a:r>
          </a:p>
          <a:p>
            <a:endParaRPr lang="es-ES" sz="1000" b="1">
              <a:solidFill>
                <a:schemeClr val="tx2"/>
              </a:solidFill>
              <a:latin typeface="Constantia" pitchFamily="18" charset="0"/>
            </a:endParaRPr>
          </a:p>
          <a:p>
            <a:r>
              <a:rPr lang="es-ES" sz="1000" b="1">
                <a:solidFill>
                  <a:schemeClr val="tx2"/>
                </a:solidFill>
                <a:latin typeface="Constantia" pitchFamily="18" charset="0"/>
              </a:rPr>
              <a:t>TIPO DE CULTIVO:                                                                INSPECTOR</a:t>
            </a:r>
            <a:r>
              <a:rPr lang="es-ES" sz="1000">
                <a:solidFill>
                  <a:schemeClr val="tx2"/>
                </a:solidFill>
                <a:latin typeface="Constantia" pitchFamily="18" charset="0"/>
              </a:rPr>
              <a:t>:</a:t>
            </a:r>
          </a:p>
        </p:txBody>
      </p:sp>
      <p:sp>
        <p:nvSpPr>
          <p:cNvPr id="184328" name="AutoShape 8"/>
          <p:cNvSpPr>
            <a:spLocks noChangeArrowheads="1"/>
          </p:cNvSpPr>
          <p:nvPr/>
        </p:nvSpPr>
        <p:spPr bwMode="auto">
          <a:xfrm>
            <a:off x="3132138" y="2205038"/>
            <a:ext cx="576262" cy="360362"/>
          </a:xfrm>
          <a:prstGeom prst="wedgeRectCallout">
            <a:avLst>
              <a:gd name="adj1" fmla="val 61296"/>
              <a:gd name="adj2" fmla="val 136343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1400">
                <a:cs typeface="Arial" charset="0"/>
              </a:rPr>
              <a:t>L.I.E</a:t>
            </a:r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300788" y="2060575"/>
            <a:ext cx="792162" cy="287338"/>
          </a:xfrm>
          <a:prstGeom prst="wedgeRectCallout">
            <a:avLst>
              <a:gd name="adj1" fmla="val -54810"/>
              <a:gd name="adj2" fmla="val 247792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1400">
                <a:cs typeface="Arial" charset="0"/>
              </a:rPr>
              <a:t>L.S.E</a:t>
            </a:r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7918450" y="2060575"/>
            <a:ext cx="1225550" cy="719138"/>
          </a:xfrm>
          <a:prstGeom prst="wedgeRoundRectCallout">
            <a:avLst>
              <a:gd name="adj1" fmla="val -101944"/>
              <a:gd name="adj2" fmla="val 89514"/>
              <a:gd name="adj3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1400">
                <a:cs typeface="Arial" charset="0"/>
              </a:rPr>
              <a:t>Escala de valores a medir</a:t>
            </a:r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4932363" y="5516563"/>
            <a:ext cx="1223962" cy="647700"/>
          </a:xfrm>
          <a:prstGeom prst="wedgeRoundRectCallout">
            <a:avLst>
              <a:gd name="adj1" fmla="val -51037"/>
              <a:gd name="adj2" fmla="val -134806"/>
              <a:gd name="adj3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1400">
                <a:cs typeface="Arial" charset="0"/>
              </a:rPr>
              <a:t>Resultados recogidos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76438"/>
            <a:ext cx="8459787" cy="3279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1331913" y="1125538"/>
            <a:ext cx="6408737" cy="558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000" b="1">
                <a:solidFill>
                  <a:schemeClr val="tx2"/>
                </a:solidFill>
                <a:latin typeface="Constantia" pitchFamily="18" charset="0"/>
              </a:rPr>
              <a:t>FECHA:    24/07/12                                                                                  INVERNADERO Nº:  16                                   </a:t>
            </a:r>
          </a:p>
          <a:p>
            <a:endParaRPr lang="es-ES" sz="1000" b="1">
              <a:solidFill>
                <a:schemeClr val="tx2"/>
              </a:solidFill>
              <a:latin typeface="Constantia" pitchFamily="18" charset="0"/>
            </a:endParaRPr>
          </a:p>
          <a:p>
            <a:r>
              <a:rPr lang="es-ES" sz="1000" b="1">
                <a:solidFill>
                  <a:schemeClr val="tx2"/>
                </a:solidFill>
                <a:latin typeface="Constantia" pitchFamily="18" charset="0"/>
              </a:rPr>
              <a:t>TIPO DE CULTIVO:  X                                                              INSPECTOR</a:t>
            </a:r>
            <a:r>
              <a:rPr lang="es-ES" sz="1000">
                <a:solidFill>
                  <a:schemeClr val="tx2"/>
                </a:solidFill>
                <a:latin typeface="Constantia" pitchFamily="18" charset="0"/>
              </a:rPr>
              <a:t>:  AGUSTÍN FERNÁNDEZ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i="1" dirty="0">
                <a:effectLst/>
                <a:latin typeface="Constantia" panose="02030602050306030303" pitchFamily="18" charset="0"/>
              </a:rPr>
              <a:t>5. Diagrama de dispersión</a:t>
            </a:r>
          </a:p>
        </p:txBody>
      </p:sp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62011"/>
            <a:ext cx="7199312" cy="2016249"/>
          </a:xfrm>
        </p:spPr>
        <p:txBody>
          <a:bodyPr/>
          <a:lstStyle/>
          <a:p>
            <a:pPr marL="342900" indent="-342900"/>
            <a:r>
              <a:rPr lang="es-ES" sz="2000" dirty="0">
                <a:latin typeface="Constantia" panose="02030602050306030303" pitchFamily="18" charset="0"/>
              </a:rPr>
              <a:t>Permite </a:t>
            </a:r>
            <a:r>
              <a:rPr lang="es-ES" sz="2000" dirty="0" err="1">
                <a:latin typeface="Constantia" panose="02030602050306030303" pitchFamily="18" charset="0"/>
              </a:rPr>
              <a:t>ientificar</a:t>
            </a:r>
            <a:r>
              <a:rPr lang="es-ES" sz="2000" dirty="0">
                <a:latin typeface="Constantia" panose="02030602050306030303" pitchFamily="18" charset="0"/>
              </a:rPr>
              <a:t> las posibles relaciones entre dos conjuntos diferentes de variables</a:t>
            </a:r>
          </a:p>
          <a:p>
            <a:pPr marL="342900" indent="-342900">
              <a:buFont typeface="Wingdings 3" pitchFamily="18" charset="2"/>
              <a:buNone/>
            </a:pPr>
            <a:endParaRPr lang="es-ES" sz="2000" dirty="0">
              <a:latin typeface="Constantia" panose="02030602050306030303" pitchFamily="18" charset="0"/>
            </a:endParaRPr>
          </a:p>
          <a:p>
            <a:pPr marL="342900" indent="-342900"/>
            <a:r>
              <a:rPr lang="es-ES" sz="2000" dirty="0">
                <a:latin typeface="Constantia" panose="02030602050306030303" pitchFamily="18" charset="0"/>
              </a:rPr>
              <a:t>Provee un buen seguimiento a un diagrama de causa y efecto</a:t>
            </a:r>
          </a:p>
        </p:txBody>
      </p:sp>
      <p:pic>
        <p:nvPicPr>
          <p:cNvPr id="2" name="ppt 30">
            <a:hlinkClick r:id="" action="ppaction://media"/>
            <a:extLst>
              <a:ext uri="{FF2B5EF4-FFF2-40B4-BE49-F238E27FC236}">
                <a16:creationId xmlns:a16="http://schemas.microsoft.com/office/drawing/2014/main" id="{D5E5403D-F3F6-4D0B-9D13-CC29B5189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2825" y="527050"/>
            <a:ext cx="609600" cy="6096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00BA20A-988E-480B-987B-E34B56B6C677}"/>
              </a:ext>
            </a:extLst>
          </p:cNvPr>
          <p:cNvGrpSpPr/>
          <p:nvPr/>
        </p:nvGrpSpPr>
        <p:grpSpPr>
          <a:xfrm>
            <a:off x="1979712" y="3212976"/>
            <a:ext cx="5578376" cy="3154487"/>
            <a:chOff x="561975" y="1773238"/>
            <a:chExt cx="6996113" cy="4594225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9E793A6A-D278-45AD-8FD0-3001453E7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700" y="1790700"/>
              <a:ext cx="609600" cy="91440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70DB4831-B1ED-4C6F-915B-37D060A3C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885950"/>
              <a:ext cx="457200" cy="36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E520A699-DB15-4076-9F55-9125019F2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2044700"/>
              <a:ext cx="0" cy="12827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5AB36689-B6A1-48DC-8FD6-04DEE25A3A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1700" y="2070100"/>
              <a:ext cx="0" cy="1562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3590367-DB5B-4365-BBDD-D96F76D6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700" y="3632200"/>
              <a:ext cx="2235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719E47A9-E83A-4CCF-86C3-9E2B1A8C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3136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FE780D2F-0D27-4EC1-A9EA-33B4F772F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100" y="3136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6B26EB84-B68D-4496-A73E-AA5D0B8E3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600" y="2971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F2F7132A-AB7C-4FAE-9604-5FC482FAE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700" y="2971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EA312D8F-C4D7-4A22-8CF3-FA93B8662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200" y="27051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E152B188-CAFC-4633-8D55-8302C0B2F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0" y="27305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61E72D65-FB57-4D10-8A55-4731F5D67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100" y="2565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C4A1C59D-546D-4AD3-BF66-EEC155D56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300" y="24765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30573C3-80DA-4AF2-B962-F4CEED4F6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900" y="3263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A0B5D84E-7638-4B09-9313-0A9D9466A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24003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89A466C7-6EBD-4818-8805-DD8505A26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200" y="2590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E1DB98AE-4AA9-450F-AE95-C61D09FE8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819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3" name="AutoShape 21">
              <a:extLst>
                <a:ext uri="{FF2B5EF4-FFF2-40B4-BE49-F238E27FC236}">
                  <a16:creationId xmlns:a16="http://schemas.microsoft.com/office/drawing/2014/main" id="{C0DDECC4-ACB4-473D-8336-978AC5D97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000" y="43307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4" name="AutoShape 22">
              <a:extLst>
                <a:ext uri="{FF2B5EF4-FFF2-40B4-BE49-F238E27FC236}">
                  <a16:creationId xmlns:a16="http://schemas.microsoft.com/office/drawing/2014/main" id="{F2773B7A-EFB6-4E98-949D-DC22D90B4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300" y="45466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98574DE3-2472-4CFC-9BF4-AA5522A8C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800" y="44196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6" name="AutoShape 24">
              <a:extLst>
                <a:ext uri="{FF2B5EF4-FFF2-40B4-BE49-F238E27FC236}">
                  <a16:creationId xmlns:a16="http://schemas.microsoft.com/office/drawing/2014/main" id="{CEEC2318-4D94-4BE2-9F42-FF0571E95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900" y="46990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7" name="AutoShape 25">
              <a:extLst>
                <a:ext uri="{FF2B5EF4-FFF2-40B4-BE49-F238E27FC236}">
                  <a16:creationId xmlns:a16="http://schemas.microsoft.com/office/drawing/2014/main" id="{A1FE6E68-2FCB-4B6D-8D45-C2666816C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597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23C6D740-721C-46B3-83B1-82B60FE49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500" y="49403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29" name="AutoShape 27">
              <a:extLst>
                <a:ext uri="{FF2B5EF4-FFF2-40B4-BE49-F238E27FC236}">
                  <a16:creationId xmlns:a16="http://schemas.microsoft.com/office/drawing/2014/main" id="{1C09133F-46A6-487E-A182-DBD3CBFCE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600" y="48641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30" name="AutoShape 28">
              <a:extLst>
                <a:ext uri="{FF2B5EF4-FFF2-40B4-BE49-F238E27FC236}">
                  <a16:creationId xmlns:a16="http://schemas.microsoft.com/office/drawing/2014/main" id="{A0FC08F0-1A59-4B5A-9C50-F42428D8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900" y="5105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DF34E801-5FEA-4561-9C29-43F19DC6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52832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32" name="AutoShape 30">
              <a:extLst>
                <a:ext uri="{FF2B5EF4-FFF2-40B4-BE49-F238E27FC236}">
                  <a16:creationId xmlns:a16="http://schemas.microsoft.com/office/drawing/2014/main" id="{0B13206C-A9CC-471F-8672-0741ED18B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900" y="52451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11DCBD14-FCD1-49E9-AD38-8BC617E23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2500" y="4165600"/>
              <a:ext cx="0" cy="157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4" name="Line 32">
              <a:extLst>
                <a:ext uri="{FF2B5EF4-FFF2-40B4-BE49-F238E27FC236}">
                  <a16:creationId xmlns:a16="http://schemas.microsoft.com/office/drawing/2014/main" id="{8DC2E376-50A5-4A83-9D17-0B7F2EC89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500" y="5753100"/>
              <a:ext cx="2273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5" name="Line 33">
              <a:extLst>
                <a:ext uri="{FF2B5EF4-FFF2-40B4-BE49-F238E27FC236}">
                  <a16:creationId xmlns:a16="http://schemas.microsoft.com/office/drawing/2014/main" id="{3768E67F-B0E0-4A12-9938-5FE105473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200" y="3657600"/>
              <a:ext cx="2235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id="{C67CFBA6-362D-453A-BDD2-4E458A647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5700" y="5727700"/>
              <a:ext cx="2235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7" name="Line 35">
              <a:extLst>
                <a:ext uri="{FF2B5EF4-FFF2-40B4-BE49-F238E27FC236}">
                  <a16:creationId xmlns:a16="http://schemas.microsoft.com/office/drawing/2014/main" id="{7E0CF441-88FA-4F90-A4B9-01D0A73242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8400" y="420370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8" name="Line 36">
              <a:extLst>
                <a:ext uri="{FF2B5EF4-FFF2-40B4-BE49-F238E27FC236}">
                  <a16:creationId xmlns:a16="http://schemas.microsoft.com/office/drawing/2014/main" id="{2AF0424D-DD35-47D2-975B-4003FA34C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9200" y="2120900"/>
              <a:ext cx="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B1BAF100-9C48-43E4-B520-426C58C14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28067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0" name="AutoShape 38">
              <a:extLst>
                <a:ext uri="{FF2B5EF4-FFF2-40B4-BE49-F238E27FC236}">
                  <a16:creationId xmlns:a16="http://schemas.microsoft.com/office/drawing/2014/main" id="{91AB1F84-61AE-49EC-B295-B265BA904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800" y="5003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1" name="AutoShape 39">
              <a:extLst>
                <a:ext uri="{FF2B5EF4-FFF2-40B4-BE49-F238E27FC236}">
                  <a16:creationId xmlns:a16="http://schemas.microsoft.com/office/drawing/2014/main" id="{4EC9A56E-CCFE-4A07-BACA-848A3696A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600" y="30480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2" name="AutoShape 40">
              <a:extLst>
                <a:ext uri="{FF2B5EF4-FFF2-40B4-BE49-F238E27FC236}">
                  <a16:creationId xmlns:a16="http://schemas.microsoft.com/office/drawing/2014/main" id="{F4F61A9F-C977-47A8-8DF0-09B3AA7BA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600" y="2628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3" name="AutoShape 41">
              <a:extLst>
                <a:ext uri="{FF2B5EF4-FFF2-40B4-BE49-F238E27FC236}">
                  <a16:creationId xmlns:a16="http://schemas.microsoft.com/office/drawing/2014/main" id="{C7EBCEEA-0862-45FF-AF22-7DA21D0BF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600" y="2882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4" name="AutoShape 42">
              <a:extLst>
                <a:ext uri="{FF2B5EF4-FFF2-40B4-BE49-F238E27FC236}">
                  <a16:creationId xmlns:a16="http://schemas.microsoft.com/office/drawing/2014/main" id="{316D718F-4EB0-4AFF-8877-8C23C6438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700" y="31623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5" name="AutoShape 43">
              <a:extLst>
                <a:ext uri="{FF2B5EF4-FFF2-40B4-BE49-F238E27FC236}">
                  <a16:creationId xmlns:a16="http://schemas.microsoft.com/office/drawing/2014/main" id="{6410B5A9-25EF-441F-BB0C-D36990EFE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600" y="26162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6" name="AutoShape 44">
              <a:extLst>
                <a:ext uri="{FF2B5EF4-FFF2-40B4-BE49-F238E27FC236}">
                  <a16:creationId xmlns:a16="http://schemas.microsoft.com/office/drawing/2014/main" id="{41195133-824A-4F0D-B42A-E1A2FD8A3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33020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7" name="AutoShape 45">
              <a:extLst>
                <a:ext uri="{FF2B5EF4-FFF2-40B4-BE49-F238E27FC236}">
                  <a16:creationId xmlns:a16="http://schemas.microsoft.com/office/drawing/2014/main" id="{C2F5AA5F-B351-41AA-9A12-5FB91B761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2463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8" name="AutoShape 46">
              <a:extLst>
                <a:ext uri="{FF2B5EF4-FFF2-40B4-BE49-F238E27FC236}">
                  <a16:creationId xmlns:a16="http://schemas.microsoft.com/office/drawing/2014/main" id="{18ED6319-FC60-4535-A7E6-CAEFD925A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28702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49" name="AutoShape 47">
              <a:extLst>
                <a:ext uri="{FF2B5EF4-FFF2-40B4-BE49-F238E27FC236}">
                  <a16:creationId xmlns:a16="http://schemas.microsoft.com/office/drawing/2014/main" id="{B0E15853-7126-4F3A-A727-E0B37547A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26162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0" name="AutoShape 48">
              <a:extLst>
                <a:ext uri="{FF2B5EF4-FFF2-40B4-BE49-F238E27FC236}">
                  <a16:creationId xmlns:a16="http://schemas.microsoft.com/office/drawing/2014/main" id="{33975D98-76FF-4302-AE28-C54A71C1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24130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1" name="AutoShape 49">
              <a:extLst>
                <a:ext uri="{FF2B5EF4-FFF2-40B4-BE49-F238E27FC236}">
                  <a16:creationId xmlns:a16="http://schemas.microsoft.com/office/drawing/2014/main" id="{A26AC2FB-F68C-4627-82C0-4ED6A68DC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400" y="2438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2" name="AutoShape 50">
              <a:extLst>
                <a:ext uri="{FF2B5EF4-FFF2-40B4-BE49-F238E27FC236}">
                  <a16:creationId xmlns:a16="http://schemas.microsoft.com/office/drawing/2014/main" id="{B7F0433E-15CE-48C9-9ADF-55528A036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47498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3" name="AutoShape 51">
              <a:extLst>
                <a:ext uri="{FF2B5EF4-FFF2-40B4-BE49-F238E27FC236}">
                  <a16:creationId xmlns:a16="http://schemas.microsoft.com/office/drawing/2014/main" id="{D96B2A5D-DB40-4766-9D76-18D9EA4FA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44323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4" name="AutoShape 52">
              <a:extLst>
                <a:ext uri="{FF2B5EF4-FFF2-40B4-BE49-F238E27FC236}">
                  <a16:creationId xmlns:a16="http://schemas.microsoft.com/office/drawing/2014/main" id="{86B7C64C-9631-47FA-A618-F2697FFDE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700" y="48514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5" name="AutoShape 53">
              <a:extLst>
                <a:ext uri="{FF2B5EF4-FFF2-40B4-BE49-F238E27FC236}">
                  <a16:creationId xmlns:a16="http://schemas.microsoft.com/office/drawing/2014/main" id="{5E6007C0-07B3-4D9F-A29C-1298A732F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3467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6" name="AutoShape 54">
              <a:extLst>
                <a:ext uri="{FF2B5EF4-FFF2-40B4-BE49-F238E27FC236}">
                  <a16:creationId xmlns:a16="http://schemas.microsoft.com/office/drawing/2014/main" id="{72F77FCA-81D1-4ADE-A6B0-4FF6A6713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1816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7" name="AutoShape 55">
              <a:extLst>
                <a:ext uri="{FF2B5EF4-FFF2-40B4-BE49-F238E27FC236}">
                  <a16:creationId xmlns:a16="http://schemas.microsoft.com/office/drawing/2014/main" id="{9E770BFE-0F19-42F3-A0CE-228EE5D85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4900" y="48133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8" name="AutoShape 56">
              <a:extLst>
                <a:ext uri="{FF2B5EF4-FFF2-40B4-BE49-F238E27FC236}">
                  <a16:creationId xmlns:a16="http://schemas.microsoft.com/office/drawing/2014/main" id="{218CACDC-B44A-40AC-9424-F7E139F2B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8700" y="45085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59" name="AutoShape 57">
              <a:extLst>
                <a:ext uri="{FF2B5EF4-FFF2-40B4-BE49-F238E27FC236}">
                  <a16:creationId xmlns:a16="http://schemas.microsoft.com/office/drawing/2014/main" id="{B793396C-CAF9-4B5C-A18B-D5DBB6CDC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0" y="51181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60" name="AutoShape 58">
              <a:extLst>
                <a:ext uri="{FF2B5EF4-FFF2-40B4-BE49-F238E27FC236}">
                  <a16:creationId xmlns:a16="http://schemas.microsoft.com/office/drawing/2014/main" id="{053C0042-33AF-444F-AB8B-2318353E4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4914900"/>
              <a:ext cx="101600" cy="88900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61" name="Line 59">
              <a:extLst>
                <a:ext uri="{FF2B5EF4-FFF2-40B4-BE49-F238E27FC236}">
                  <a16:creationId xmlns:a16="http://schemas.microsoft.com/office/drawing/2014/main" id="{ABFB1DEC-4A1C-4C48-9D2C-D21852F2B9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4100" y="2273300"/>
              <a:ext cx="1524000" cy="1231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62" name="Line 60">
              <a:extLst>
                <a:ext uri="{FF2B5EF4-FFF2-40B4-BE49-F238E27FC236}">
                  <a16:creationId xmlns:a16="http://schemas.microsoft.com/office/drawing/2014/main" id="{CF093550-7CA7-4374-B091-263E98109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000" y="4356100"/>
              <a:ext cx="1498600" cy="1206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63" name="Text Box 61">
              <a:extLst>
                <a:ext uri="{FF2B5EF4-FFF2-40B4-BE49-F238E27FC236}">
                  <a16:creationId xmlns:a16="http://schemas.microsoft.com/office/drawing/2014/main" id="{0463980E-EC44-437B-AE3E-0BA9ECFE8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813" y="1773238"/>
              <a:ext cx="16494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200" b="1">
                  <a:cs typeface="Arial" charset="0"/>
                </a:rPr>
                <a:t>Correlación positiva</a:t>
              </a:r>
            </a:p>
          </p:txBody>
        </p:sp>
        <p:sp>
          <p:nvSpPr>
            <p:cNvPr id="64" name="Text Box 62">
              <a:extLst>
                <a:ext uri="{FF2B5EF4-FFF2-40B4-BE49-F238E27FC236}">
                  <a16:creationId xmlns:a16="http://schemas.microsoft.com/office/drawing/2014/main" id="{E5DE2787-6C49-40BD-B57F-B4E681FF8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" y="6021388"/>
              <a:ext cx="16906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200" b="1">
                  <a:cs typeface="Arial" charset="0"/>
                </a:rPr>
                <a:t>Correlación negativa</a:t>
              </a:r>
            </a:p>
          </p:txBody>
        </p:sp>
        <p:sp>
          <p:nvSpPr>
            <p:cNvPr id="65" name="Text Box 63">
              <a:extLst>
                <a:ext uri="{FF2B5EF4-FFF2-40B4-BE49-F238E27FC236}">
                  <a16:creationId xmlns:a16="http://schemas.microsoft.com/office/drawing/2014/main" id="{6E5D533D-1F9D-4E54-B8FF-BC8DB5562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625" y="6092825"/>
              <a:ext cx="13541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200" b="1">
                  <a:cs typeface="Arial" charset="0"/>
                </a:rPr>
                <a:t>Sin Correlación </a:t>
              </a:r>
            </a:p>
          </p:txBody>
        </p:sp>
        <p:sp>
          <p:nvSpPr>
            <p:cNvPr id="66" name="Text Box 64">
              <a:extLst>
                <a:ext uri="{FF2B5EF4-FFF2-40B4-BE49-F238E27FC236}">
                  <a16:creationId xmlns:a16="http://schemas.microsoft.com/office/drawing/2014/main" id="{EC288C93-A3D3-4E09-9F2C-00782AACE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625" y="1773238"/>
              <a:ext cx="20494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200" b="1">
                  <a:cs typeface="Arial" charset="0"/>
                </a:rPr>
                <a:t>Correlación positiva débil</a:t>
              </a:r>
            </a:p>
          </p:txBody>
        </p:sp>
        <p:sp>
          <p:nvSpPr>
            <p:cNvPr id="67" name="Text Box 65">
              <a:extLst>
                <a:ext uri="{FF2B5EF4-FFF2-40B4-BE49-F238E27FC236}">
                  <a16:creationId xmlns:a16="http://schemas.microsoft.com/office/drawing/2014/main" id="{C82A08A0-A619-43C9-AC8D-49EFB420C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75" y="18907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y</a:t>
              </a:r>
            </a:p>
          </p:txBody>
        </p:sp>
        <p:sp>
          <p:nvSpPr>
            <p:cNvPr id="68" name="Text Box 66">
              <a:extLst>
                <a:ext uri="{FF2B5EF4-FFF2-40B4-BE49-F238E27FC236}">
                  <a16:creationId xmlns:a16="http://schemas.microsoft.com/office/drawing/2014/main" id="{E284B453-29AD-4217-AFDD-6E5C30C9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275" y="36687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x</a:t>
              </a:r>
            </a:p>
          </p:txBody>
        </p:sp>
        <p:sp>
          <p:nvSpPr>
            <p:cNvPr id="69" name="Text Box 67">
              <a:extLst>
                <a:ext uri="{FF2B5EF4-FFF2-40B4-BE49-F238E27FC236}">
                  <a16:creationId xmlns:a16="http://schemas.microsoft.com/office/drawing/2014/main" id="{0F224357-D21A-47FD-86DE-A3199F8D4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2475" y="58023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x</a:t>
              </a:r>
            </a:p>
          </p:txBody>
        </p:sp>
        <p:sp>
          <p:nvSpPr>
            <p:cNvPr id="70" name="Text Box 68">
              <a:extLst>
                <a:ext uri="{FF2B5EF4-FFF2-40B4-BE49-F238E27FC236}">
                  <a16:creationId xmlns:a16="http://schemas.microsoft.com/office/drawing/2014/main" id="{438E0C71-ADDA-489F-BC32-0E436E5C2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775" y="58531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x</a:t>
              </a:r>
            </a:p>
          </p:txBody>
        </p:sp>
        <p:sp>
          <p:nvSpPr>
            <p:cNvPr id="71" name="Text Box 69">
              <a:extLst>
                <a:ext uri="{FF2B5EF4-FFF2-40B4-BE49-F238E27FC236}">
                  <a16:creationId xmlns:a16="http://schemas.microsoft.com/office/drawing/2014/main" id="{B5B9E015-102A-4B86-951B-206B0ECE5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7075" y="37703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x</a:t>
              </a:r>
            </a:p>
          </p:txBody>
        </p:sp>
        <p:sp>
          <p:nvSpPr>
            <p:cNvPr id="72" name="Text Box 70">
              <a:extLst>
                <a:ext uri="{FF2B5EF4-FFF2-40B4-BE49-F238E27FC236}">
                  <a16:creationId xmlns:a16="http://schemas.microsoft.com/office/drawing/2014/main" id="{CF689881-168A-4477-AF96-07B46091F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9775" y="41259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y</a:t>
              </a:r>
            </a:p>
          </p:txBody>
        </p:sp>
        <p:sp>
          <p:nvSpPr>
            <p:cNvPr id="73" name="Text Box 71">
              <a:extLst>
                <a:ext uri="{FF2B5EF4-FFF2-40B4-BE49-F238E27FC236}">
                  <a16:creationId xmlns:a16="http://schemas.microsoft.com/office/drawing/2014/main" id="{09C603D9-9778-489A-8243-9D4F179A3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5175" y="20431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y</a:t>
              </a:r>
            </a:p>
          </p:txBody>
        </p:sp>
        <p:sp>
          <p:nvSpPr>
            <p:cNvPr id="74" name="Text Box 72">
              <a:extLst>
                <a:ext uri="{FF2B5EF4-FFF2-40B4-BE49-F238E27FC236}">
                  <a16:creationId xmlns:a16="http://schemas.microsoft.com/office/drawing/2014/main" id="{67F8BF15-660E-4DF0-9836-DB7ED9CF9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675" y="4087813"/>
              <a:ext cx="298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>
                  <a:cs typeface="Arial" charset="0"/>
                </a:rPr>
                <a:t>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42" name="Rectangle 30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700" dirty="0">
                <a:effectLst/>
                <a:latin typeface="Constantia" pitchFamily="18" charset="0"/>
              </a:rPr>
              <a:t>Estudio: disponibilidad Flota vs Antigüedad </a:t>
            </a:r>
            <a:endParaRPr lang="es-ES" sz="3700" dirty="0">
              <a:effectLst/>
              <a:latin typeface="Constantia" pitchFamily="18" charset="0"/>
            </a:endParaRPr>
          </a:p>
        </p:txBody>
      </p:sp>
      <p:pic>
        <p:nvPicPr>
          <p:cNvPr id="192551" name="Picture 3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88" y="1773238"/>
            <a:ext cx="3149600" cy="3330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2552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851275" y="2276475"/>
          <a:ext cx="5246688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5" name="Chart" r:id="rId4" imgW="4743551" imgH="2267085" progId="Excel.Chart.8">
                  <p:embed/>
                </p:oleObj>
              </mc:Choice>
              <mc:Fallback>
                <p:oleObj name="Chart" r:id="rId4" imgW="4743551" imgH="2267085" progId="Excel.Chart.8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276475"/>
                        <a:ext cx="5246688" cy="250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333375"/>
            <a:ext cx="7885113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s-ES" sz="3300" dirty="0">
                <a:effectLst/>
                <a:latin typeface="Constantia" panose="02030602050306030303" pitchFamily="18" charset="0"/>
              </a:rPr>
              <a:t>Posibles problemas de interpretación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500188"/>
            <a:ext cx="7488237" cy="2216844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anose="02030602050306030303" pitchFamily="18" charset="0"/>
              </a:rPr>
              <a:t>Los Diagramas de Dispersión muestran solamente relaciones, no prueban relaciones causales.</a:t>
            </a: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anose="02030602050306030303" pitchFamily="18" charset="0"/>
              </a:rPr>
              <a:t>En el análisis del Diagrama se limitará su interpretación al recorrido de las observaciones</a:t>
            </a: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anose="02030602050306030303" pitchFamily="18" charset="0"/>
              </a:rPr>
              <a:t>Efecto de la escala</a:t>
            </a: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anose="02030602050306030303" pitchFamily="18" charset="0"/>
              </a:rPr>
              <a:t>Problemas con los datos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69BA7F-4CC1-4098-9226-06E11919CFC3}"/>
              </a:ext>
            </a:extLst>
          </p:cNvPr>
          <p:cNvSpPr txBox="1"/>
          <p:nvPr/>
        </p:nvSpPr>
        <p:spPr>
          <a:xfrm>
            <a:off x="683568" y="3870267"/>
            <a:ext cx="6912768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ES" sz="2000" i="1" dirty="0">
                <a:solidFill>
                  <a:srgbClr val="C00000"/>
                </a:solidFill>
                <a:latin typeface="Constantia" panose="02030602050306030303" pitchFamily="18" charset="0"/>
              </a:rPr>
              <a:t>ADVERTENCIA:</a:t>
            </a:r>
          </a:p>
          <a:p>
            <a:pPr marL="342900" indent="-342900"/>
            <a:r>
              <a:rPr lang="es-ES" sz="2000" i="1" dirty="0">
                <a:latin typeface="Constantia" panose="02030602050306030303" pitchFamily="18" charset="0"/>
              </a:rPr>
              <a:t>Una poderosa correlación </a:t>
            </a:r>
            <a:r>
              <a:rPr lang="es-ES" sz="2000" i="1" dirty="0">
                <a:solidFill>
                  <a:srgbClr val="C00000"/>
                </a:solidFill>
                <a:latin typeface="Constantia" panose="02030602050306030303" pitchFamily="18" charset="0"/>
              </a:rPr>
              <a:t>NO SIGNIFICA QUE X CAUSA Y.</a:t>
            </a:r>
          </a:p>
          <a:p>
            <a:pPr marL="342900" indent="-342900">
              <a:buFont typeface="Wingdings 3" pitchFamily="18" charset="2"/>
              <a:buNone/>
            </a:pPr>
            <a:endParaRPr lang="es-ES" sz="2000" i="1" dirty="0">
              <a:solidFill>
                <a:schemeClr val="hlink"/>
              </a:solidFill>
              <a:latin typeface="Constantia" panose="02030602050306030303" pitchFamily="18" charset="0"/>
            </a:endParaRPr>
          </a:p>
          <a:p>
            <a:pPr marL="342900" indent="-342900"/>
            <a:r>
              <a:rPr lang="es-ES" sz="2000" i="1" dirty="0">
                <a:latin typeface="Constantia" panose="02030602050306030303" pitchFamily="18" charset="0"/>
              </a:rPr>
              <a:t>Esta conclusión debe basarse en conocimientos </a:t>
            </a:r>
            <a:r>
              <a:rPr lang="es-ES" sz="2000" i="1" dirty="0">
                <a:solidFill>
                  <a:srgbClr val="0000FF"/>
                </a:solidFill>
                <a:latin typeface="Constantia" panose="02030602050306030303" pitchFamily="18" charset="0"/>
              </a:rPr>
              <a:t>técnicos, no estadísticos.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anose="02030602050306030303" pitchFamily="18" charset="0"/>
              </a:rPr>
              <a:t>6.HISTOGRAMA</a:t>
            </a:r>
            <a:endParaRPr lang="es-ES" i="1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92163" name="Rectangle 3" descr="Pergamino"/>
          <p:cNvSpPr>
            <a:spLocks noGrp="1"/>
          </p:cNvSpPr>
          <p:nvPr>
            <p:ph type="body" idx="4294967295"/>
          </p:nvPr>
        </p:nvSpPr>
        <p:spPr>
          <a:xfrm>
            <a:off x="0" y="1773238"/>
            <a:ext cx="7740650" cy="4535487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342900" indent="-342900"/>
            <a:r>
              <a:rPr lang="es-ES_tradnl" sz="2300" dirty="0">
                <a:latin typeface="Constantia" panose="02030602050306030303" pitchFamily="18" charset="0"/>
              </a:rPr>
              <a:t>Resume los datos de un proceso que han sido recolectados durante un tiempo y presenta gráficamente su distribución de frecuencia en forma de barras</a:t>
            </a:r>
          </a:p>
          <a:p>
            <a:pPr marL="342900" indent="-342900" algn="just"/>
            <a:r>
              <a:rPr lang="es-CR" sz="2300" dirty="0">
                <a:latin typeface="Constantia" panose="02030602050306030303" pitchFamily="18" charset="0"/>
              </a:rPr>
              <a:t>Permite ver alrededor de que valor se agrupan las mediciones (Tendencia central) y cual es la dispersión alrededor de ese valor central.</a:t>
            </a:r>
            <a:endParaRPr lang="es-CR" sz="2300" dirty="0">
              <a:latin typeface="Constantia" panose="02030602050306030303" pitchFamily="18" charset="0"/>
              <a:cs typeface="Times New Roman" pitchFamily="18" charset="0"/>
            </a:endParaRPr>
          </a:p>
          <a:p>
            <a:pPr marL="342900" indent="-342900"/>
            <a:endParaRPr lang="es-ES" sz="2300" i="1" dirty="0">
              <a:latin typeface="Comic Sans MS" pitchFamily="66" charset="0"/>
            </a:endParaRPr>
          </a:p>
        </p:txBody>
      </p:sp>
      <p:pic>
        <p:nvPicPr>
          <p:cNvPr id="3" name="ppt 35">
            <a:hlinkClick r:id="" action="ppaction://media"/>
            <a:extLst>
              <a:ext uri="{FF2B5EF4-FFF2-40B4-BE49-F238E27FC236}">
                <a16:creationId xmlns:a16="http://schemas.microsoft.com/office/drawing/2014/main" id="{56D0A419-B1D4-4C94-8695-757798502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5525" y="46531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descr="Pergamino"/>
          <p:cNvSpPr>
            <a:spLocks noGrp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342900" indent="-342900"/>
            <a:endParaRPr lang="es-ES_tradnl" dirty="0">
              <a:latin typeface="Constantia" pitchFamily="18" charset="0"/>
            </a:endParaRPr>
          </a:p>
          <a:p>
            <a:pPr marL="342900" indent="-342900"/>
            <a:r>
              <a:rPr lang="es-ES_tradnl" i="1" dirty="0">
                <a:latin typeface="Constantia" panose="02030602050306030303" pitchFamily="18" charset="0"/>
              </a:rPr>
              <a:t>Permiten que la organización logre 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_tradnl" i="1" dirty="0">
                <a:latin typeface="Constantia" panose="02030602050306030303" pitchFamily="18" charset="0"/>
              </a:rPr>
              <a:t>sus metas, en forma eficaz y eficiente.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 i="1" dirty="0">
              <a:latin typeface="Constantia" panose="02030602050306030303" pitchFamily="18" charset="0"/>
            </a:endParaRPr>
          </a:p>
          <a:p>
            <a:pPr marL="342900" indent="-342900"/>
            <a:r>
              <a:rPr lang="es-ES" i="1" dirty="0">
                <a:latin typeface="Constantia" panose="02030602050306030303" pitchFamily="18" charset="0"/>
              </a:rPr>
              <a:t>Incentivan a pensar en términos de la problemática y no de la solución. La solución debe ser un resultado.</a:t>
            </a:r>
          </a:p>
          <a:p>
            <a:pPr marL="342900" indent="-342900"/>
            <a:endParaRPr lang="es-ES_tradnl" sz="3200" i="1" dirty="0">
              <a:latin typeface="Constantia" panose="02030602050306030303" pitchFamily="18" charset="0"/>
            </a:endParaRPr>
          </a:p>
          <a:p>
            <a:pPr marL="342900" indent="-342900"/>
            <a:endParaRPr lang="es-ES" sz="3200" i="1" dirty="0">
              <a:latin typeface="Constantia" panose="02030602050306030303" pitchFamily="18" charset="0"/>
            </a:endParaRPr>
          </a:p>
        </p:txBody>
      </p:sp>
      <p:sp>
        <p:nvSpPr>
          <p:cNvPr id="57347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anose="02030602050306030303" pitchFamily="18" charset="0"/>
              </a:rPr>
              <a:t>¿Para qué sirven?</a:t>
            </a:r>
            <a:endParaRPr lang="es-ES" i="1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" name="ppt 3">
            <a:hlinkClick r:id="" action="ppaction://media"/>
            <a:extLst>
              <a:ext uri="{FF2B5EF4-FFF2-40B4-BE49-F238E27FC236}">
                <a16:creationId xmlns:a16="http://schemas.microsoft.com/office/drawing/2014/main" id="{7D6ABE48-B83A-4ABF-823F-65845F602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729" y="4581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b="0" dirty="0">
                <a:effectLst/>
                <a:latin typeface="Constantia" panose="02030602050306030303" pitchFamily="18" charset="0"/>
              </a:rPr>
              <a:t>Pasos para su construcción: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7343775" cy="4537075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Definición y clasificación de intervalos de igual amplitud.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" dirty="0">
                <a:latin typeface="Constantia" panose="02030602050306030303" pitchFamily="18" charset="0"/>
              </a:rPr>
              <a:t> - NC= (n)</a:t>
            </a:r>
            <a:r>
              <a:rPr lang="es-ES" baseline="30000" dirty="0">
                <a:latin typeface="Constantia" panose="02030602050306030303" pitchFamily="18" charset="0"/>
              </a:rPr>
              <a:t>1/2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" dirty="0">
                <a:latin typeface="Constantia" panose="02030602050306030303" pitchFamily="18" charset="0"/>
              </a:rPr>
              <a:t> - AC= (</a:t>
            </a:r>
            <a:r>
              <a:rPr lang="es-ES" dirty="0" err="1">
                <a:latin typeface="Constantia" panose="02030602050306030303" pitchFamily="18" charset="0"/>
              </a:rPr>
              <a:t>Xmáx</a:t>
            </a:r>
            <a:r>
              <a:rPr lang="es-ES" dirty="0">
                <a:latin typeface="Constantia" panose="02030602050306030303" pitchFamily="18" charset="0"/>
              </a:rPr>
              <a:t> –</a:t>
            </a:r>
            <a:r>
              <a:rPr lang="es-ES" dirty="0" err="1">
                <a:latin typeface="Constantia" panose="02030602050306030303" pitchFamily="18" charset="0"/>
              </a:rPr>
              <a:t>Xmín</a:t>
            </a:r>
            <a:r>
              <a:rPr lang="es-ES" dirty="0">
                <a:latin typeface="Constantia" panose="02030602050306030303" pitchFamily="18" charset="0"/>
              </a:rPr>
              <a:t>)/NC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Cuantificación de los datos en cada intervalo</a:t>
            </a:r>
          </a:p>
          <a:p>
            <a:pPr marL="342900" indent="-342900">
              <a:lnSpc>
                <a:spcPct val="90000"/>
              </a:lnSpc>
            </a:pPr>
            <a:r>
              <a:rPr lang="es-ES" dirty="0">
                <a:latin typeface="Constantia" panose="02030602050306030303" pitchFamily="18" charset="0"/>
              </a:rPr>
              <a:t>Elaboración de un gráfico de frecuencias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675687" cy="1439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" sz="3700" dirty="0" err="1">
                <a:effectLst/>
                <a:latin typeface="Constantia" panose="02030602050306030303" pitchFamily="18" charset="0"/>
              </a:rPr>
              <a:t>Ej</a:t>
            </a:r>
            <a:r>
              <a:rPr lang="es-ES" sz="3700" dirty="0">
                <a:effectLst/>
                <a:latin typeface="Constantia" panose="02030602050306030303" pitchFamily="18" charset="0"/>
              </a:rPr>
              <a:t>: Medidas tomadas sobre 100 remaches extraídos a lo largo del proceso: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>
          <a:xfrm>
            <a:off x="755650" y="2276475"/>
            <a:ext cx="7772400" cy="4114800"/>
          </a:xfrm>
        </p:spPr>
        <p:txBody>
          <a:bodyPr/>
          <a:lstStyle/>
          <a:p>
            <a:pPr marL="342900" indent="-342900"/>
            <a:r>
              <a:rPr lang="es-ES" dirty="0" err="1">
                <a:latin typeface="Constantia" panose="02030602050306030303" pitchFamily="18" charset="0"/>
              </a:rPr>
              <a:t>Xmín</a:t>
            </a:r>
            <a:r>
              <a:rPr lang="es-ES" dirty="0">
                <a:latin typeface="Constantia" panose="02030602050306030303" pitchFamily="18" charset="0"/>
              </a:rPr>
              <a:t>= 1.27 cm; </a:t>
            </a:r>
            <a:r>
              <a:rPr lang="es-ES" dirty="0" err="1">
                <a:latin typeface="Constantia" panose="02030602050306030303" pitchFamily="18" charset="0"/>
              </a:rPr>
              <a:t>Xmáx</a:t>
            </a:r>
            <a:r>
              <a:rPr lang="es-ES" dirty="0">
                <a:latin typeface="Constantia" panose="02030602050306030303" pitchFamily="18" charset="0"/>
              </a:rPr>
              <a:t>= 1.44 cm</a:t>
            </a:r>
          </a:p>
          <a:p>
            <a:pPr marL="342900" indent="-342900"/>
            <a:r>
              <a:rPr lang="es-ES" dirty="0">
                <a:latin typeface="Constantia" panose="02030602050306030303" pitchFamily="18" charset="0"/>
              </a:rPr>
              <a:t>Rango= </a:t>
            </a:r>
            <a:r>
              <a:rPr lang="es-ES" dirty="0" err="1">
                <a:latin typeface="Constantia" panose="02030602050306030303" pitchFamily="18" charset="0"/>
              </a:rPr>
              <a:t>Xmáx</a:t>
            </a:r>
            <a:r>
              <a:rPr lang="es-ES" dirty="0">
                <a:latin typeface="Constantia" panose="02030602050306030303" pitchFamily="18" charset="0"/>
              </a:rPr>
              <a:t> – </a:t>
            </a:r>
            <a:r>
              <a:rPr lang="es-ES" dirty="0" err="1">
                <a:latin typeface="Constantia" panose="02030602050306030303" pitchFamily="18" charset="0"/>
              </a:rPr>
              <a:t>Xmín</a:t>
            </a:r>
            <a:r>
              <a:rPr lang="es-ES" dirty="0">
                <a:latin typeface="Constantia" panose="02030602050306030303" pitchFamily="18" charset="0"/>
              </a:rPr>
              <a:t>= 0.17 cm</a:t>
            </a:r>
          </a:p>
          <a:p>
            <a:pPr marL="342900" indent="-342900"/>
            <a:r>
              <a:rPr lang="es-ES" dirty="0">
                <a:latin typeface="Constantia" panose="02030602050306030303" pitchFamily="18" charset="0"/>
              </a:rPr>
              <a:t>NC= (100)</a:t>
            </a:r>
            <a:r>
              <a:rPr lang="es-ES" baseline="30000" dirty="0">
                <a:latin typeface="Constantia" panose="02030602050306030303" pitchFamily="18" charset="0"/>
              </a:rPr>
              <a:t>1/2</a:t>
            </a:r>
            <a:r>
              <a:rPr lang="es-ES" dirty="0">
                <a:latin typeface="Constantia" panose="02030602050306030303" pitchFamily="18" charset="0"/>
              </a:rPr>
              <a:t>= 10</a:t>
            </a:r>
          </a:p>
          <a:p>
            <a:pPr marL="342900" indent="-342900"/>
            <a:r>
              <a:rPr lang="es-ES" dirty="0">
                <a:latin typeface="Constantia" panose="02030602050306030303" pitchFamily="18" charset="0"/>
              </a:rPr>
              <a:t>AC= R/NC= 0.017 aprox.= 0.02 cm</a:t>
            </a:r>
          </a:p>
          <a:p>
            <a:pPr marL="342900" indent="-342900"/>
            <a:r>
              <a:rPr lang="es-ES" dirty="0">
                <a:latin typeface="Constantia" panose="02030602050306030303" pitchFamily="18" charset="0"/>
              </a:rPr>
              <a:t>Recalculemos el NC=R/AC= 9 </a:t>
            </a:r>
            <a:r>
              <a:rPr lang="es-ES" dirty="0" err="1">
                <a:latin typeface="Constantia" panose="02030602050306030303" pitchFamily="18" charset="0"/>
              </a:rPr>
              <a:t>aprox</a:t>
            </a:r>
            <a:endParaRPr lang="es-ES" dirty="0">
              <a:latin typeface="Constantia" panose="02030602050306030303" pitchFamily="18" charset="0"/>
            </a:endParaRPr>
          </a:p>
        </p:txBody>
      </p:sp>
      <p:pic>
        <p:nvPicPr>
          <p:cNvPr id="3" name="ppt 37">
            <a:hlinkClick r:id="" action="ppaction://media"/>
            <a:extLst>
              <a:ext uri="{FF2B5EF4-FFF2-40B4-BE49-F238E27FC236}">
                <a16:creationId xmlns:a16="http://schemas.microsoft.com/office/drawing/2014/main" id="{DEB0EBAF-3867-4845-A4C0-07423572C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0385" y="4581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Group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96214484"/>
              </p:ext>
            </p:extLst>
          </p:nvPr>
        </p:nvGraphicFramePr>
        <p:xfrm>
          <a:off x="1403648" y="1052736"/>
          <a:ext cx="6048077" cy="5053126"/>
        </p:xfrm>
        <a:graphic>
          <a:graphicData uri="http://schemas.openxmlformats.org/drawingml/2006/table">
            <a:tbl>
              <a:tblPr/>
              <a:tblGrid>
                <a:gridCol w="1280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Clase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 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LS 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Fr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4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4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4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6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rgbClr val="99CC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pt 39">
            <a:hlinkClick r:id="" action="ppaction://media"/>
            <a:extLst>
              <a:ext uri="{FF2B5EF4-FFF2-40B4-BE49-F238E27FC236}">
                <a16:creationId xmlns:a16="http://schemas.microsoft.com/office/drawing/2014/main" id="{BA0993DD-6F3A-4574-8220-80021B6F9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E71BA9-F2CB-4558-98EE-DBBB3404E5B4}"/>
              </a:ext>
            </a:extLst>
          </p:cNvPr>
          <p:cNvSpPr txBox="1"/>
          <p:nvPr/>
        </p:nvSpPr>
        <p:spPr>
          <a:xfrm>
            <a:off x="755576" y="26064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Constantia" panose="02030602050306030303" pitchFamily="18" charset="0"/>
              </a:rPr>
              <a:t>Elaboración del gráfico de frecuencias </a:t>
            </a:r>
            <a:endParaRPr lang="es-UY" sz="28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900113" y="333375"/>
          <a:ext cx="6551612" cy="357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8" name="Gráfico" r:id="rId3" imgW="4695808" imgH="2562157" progId="Excel.Chart.8">
                  <p:embed/>
                </p:oleObj>
              </mc:Choice>
              <mc:Fallback>
                <p:oleObj name="Gráfico" r:id="rId3" imgW="4695808" imgH="2562157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3375"/>
                        <a:ext cx="6551612" cy="357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187450" y="4005263"/>
            <a:ext cx="712946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1" i="1" dirty="0">
                <a:latin typeface="Constantia" panose="02030602050306030303" pitchFamily="18" charset="0"/>
                <a:cs typeface="Arial" charset="0"/>
              </a:rPr>
              <a:t>Observaciones: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 i="1" dirty="0">
                <a:latin typeface="Constantia" panose="02030602050306030303" pitchFamily="18" charset="0"/>
                <a:cs typeface="Arial" charset="0"/>
              </a:rPr>
              <a:t> Tendencia central entre 1.35 y 1.37 cm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 i="1" dirty="0">
                <a:latin typeface="Constantia" panose="02030602050306030303" pitchFamily="18" charset="0"/>
                <a:cs typeface="Arial" charset="0"/>
              </a:rPr>
              <a:t> Rango entre 1.27 y 1.45 cm (dispersión)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 i="1" dirty="0">
                <a:latin typeface="Constantia" panose="02030602050306030303" pitchFamily="18" charset="0"/>
                <a:cs typeface="Arial" charset="0"/>
              </a:rPr>
              <a:t> Pocos remaches por encima de 1.41 cm o por debajo de 1.29 cm</a:t>
            </a:r>
          </a:p>
          <a:p>
            <a:pPr>
              <a:spcBef>
                <a:spcPct val="50000"/>
              </a:spcBef>
            </a:pPr>
            <a:endParaRPr lang="es-ES" sz="2200" i="1" dirty="0">
              <a:latin typeface="Trebuchet MS" panose="020B0603020202020204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65430" y="192463"/>
            <a:ext cx="7499350" cy="10140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s-ES" sz="2800" dirty="0">
                <a:effectLst/>
                <a:latin typeface="Constantia" panose="02030602050306030303" pitchFamily="18" charset="0"/>
              </a:rPr>
              <a:t>El gráfico representado por el histograma tiene tres características que los califican: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>
          <a:xfrm>
            <a:off x="323528" y="1484784"/>
            <a:ext cx="8229600" cy="4525962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r>
              <a:rPr lang="es-ES" sz="2400" dirty="0">
                <a:latin typeface="Constantia" panose="02030602050306030303" pitchFamily="18" charset="0"/>
              </a:rPr>
              <a:t>1. Un centro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" sz="2400" dirty="0">
                <a:latin typeface="Constantia" panose="02030602050306030303" pitchFamily="18" charset="0"/>
              </a:rPr>
              <a:t>2. Un ancho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" sz="2400" dirty="0">
                <a:latin typeface="Constantia" panose="02030602050306030303" pitchFamily="18" charset="0"/>
              </a:rPr>
              <a:t>3. Una forma</a:t>
            </a:r>
          </a:p>
        </p:txBody>
      </p:sp>
      <p:pic>
        <p:nvPicPr>
          <p:cNvPr id="3" name="ppt 41">
            <a:hlinkClick r:id="" action="ppaction://media"/>
            <a:extLst>
              <a:ext uri="{FF2B5EF4-FFF2-40B4-BE49-F238E27FC236}">
                <a16:creationId xmlns:a16="http://schemas.microsoft.com/office/drawing/2014/main" id="{41FB59B0-A227-4DF6-BE72-5D2AB6F0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177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3713429"/>
            <a:ext cx="8229600" cy="6949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342900" indent="-342900"/>
            <a:r>
              <a:rPr lang="es-ES_tradnl" sz="2000" dirty="0">
                <a:solidFill>
                  <a:srgbClr val="003399"/>
                </a:solidFill>
                <a:latin typeface="Constantia" panose="02030602050306030303" pitchFamily="18" charset="0"/>
                <a:ea typeface="+mn-ea"/>
                <a:cs typeface="+mn-cs"/>
              </a:rPr>
              <a:t>El ancho</a:t>
            </a:r>
            <a:endParaRPr lang="es-ES" sz="2000" dirty="0">
              <a:solidFill>
                <a:srgbClr val="003399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1907704" y="3886581"/>
            <a:ext cx="5751984" cy="2675003"/>
            <a:chOff x="432" y="1536"/>
            <a:chExt cx="4848" cy="2064"/>
          </a:xfrm>
        </p:grpSpPr>
        <p:graphicFrame>
          <p:nvGraphicFramePr>
            <p:cNvPr id="100356" name="Object 4"/>
            <p:cNvGraphicFramePr>
              <a:graphicFrameLocks noChangeAspect="1"/>
            </p:cNvGraphicFramePr>
            <p:nvPr/>
          </p:nvGraphicFramePr>
          <p:xfrm>
            <a:off x="432" y="1816"/>
            <a:ext cx="4848" cy="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19" name="Gráfico" r:id="rId3" imgW="5372427" imgH="1684483" progId="Excel.Chart.8">
                    <p:embed/>
                  </p:oleObj>
                </mc:Choice>
                <mc:Fallback>
                  <p:oleObj name="Gráfico" r:id="rId3" imgW="5372427" imgH="1684483" progId="Excel.Char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816"/>
                          <a:ext cx="4848" cy="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357" name="Line 5"/>
            <p:cNvSpPr>
              <a:spLocks noChangeShapeType="1"/>
            </p:cNvSpPr>
            <p:nvPr/>
          </p:nvSpPr>
          <p:spPr bwMode="auto">
            <a:xfrm>
              <a:off x="1593" y="1910"/>
              <a:ext cx="0" cy="1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58" name="Line 6"/>
            <p:cNvSpPr>
              <a:spLocks noChangeShapeType="1"/>
            </p:cNvSpPr>
            <p:nvPr/>
          </p:nvSpPr>
          <p:spPr bwMode="auto">
            <a:xfrm>
              <a:off x="2839" y="1910"/>
              <a:ext cx="0" cy="1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59" name="Line 7"/>
            <p:cNvSpPr>
              <a:spLocks noChangeShapeType="1"/>
            </p:cNvSpPr>
            <p:nvPr/>
          </p:nvSpPr>
          <p:spPr bwMode="auto">
            <a:xfrm>
              <a:off x="3584" y="1910"/>
              <a:ext cx="0" cy="1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60" name="Line 8"/>
            <p:cNvSpPr>
              <a:spLocks noChangeShapeType="1"/>
            </p:cNvSpPr>
            <p:nvPr/>
          </p:nvSpPr>
          <p:spPr bwMode="auto">
            <a:xfrm>
              <a:off x="4829" y="1910"/>
              <a:ext cx="0" cy="1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61" name="Line 9"/>
            <p:cNvSpPr>
              <a:spLocks noChangeShapeType="1"/>
            </p:cNvSpPr>
            <p:nvPr/>
          </p:nvSpPr>
          <p:spPr bwMode="auto">
            <a:xfrm>
              <a:off x="1593" y="3416"/>
              <a:ext cx="12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62" name="Line 10"/>
            <p:cNvSpPr>
              <a:spLocks noChangeShapeType="1"/>
            </p:cNvSpPr>
            <p:nvPr/>
          </p:nvSpPr>
          <p:spPr bwMode="auto">
            <a:xfrm>
              <a:off x="3309" y="3416"/>
              <a:ext cx="18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0363" name="Line 11"/>
            <p:cNvSpPr>
              <a:spLocks noChangeShapeType="1"/>
            </p:cNvSpPr>
            <p:nvPr/>
          </p:nvSpPr>
          <p:spPr bwMode="auto">
            <a:xfrm>
              <a:off x="2208" y="1824"/>
              <a:ext cx="0" cy="1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100364" name="Line 12"/>
            <p:cNvSpPr>
              <a:spLocks noChangeShapeType="1"/>
            </p:cNvSpPr>
            <p:nvPr/>
          </p:nvSpPr>
          <p:spPr bwMode="auto">
            <a:xfrm>
              <a:off x="4241" y="1797"/>
              <a:ext cx="0" cy="1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UY"/>
            </a:p>
          </p:txBody>
        </p:sp>
        <p:sp>
          <p:nvSpPr>
            <p:cNvPr id="100365" name="Text Box 13"/>
            <p:cNvSpPr txBox="1">
              <a:spLocks noChangeArrowheads="1"/>
            </p:cNvSpPr>
            <p:nvPr/>
          </p:nvSpPr>
          <p:spPr bwMode="auto">
            <a:xfrm>
              <a:off x="2640" y="1632"/>
              <a:ext cx="52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600" dirty="0">
                  <a:latin typeface="Times New Roman" pitchFamily="18" charset="0"/>
                  <a:cs typeface="Arial" charset="0"/>
                </a:rPr>
                <a:t>LSE</a:t>
              </a:r>
            </a:p>
          </p:txBody>
        </p:sp>
        <p:sp>
          <p:nvSpPr>
            <p:cNvPr id="100366" name="Text Box 14"/>
            <p:cNvSpPr txBox="1">
              <a:spLocks noChangeArrowheads="1"/>
            </p:cNvSpPr>
            <p:nvPr/>
          </p:nvSpPr>
          <p:spPr bwMode="auto">
            <a:xfrm>
              <a:off x="1392" y="1632"/>
              <a:ext cx="52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600" dirty="0">
                  <a:latin typeface="Times New Roman" pitchFamily="18" charset="0"/>
                  <a:cs typeface="Arial" charset="0"/>
                </a:rPr>
                <a:t>LIE</a:t>
              </a:r>
            </a:p>
          </p:txBody>
        </p:sp>
        <p:sp>
          <p:nvSpPr>
            <p:cNvPr id="100367" name="Text Box 15"/>
            <p:cNvSpPr txBox="1">
              <a:spLocks noChangeArrowheads="1"/>
            </p:cNvSpPr>
            <p:nvPr/>
          </p:nvSpPr>
          <p:spPr bwMode="auto">
            <a:xfrm>
              <a:off x="3360" y="1536"/>
              <a:ext cx="52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600" dirty="0">
                  <a:latin typeface="Times New Roman" pitchFamily="18" charset="0"/>
                  <a:cs typeface="Arial" charset="0"/>
                </a:rPr>
                <a:t>LIE</a:t>
              </a:r>
            </a:p>
          </p:txBody>
        </p:sp>
        <p:sp>
          <p:nvSpPr>
            <p:cNvPr id="100368" name="Text Box 16"/>
            <p:cNvSpPr txBox="1">
              <a:spLocks noChangeArrowheads="1"/>
            </p:cNvSpPr>
            <p:nvPr/>
          </p:nvSpPr>
          <p:spPr bwMode="auto">
            <a:xfrm>
              <a:off x="4704" y="1536"/>
              <a:ext cx="528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600" dirty="0">
                  <a:latin typeface="Times New Roman" pitchFamily="18" charset="0"/>
                  <a:cs typeface="Arial" charset="0"/>
                </a:rPr>
                <a:t>LSE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87E4D97-96D0-45E4-921D-58CD07F563A9}"/>
              </a:ext>
            </a:extLst>
          </p:cNvPr>
          <p:cNvSpPr txBox="1"/>
          <p:nvPr/>
        </p:nvSpPr>
        <p:spPr>
          <a:xfrm>
            <a:off x="370001" y="219203"/>
            <a:ext cx="735516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s-ES_tradnl" sz="2000" dirty="0">
                <a:solidFill>
                  <a:srgbClr val="003399"/>
                </a:solidFill>
                <a:latin typeface="Constantia" panose="02030602050306030303" pitchFamily="18" charset="0"/>
              </a:rPr>
              <a:t>El centro </a:t>
            </a:r>
          </a:p>
          <a:p>
            <a:pPr marL="342900" indent="-342900"/>
            <a:endParaRPr lang="es-ES_tradnl" sz="2000" dirty="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342900" indent="-342900"/>
            <a:r>
              <a:rPr lang="es-ES_tradnl" sz="1800" dirty="0">
                <a:latin typeface="Constantia" panose="02030602050306030303" pitchFamily="18" charset="0"/>
              </a:rPr>
              <a:t>Podemos comparar el centro con las metas:</a:t>
            </a:r>
            <a:endParaRPr lang="es-ES" sz="1800" dirty="0">
              <a:latin typeface="Constantia" panose="02030602050306030303" pitchFamily="18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E0CB7F71-2307-4647-AEAC-8A3C61B5580A}"/>
              </a:ext>
            </a:extLst>
          </p:cNvPr>
          <p:cNvGrpSpPr>
            <a:grpSpLocks/>
          </p:cNvGrpSpPr>
          <p:nvPr/>
        </p:nvGrpSpPr>
        <p:grpSpPr bwMode="auto">
          <a:xfrm>
            <a:off x="309394" y="1141901"/>
            <a:ext cx="4541962" cy="2592288"/>
            <a:chOff x="2016" y="9360"/>
            <a:chExt cx="8464" cy="2880"/>
          </a:xfrm>
        </p:grpSpPr>
        <p:graphicFrame>
          <p:nvGraphicFramePr>
            <p:cNvPr id="19" name="Object 5">
              <a:extLst>
                <a:ext uri="{FF2B5EF4-FFF2-40B4-BE49-F238E27FC236}">
                  <a16:creationId xmlns:a16="http://schemas.microsoft.com/office/drawing/2014/main" id="{9FD36B35-EE3A-4A7C-86CF-23A7832DDE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772986"/>
                </p:ext>
              </p:extLst>
            </p:nvPr>
          </p:nvGraphicFramePr>
          <p:xfrm>
            <a:off x="2016" y="9360"/>
            <a:ext cx="8464" cy="27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20" name="Gráfico" r:id="rId5" imgW="5372427" imgH="1676897" progId="Excel.Chart.8">
                    <p:embed/>
                  </p:oleObj>
                </mc:Choice>
                <mc:Fallback>
                  <p:oleObj name="Gráfico" r:id="rId5" imgW="5372427" imgH="1676897" progId="Excel.Chart.8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DAD1F114-F7B5-4FFB-ABC6-0CD73B586B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9360"/>
                          <a:ext cx="8464" cy="27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E9F1ECB-641C-4ED6-98B8-4359A55B0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9504"/>
              <a:ext cx="0" cy="24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6F383EAD-35A2-4E59-B485-14E01998C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2" y="9504"/>
              <a:ext cx="0" cy="24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B362E125-58E9-4B42-918C-D6A59F1F1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4" y="9504"/>
              <a:ext cx="0" cy="24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C8F97872-39A7-4578-A9B0-51DBE8397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1808"/>
              <a:ext cx="432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s-ES_tradnl" sz="1000" dirty="0">
                  <a:cs typeface="Arial" charset="0"/>
                </a:rPr>
                <a:t>A</a:t>
              </a:r>
            </a:p>
          </p:txBody>
        </p:sp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935445EB-6672-4F62-B83B-01B81888E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6" y="11808"/>
              <a:ext cx="432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s-ES_tradnl" sz="1000" dirty="0">
                  <a:cs typeface="Arial" charset="0"/>
                </a:rPr>
                <a:t>B</a:t>
              </a: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14D0272A-1AF5-4210-BDE1-FD6A38651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8" y="11808"/>
              <a:ext cx="432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s-ES_tradnl" sz="1000" dirty="0">
                  <a:cs typeface="Arial" charset="0"/>
                </a:rPr>
                <a:t>C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solidFill>
                  <a:srgbClr val="002060"/>
                </a:solidFill>
                <a:effectLst/>
                <a:latin typeface="Constantia" panose="02030602050306030303" pitchFamily="18" charset="0"/>
              </a:rPr>
              <a:t>La forma</a:t>
            </a:r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611188" y="1628775"/>
          <a:ext cx="2819400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35" name="Gráfico" r:id="rId5" imgW="2133838" imgH="1352788" progId="Excel.Chart.8">
                  <p:embed/>
                </p:oleObj>
              </mc:Choice>
              <mc:Fallback>
                <p:oleObj name="Gráfico" r:id="rId5" imgW="2133838" imgH="1352788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628775"/>
                        <a:ext cx="2819400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611188" y="4365625"/>
          <a:ext cx="31210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36" name="Gráfico" r:id="rId7" imgW="2267188" imgH="1314688" progId="Excel.Chart.8">
                  <p:embed/>
                </p:oleObj>
              </mc:Choice>
              <mc:Fallback>
                <p:oleObj name="Gráfico" r:id="rId7" imgW="2267188" imgH="1314688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365625"/>
                        <a:ext cx="31210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4643438" y="1628775"/>
          <a:ext cx="2981325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37" name="Gráfico" r:id="rId9" imgW="2600563" imgH="1609963" progId="Excel.Chart.8">
                  <p:embed/>
                </p:oleObj>
              </mc:Choice>
              <mc:Fallback>
                <p:oleObj name="Gráfico" r:id="rId9" imgW="2600563" imgH="1609963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628775"/>
                        <a:ext cx="2981325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3132138" y="42926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UY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>
            <a:off x="1116013" y="42926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UY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971550" y="39338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latin typeface="Comic Sans MS" pitchFamily="66" charset="0"/>
                <a:cs typeface="Arial" charset="0"/>
              </a:rPr>
              <a:t>LIE</a:t>
            </a: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916238" y="3933825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latin typeface="Comic Sans MS" pitchFamily="66" charset="0"/>
                <a:cs typeface="Arial" charset="0"/>
              </a:rPr>
              <a:t>LSE</a:t>
            </a:r>
          </a:p>
        </p:txBody>
      </p:sp>
      <p:graphicFrame>
        <p:nvGraphicFramePr>
          <p:cNvPr id="101386" name="Object 10"/>
          <p:cNvGraphicFramePr>
            <a:graphicFrameLocks noChangeAspect="1"/>
          </p:cNvGraphicFramePr>
          <p:nvPr/>
        </p:nvGraphicFramePr>
        <p:xfrm>
          <a:off x="4500563" y="4508500"/>
          <a:ext cx="3276600" cy="186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38" name="Gráfico" r:id="rId11" imgW="2514838" imgH="1428988" progId="Excel.Chart.8">
                  <p:embed/>
                </p:oleObj>
              </mc:Choice>
              <mc:Fallback>
                <p:oleObj name="Gráfico" r:id="rId11" imgW="2514838" imgH="1428988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508500"/>
                        <a:ext cx="3276600" cy="186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6659563" y="42926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UY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>
            <a:off x="4932363" y="42926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UY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643438" y="3933825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latin typeface="Comic Sans MS" pitchFamily="66" charset="0"/>
                <a:cs typeface="Arial" charset="0"/>
              </a:rPr>
              <a:t>LIE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6300788" y="3933825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latin typeface="Comic Sans MS" pitchFamily="66" charset="0"/>
                <a:cs typeface="Arial" charset="0"/>
              </a:rPr>
              <a:t>LSE</a:t>
            </a:r>
          </a:p>
        </p:txBody>
      </p:sp>
      <p:pic>
        <p:nvPicPr>
          <p:cNvPr id="3" name="ppt 44">
            <a:hlinkClick r:id="" action="ppaction://media"/>
            <a:extLst>
              <a:ext uri="{FF2B5EF4-FFF2-40B4-BE49-F238E27FC236}">
                <a16:creationId xmlns:a16="http://schemas.microsoft.com/office/drawing/2014/main" id="{AC1B3804-62BC-4327-A191-860E0BAB79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85665" y="1825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i="1" dirty="0">
                <a:effectLst/>
                <a:latin typeface="Constantia" pitchFamily="18" charset="0"/>
              </a:rPr>
              <a:t>7. Gráficos de Control</a:t>
            </a:r>
          </a:p>
        </p:txBody>
      </p:sp>
      <p:sp>
        <p:nvSpPr>
          <p:cNvPr id="102403" name="Rectangle 3"/>
          <p:cNvSpPr>
            <a:spLocks noGrp="1"/>
          </p:cNvSpPr>
          <p:nvPr>
            <p:ph type="body" idx="4294967295"/>
          </p:nvPr>
        </p:nvSpPr>
        <p:spPr>
          <a:xfrm>
            <a:off x="571500" y="1787525"/>
            <a:ext cx="7127875" cy="252095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r>
              <a:rPr lang="es-ES_tradnl" sz="2000" i="1" dirty="0">
                <a:solidFill>
                  <a:srgbClr val="000099"/>
                </a:solidFill>
                <a:latin typeface="Trebuchet MS" pitchFamily="34" charset="0"/>
              </a:rPr>
              <a:t>    </a:t>
            </a:r>
            <a:r>
              <a:rPr lang="es-ES_tradnl" sz="2000" i="1" dirty="0">
                <a:latin typeface="Constantia" panose="02030602050306030303" pitchFamily="18" charset="0"/>
              </a:rPr>
              <a:t>Es una hoja configurada para representar gráficamente los valores que se obtienen al ensayar con continuidad en el tiempo una serie de </a:t>
            </a:r>
            <a:r>
              <a:rPr lang="es-ES_tradnl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muestras</a:t>
            </a:r>
            <a:r>
              <a:rPr lang="es-ES_tradnl" sz="2000" i="1" dirty="0">
                <a:solidFill>
                  <a:srgbClr val="C00000"/>
                </a:solidFill>
                <a:latin typeface="Constantia" panose="02030602050306030303" pitchFamily="18" charset="0"/>
              </a:rPr>
              <a:t>,</a:t>
            </a:r>
            <a:r>
              <a:rPr lang="es-ES_tradnl" sz="2000" i="1" dirty="0">
                <a:latin typeface="Constantia" panose="02030602050306030303" pitchFamily="18" charset="0"/>
              </a:rPr>
              <a:t> las cuales una vez ingresadas son comparadas con </a:t>
            </a:r>
            <a:r>
              <a:rPr lang="es-ES_tradnl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límites</a:t>
            </a:r>
            <a:r>
              <a:rPr lang="es-ES_tradnl" sz="2000" i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2000" i="1" dirty="0">
                <a:latin typeface="Constantia" panose="02030602050306030303" pitchFamily="18" charset="0"/>
              </a:rPr>
              <a:t>de advertencia o de intervención  (límites de control) a efectos de guiar la calidad hacia el objetivo establecido.</a:t>
            </a:r>
          </a:p>
          <a:p>
            <a:pPr marL="342900" indent="-342900">
              <a:lnSpc>
                <a:spcPct val="90000"/>
              </a:lnSpc>
            </a:pPr>
            <a:endParaRPr lang="es-ES" sz="2000" i="1" dirty="0">
              <a:latin typeface="Trebuchet MS" pitchFamily="34" charset="0"/>
            </a:endParaRPr>
          </a:p>
        </p:txBody>
      </p:sp>
      <p:grpSp>
        <p:nvGrpSpPr>
          <p:cNvPr id="102404" name="Group 4"/>
          <p:cNvGrpSpPr>
            <a:grpSpLocks/>
          </p:cNvGrpSpPr>
          <p:nvPr/>
        </p:nvGrpSpPr>
        <p:grpSpPr bwMode="auto">
          <a:xfrm>
            <a:off x="1979613" y="4365625"/>
            <a:ext cx="5716587" cy="2033588"/>
            <a:chOff x="1488" y="2247"/>
            <a:chExt cx="3922" cy="1553"/>
          </a:xfrm>
        </p:grpSpPr>
        <p:sp>
          <p:nvSpPr>
            <p:cNvPr id="102405" name="Line 5"/>
            <p:cNvSpPr>
              <a:spLocks noChangeShapeType="1"/>
            </p:cNvSpPr>
            <p:nvPr/>
          </p:nvSpPr>
          <p:spPr bwMode="auto">
            <a:xfrm>
              <a:off x="1488" y="3216"/>
              <a:ext cx="3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1488" y="3504"/>
              <a:ext cx="3576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>
              <a:off x="1488" y="3792"/>
              <a:ext cx="3616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08" name="AutoShape 8"/>
            <p:cNvSpPr>
              <a:spLocks noChangeArrowheads="1"/>
            </p:cNvSpPr>
            <p:nvPr/>
          </p:nvSpPr>
          <p:spPr bwMode="auto">
            <a:xfrm>
              <a:off x="1488" y="369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09" name="AutoShape 9"/>
            <p:cNvSpPr>
              <a:spLocks noChangeArrowheads="1"/>
            </p:cNvSpPr>
            <p:nvPr/>
          </p:nvSpPr>
          <p:spPr bwMode="auto">
            <a:xfrm flipH="1" flipV="1">
              <a:off x="1680" y="3312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0" name="AutoShape 10"/>
            <p:cNvSpPr>
              <a:spLocks noChangeArrowheads="1"/>
            </p:cNvSpPr>
            <p:nvPr/>
          </p:nvSpPr>
          <p:spPr bwMode="auto">
            <a:xfrm>
              <a:off x="2016" y="3312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1" name="AutoShape 11"/>
            <p:cNvSpPr>
              <a:spLocks noChangeArrowheads="1"/>
            </p:cNvSpPr>
            <p:nvPr/>
          </p:nvSpPr>
          <p:spPr bwMode="auto">
            <a:xfrm>
              <a:off x="2352" y="3360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2" name="AutoShape 12"/>
            <p:cNvSpPr>
              <a:spLocks noChangeArrowheads="1"/>
            </p:cNvSpPr>
            <p:nvPr/>
          </p:nvSpPr>
          <p:spPr bwMode="auto">
            <a:xfrm>
              <a:off x="2880" y="3408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3" name="AutoShape 13"/>
            <p:cNvSpPr>
              <a:spLocks noChangeArrowheads="1"/>
            </p:cNvSpPr>
            <p:nvPr/>
          </p:nvSpPr>
          <p:spPr bwMode="auto">
            <a:xfrm>
              <a:off x="2640" y="3552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4" name="AutoShape 14"/>
            <p:cNvSpPr>
              <a:spLocks noChangeArrowheads="1"/>
            </p:cNvSpPr>
            <p:nvPr/>
          </p:nvSpPr>
          <p:spPr bwMode="auto">
            <a:xfrm>
              <a:off x="3168" y="3552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5" name="AutoShape 15"/>
            <p:cNvSpPr>
              <a:spLocks noChangeArrowheads="1"/>
            </p:cNvSpPr>
            <p:nvPr/>
          </p:nvSpPr>
          <p:spPr bwMode="auto">
            <a:xfrm>
              <a:off x="3504" y="3408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6" name="AutoShape 16"/>
            <p:cNvSpPr>
              <a:spLocks noChangeArrowheads="1"/>
            </p:cNvSpPr>
            <p:nvPr/>
          </p:nvSpPr>
          <p:spPr bwMode="auto">
            <a:xfrm>
              <a:off x="3792" y="3648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7" name="AutoShape 17"/>
            <p:cNvSpPr>
              <a:spLocks noChangeArrowheads="1"/>
            </p:cNvSpPr>
            <p:nvPr/>
          </p:nvSpPr>
          <p:spPr bwMode="auto">
            <a:xfrm>
              <a:off x="4128" y="3264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8" name="Line 18"/>
            <p:cNvSpPr>
              <a:spLocks noChangeShapeType="1"/>
            </p:cNvSpPr>
            <p:nvPr/>
          </p:nvSpPr>
          <p:spPr bwMode="auto">
            <a:xfrm flipV="1">
              <a:off x="1488" y="3360"/>
              <a:ext cx="20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19" name="Line 19"/>
            <p:cNvSpPr>
              <a:spLocks noChangeShapeType="1"/>
            </p:cNvSpPr>
            <p:nvPr/>
          </p:nvSpPr>
          <p:spPr bwMode="auto">
            <a:xfrm>
              <a:off x="2024" y="3336"/>
              <a:ext cx="344" cy="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0" name="Line 20"/>
            <p:cNvSpPr>
              <a:spLocks noChangeShapeType="1"/>
            </p:cNvSpPr>
            <p:nvPr/>
          </p:nvSpPr>
          <p:spPr bwMode="auto">
            <a:xfrm>
              <a:off x="2392" y="3400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1" name="Line 21"/>
            <p:cNvSpPr>
              <a:spLocks noChangeShapeType="1"/>
            </p:cNvSpPr>
            <p:nvPr/>
          </p:nvSpPr>
          <p:spPr bwMode="auto">
            <a:xfrm flipV="1">
              <a:off x="2680" y="3424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2" name="Line 22"/>
            <p:cNvSpPr>
              <a:spLocks noChangeShapeType="1"/>
            </p:cNvSpPr>
            <p:nvPr/>
          </p:nvSpPr>
          <p:spPr bwMode="auto">
            <a:xfrm>
              <a:off x="2920" y="3416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3" name="Line 23"/>
            <p:cNvSpPr>
              <a:spLocks noChangeShapeType="1"/>
            </p:cNvSpPr>
            <p:nvPr/>
          </p:nvSpPr>
          <p:spPr bwMode="auto">
            <a:xfrm flipV="1">
              <a:off x="3176" y="340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4" name="Line 24"/>
            <p:cNvSpPr>
              <a:spLocks noChangeShapeType="1"/>
            </p:cNvSpPr>
            <p:nvPr/>
          </p:nvSpPr>
          <p:spPr bwMode="auto">
            <a:xfrm>
              <a:off x="3568" y="344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5" name="Line 25"/>
            <p:cNvSpPr>
              <a:spLocks noChangeShapeType="1"/>
            </p:cNvSpPr>
            <p:nvPr/>
          </p:nvSpPr>
          <p:spPr bwMode="auto">
            <a:xfrm flipV="1">
              <a:off x="3824" y="3288"/>
              <a:ext cx="344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6" name="Line 26"/>
            <p:cNvSpPr>
              <a:spLocks noChangeShapeType="1"/>
            </p:cNvSpPr>
            <p:nvPr/>
          </p:nvSpPr>
          <p:spPr bwMode="auto">
            <a:xfrm>
              <a:off x="1704" y="33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7" name="AutoShape 27"/>
            <p:cNvSpPr>
              <a:spLocks noChangeArrowheads="1"/>
            </p:cNvSpPr>
            <p:nvPr/>
          </p:nvSpPr>
          <p:spPr bwMode="auto">
            <a:xfrm>
              <a:off x="4640" y="2952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8" name="AutoShape 28"/>
            <p:cNvSpPr>
              <a:spLocks noChangeArrowheads="1"/>
            </p:cNvSpPr>
            <p:nvPr/>
          </p:nvSpPr>
          <p:spPr bwMode="auto">
            <a:xfrm>
              <a:off x="4912" y="3376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29" name="Line 29"/>
            <p:cNvSpPr>
              <a:spLocks noChangeShapeType="1"/>
            </p:cNvSpPr>
            <p:nvPr/>
          </p:nvSpPr>
          <p:spPr bwMode="auto">
            <a:xfrm>
              <a:off x="4144" y="3288"/>
              <a:ext cx="264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2430" name="AutoShape 30"/>
            <p:cNvSpPr>
              <a:spLocks noChangeArrowheads="1"/>
            </p:cNvSpPr>
            <p:nvPr/>
          </p:nvSpPr>
          <p:spPr bwMode="auto">
            <a:xfrm>
              <a:off x="4392" y="3624"/>
              <a:ext cx="48" cy="4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31" name="Line 31"/>
            <p:cNvSpPr>
              <a:spLocks noChangeShapeType="1"/>
            </p:cNvSpPr>
            <p:nvPr/>
          </p:nvSpPr>
          <p:spPr bwMode="auto">
            <a:xfrm flipV="1">
              <a:off x="4408" y="2952"/>
              <a:ext cx="24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2432" name="Line 32"/>
            <p:cNvSpPr>
              <a:spLocks noChangeShapeType="1"/>
            </p:cNvSpPr>
            <p:nvPr/>
          </p:nvSpPr>
          <p:spPr bwMode="auto">
            <a:xfrm>
              <a:off x="4664" y="2968"/>
              <a:ext cx="2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2433" name="Oval 33"/>
            <p:cNvSpPr>
              <a:spLocks noChangeArrowheads="1"/>
            </p:cNvSpPr>
            <p:nvPr/>
          </p:nvSpPr>
          <p:spPr bwMode="auto">
            <a:xfrm>
              <a:off x="4664" y="2976"/>
              <a:ext cx="576" cy="57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34" name="Oval 34"/>
            <p:cNvSpPr>
              <a:spLocks noChangeArrowheads="1"/>
            </p:cNvSpPr>
            <p:nvPr/>
          </p:nvSpPr>
          <p:spPr bwMode="auto">
            <a:xfrm>
              <a:off x="4568" y="2864"/>
              <a:ext cx="232" cy="208"/>
            </a:xfrm>
            <a:prstGeom prst="ellips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  <p:sp>
          <p:nvSpPr>
            <p:cNvPr id="102435" name="Text Box 35"/>
            <p:cNvSpPr txBox="1">
              <a:spLocks noChangeArrowheads="1"/>
            </p:cNvSpPr>
            <p:nvPr/>
          </p:nvSpPr>
          <p:spPr bwMode="auto">
            <a:xfrm>
              <a:off x="4317" y="2247"/>
              <a:ext cx="1093" cy="5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400" b="1">
                  <a:cs typeface="Arial" charset="0"/>
                </a:rPr>
                <a:t>Fuera de control</a:t>
              </a:r>
            </a:p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400">
                  <a:cs typeface="Arial" charset="0"/>
                </a:rPr>
                <a:t>(causa asignable)</a:t>
              </a:r>
            </a:p>
          </p:txBody>
        </p:sp>
        <p:sp>
          <p:nvSpPr>
            <p:cNvPr id="102436" name="Line 36"/>
            <p:cNvSpPr>
              <a:spLocks noChangeShapeType="1"/>
            </p:cNvSpPr>
            <p:nvPr/>
          </p:nvSpPr>
          <p:spPr bwMode="auto">
            <a:xfrm flipH="1">
              <a:off x="4728" y="2680"/>
              <a:ext cx="128" cy="1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2437" name="Text Box 37"/>
            <p:cNvSpPr txBox="1">
              <a:spLocks noChangeArrowheads="1"/>
            </p:cNvSpPr>
            <p:nvPr/>
          </p:nvSpPr>
          <p:spPr bwMode="auto">
            <a:xfrm>
              <a:off x="2234" y="2263"/>
              <a:ext cx="1342" cy="51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400" b="1">
                  <a:cs typeface="Arial" charset="0"/>
                </a:rPr>
                <a:t>Proceso bajo control</a:t>
              </a:r>
            </a:p>
            <a:p>
              <a:pPr algn="ctr" eaLnBrk="0" hangingPunct="0">
                <a:spcBef>
                  <a:spcPct val="7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</a:pPr>
              <a:r>
                <a:rPr lang="es-ES" sz="1400">
                  <a:cs typeface="Arial" charset="0"/>
                </a:rPr>
                <a:t>(causas aleatorias )</a:t>
              </a:r>
            </a:p>
          </p:txBody>
        </p:sp>
        <p:sp>
          <p:nvSpPr>
            <p:cNvPr id="102438" name="AutoShape 38"/>
            <p:cNvSpPr>
              <a:spLocks/>
            </p:cNvSpPr>
            <p:nvPr/>
          </p:nvSpPr>
          <p:spPr bwMode="auto">
            <a:xfrm rot="16200000">
              <a:off x="2804" y="1908"/>
              <a:ext cx="88" cy="1968"/>
            </a:xfrm>
            <a:prstGeom prst="rightBrace">
              <a:avLst>
                <a:gd name="adj1" fmla="val 18636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</p:grpSp>
      <p:sp>
        <p:nvSpPr>
          <p:cNvPr id="102439" name="Text Box 39"/>
          <p:cNvSpPr txBox="1">
            <a:spLocks noChangeArrowheads="1"/>
          </p:cNvSpPr>
          <p:nvPr/>
        </p:nvSpPr>
        <p:spPr bwMode="auto">
          <a:xfrm>
            <a:off x="1116013" y="5373688"/>
            <a:ext cx="9366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latin typeface="Tahoma" pitchFamily="34" charset="0"/>
                <a:cs typeface="Arial" charset="0"/>
              </a:rPr>
              <a:t>LSC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Tahoma" pitchFamily="34" charset="0"/>
                <a:cs typeface="Arial" charset="0"/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Tahoma" pitchFamily="34" charset="0"/>
                <a:cs typeface="Arial" charset="0"/>
              </a:rPr>
              <a:t>LIC</a:t>
            </a:r>
          </a:p>
        </p:txBody>
      </p:sp>
      <p:sp>
        <p:nvSpPr>
          <p:cNvPr id="102440" name="Line 40"/>
          <p:cNvSpPr>
            <a:spLocks noChangeShapeType="1"/>
          </p:cNvSpPr>
          <p:nvPr/>
        </p:nvSpPr>
        <p:spPr bwMode="auto">
          <a:xfrm>
            <a:off x="1116013" y="58769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UY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anose="02030602050306030303" pitchFamily="18" charset="0"/>
              </a:rPr>
              <a:t>Utilidad:</a:t>
            </a:r>
            <a:endParaRPr lang="es-ES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03427" name="Rectangle 3" descr="Pergamino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7740650" cy="4537075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Permiten vigilar, controlar y mejorar el comportamiento del proceso a lo largo del tiempo mediante el estudio de la variación y su fuente.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Diferencian entre las causas especiales (asignables)  y las causas comunes de la variación (no asignables).</a:t>
            </a:r>
            <a:endParaRPr lang="es-ES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" sz="2300" i="1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1116013" y="476250"/>
            <a:ext cx="6172200" cy="4708525"/>
            <a:chOff x="1152" y="336"/>
            <a:chExt cx="3888" cy="2966"/>
          </a:xfrm>
        </p:grpSpPr>
        <p:sp>
          <p:nvSpPr>
            <p:cNvPr id="104451" name="Text Box 3"/>
            <p:cNvSpPr txBox="1">
              <a:spLocks noChangeArrowheads="1"/>
            </p:cNvSpPr>
            <p:nvPr/>
          </p:nvSpPr>
          <p:spPr bwMode="auto">
            <a:xfrm>
              <a:off x="4080" y="2784"/>
              <a:ext cx="91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400" b="1" i="1">
                  <a:latin typeface="Comic Sans MS" pitchFamily="66" charset="0"/>
                  <a:cs typeface="Arial" charset="0"/>
                </a:rPr>
                <a:t>Nº de muestra</a:t>
              </a:r>
            </a:p>
          </p:txBody>
        </p:sp>
        <p:sp>
          <p:nvSpPr>
            <p:cNvPr id="104452" name="Text Box 4"/>
            <p:cNvSpPr txBox="1">
              <a:spLocks noChangeArrowheads="1"/>
            </p:cNvSpPr>
            <p:nvPr/>
          </p:nvSpPr>
          <p:spPr bwMode="auto">
            <a:xfrm rot="10876380">
              <a:off x="1152" y="624"/>
              <a:ext cx="576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400" b="1" i="1">
                  <a:latin typeface="Trebuchet MS" pitchFamily="34" charset="0"/>
                  <a:cs typeface="Arial" charset="0"/>
                </a:rPr>
                <a:t>Caract. de calidad</a:t>
              </a:r>
            </a:p>
          </p:txBody>
        </p:sp>
        <p:sp>
          <p:nvSpPr>
            <p:cNvPr id="104453" name="Line 5"/>
            <p:cNvSpPr>
              <a:spLocks noChangeShapeType="1"/>
            </p:cNvSpPr>
            <p:nvPr/>
          </p:nvSpPr>
          <p:spPr bwMode="auto">
            <a:xfrm rot="-5400000">
              <a:off x="3311" y="1200"/>
              <a:ext cx="2" cy="27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54" name="Line 6"/>
            <p:cNvSpPr>
              <a:spLocks noChangeShapeType="1"/>
            </p:cNvSpPr>
            <p:nvPr/>
          </p:nvSpPr>
          <p:spPr bwMode="auto">
            <a:xfrm flipV="1">
              <a:off x="1920" y="336"/>
              <a:ext cx="0" cy="225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55" name="Line 7"/>
            <p:cNvSpPr>
              <a:spLocks noChangeShapeType="1"/>
            </p:cNvSpPr>
            <p:nvPr/>
          </p:nvSpPr>
          <p:spPr bwMode="auto">
            <a:xfrm>
              <a:off x="1920" y="1633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56" name="Line 8"/>
            <p:cNvSpPr>
              <a:spLocks noChangeShapeType="1"/>
            </p:cNvSpPr>
            <p:nvPr/>
          </p:nvSpPr>
          <p:spPr bwMode="auto">
            <a:xfrm>
              <a:off x="1920" y="1126"/>
              <a:ext cx="230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57" name="Line 9"/>
            <p:cNvSpPr>
              <a:spLocks noChangeShapeType="1"/>
            </p:cNvSpPr>
            <p:nvPr/>
          </p:nvSpPr>
          <p:spPr bwMode="auto">
            <a:xfrm>
              <a:off x="1927" y="2160"/>
              <a:ext cx="230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58" name="Text Box 10"/>
            <p:cNvSpPr txBox="1">
              <a:spLocks noChangeArrowheads="1"/>
            </p:cNvSpPr>
            <p:nvPr/>
          </p:nvSpPr>
          <p:spPr bwMode="auto">
            <a:xfrm>
              <a:off x="4416" y="1577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400" i="1">
                  <a:latin typeface="Trebuchet MS" pitchFamily="34" charset="0"/>
                  <a:cs typeface="Arial" charset="0"/>
                </a:rPr>
                <a:t>X</a:t>
              </a:r>
            </a:p>
          </p:txBody>
        </p:sp>
        <p:sp>
          <p:nvSpPr>
            <p:cNvPr id="104459" name="Line 11"/>
            <p:cNvSpPr>
              <a:spLocks noChangeShapeType="1"/>
            </p:cNvSpPr>
            <p:nvPr/>
          </p:nvSpPr>
          <p:spPr bwMode="auto">
            <a:xfrm>
              <a:off x="4464" y="1577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UY"/>
            </a:p>
          </p:txBody>
        </p:sp>
        <p:sp>
          <p:nvSpPr>
            <p:cNvPr id="104460" name="Text Box 12"/>
            <p:cNvSpPr txBox="1">
              <a:spLocks noChangeArrowheads="1"/>
            </p:cNvSpPr>
            <p:nvPr/>
          </p:nvSpPr>
          <p:spPr bwMode="auto">
            <a:xfrm>
              <a:off x="4416" y="1069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400" i="1">
                  <a:latin typeface="Trebuchet MS" pitchFamily="34" charset="0"/>
                  <a:cs typeface="Arial" charset="0"/>
                </a:rPr>
                <a:t>LSC</a:t>
              </a:r>
            </a:p>
          </p:txBody>
        </p:sp>
        <p:sp>
          <p:nvSpPr>
            <p:cNvPr id="104461" name="Text Box 13"/>
            <p:cNvSpPr txBox="1">
              <a:spLocks noChangeArrowheads="1"/>
            </p:cNvSpPr>
            <p:nvPr/>
          </p:nvSpPr>
          <p:spPr bwMode="auto">
            <a:xfrm>
              <a:off x="4464" y="2028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400" i="1">
                  <a:latin typeface="Trebuchet MS" pitchFamily="34" charset="0"/>
                  <a:cs typeface="Arial" charset="0"/>
                </a:rPr>
                <a:t>LIC</a:t>
              </a:r>
            </a:p>
          </p:txBody>
        </p:sp>
      </p:grp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323850" y="5516563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i="1">
                <a:latin typeface="Trebuchet MS" pitchFamily="34" charset="0"/>
                <a:cs typeface="Arial" charset="0"/>
              </a:rPr>
              <a:t>LSC, LIC = X +/- 3</a:t>
            </a:r>
            <a:r>
              <a:rPr lang="es-ES" sz="2400" i="1">
                <a:latin typeface="Trebuchet MS" pitchFamily="34" charset="0"/>
                <a:cs typeface="Arial" charset="0"/>
                <a:sym typeface="Symbol" pitchFamily="18" charset="2"/>
              </a:rPr>
              <a:t></a:t>
            </a:r>
            <a:endParaRPr lang="es-ES" sz="2400" i="1">
              <a:latin typeface="Trebuchet MS" pitchFamily="34" charset="0"/>
              <a:cs typeface="Arial" charset="0"/>
            </a:endParaRPr>
          </a:p>
        </p:txBody>
      </p:sp>
      <p:sp>
        <p:nvSpPr>
          <p:cNvPr id="104463" name="Line 15"/>
          <p:cNvSpPr>
            <a:spLocks noChangeShapeType="1"/>
          </p:cNvSpPr>
          <p:nvPr/>
        </p:nvSpPr>
        <p:spPr bwMode="auto">
          <a:xfrm>
            <a:off x="1908175" y="55165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UY"/>
          </a:p>
        </p:txBody>
      </p:sp>
      <p:sp>
        <p:nvSpPr>
          <p:cNvPr id="104464" name="AutoShape 16"/>
          <p:cNvSpPr>
            <a:spLocks noChangeArrowheads="1"/>
          </p:cNvSpPr>
          <p:nvPr/>
        </p:nvSpPr>
        <p:spPr bwMode="auto">
          <a:xfrm>
            <a:off x="3203575" y="5661025"/>
            <a:ext cx="1447800" cy="304800"/>
          </a:xfrm>
          <a:prstGeom prst="rightArrow">
            <a:avLst>
              <a:gd name="adj1" fmla="val 50000"/>
              <a:gd name="adj2" fmla="val 11875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UY"/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4716463" y="5305425"/>
            <a:ext cx="30972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i="1">
                <a:latin typeface="Trebuchet MS" pitchFamily="34" charset="0"/>
                <a:cs typeface="Arial" charset="0"/>
              </a:rPr>
              <a:t>99,7 %  de encontrar un producto dentro de los límites de control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229600" cy="958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700" dirty="0">
                <a:effectLst/>
                <a:latin typeface="Constantia" panose="02030602050306030303" pitchFamily="18" charset="0"/>
              </a:rPr>
              <a:t>LAS 7 HERRAMIENTAS CLASICAS</a:t>
            </a:r>
            <a:endParaRPr lang="es-ES" sz="370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58371" name="Rectangle 3"/>
          <p:cNvSpPr>
            <a:spLocks noGrp="1"/>
          </p:cNvSpPr>
          <p:nvPr>
            <p:ph type="body" idx="4294967295"/>
          </p:nvPr>
        </p:nvSpPr>
        <p:spPr>
          <a:xfrm>
            <a:off x="762000" y="1989138"/>
            <a:ext cx="8229600" cy="38862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Gráfico de Pareto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Diagrama Causa-Efecto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Diagrama de flujo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Hoja de recolección de datos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Diagrama de dispersión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Histogramas</a:t>
            </a:r>
            <a:endParaRPr lang="es-ES" dirty="0">
              <a:latin typeface="Constantia" panose="02030602050306030303" pitchFamily="18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Gráficos de control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s-ES_tradnl" i="1" dirty="0">
              <a:latin typeface="Trebuchet MS" pitchFamily="34" charset="0"/>
            </a:endParaRPr>
          </a:p>
        </p:txBody>
      </p:sp>
      <p:pic>
        <p:nvPicPr>
          <p:cNvPr id="3" name="ppt 4">
            <a:hlinkClick r:id="" action="ppaction://media"/>
            <a:extLst>
              <a:ext uri="{FF2B5EF4-FFF2-40B4-BE49-F238E27FC236}">
                <a16:creationId xmlns:a16="http://schemas.microsoft.com/office/drawing/2014/main" id="{925A798D-5640-48B2-82F1-885ADF55E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7167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71613"/>
            <a:ext cx="76962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539750" y="4048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sz="2500" b="0" dirty="0">
                <a:effectLst/>
                <a:latin typeface="Constantia" panose="02030602050306030303" pitchFamily="18" charset="0"/>
              </a:rPr>
              <a:t>Ejemplo: Control del diámetro de los anillos</a:t>
            </a:r>
            <a:br>
              <a:rPr lang="es-ES_tradnl" sz="2500" b="0" dirty="0">
                <a:effectLst/>
                <a:latin typeface="Constantia" panose="02030602050306030303" pitchFamily="18" charset="0"/>
              </a:rPr>
            </a:br>
            <a:r>
              <a:rPr lang="es-ES_tradnl" sz="2500" b="0" dirty="0">
                <a:effectLst/>
                <a:latin typeface="Constantia" panose="02030602050306030303" pitchFamily="18" charset="0"/>
              </a:rPr>
              <a:t>de pistón para motor de automóvil </a:t>
            </a:r>
            <a:endParaRPr lang="es-ES" sz="2500" b="0" dirty="0">
              <a:effectLst/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7283450" cy="120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" sz="3700" dirty="0">
                <a:effectLst/>
                <a:latin typeface="Constantia" panose="02030602050306030303" pitchFamily="18" charset="0"/>
              </a:rPr>
              <a:t>¿Qué ocurre cuando un punto se va fuera de los límites?</a:t>
            </a:r>
          </a:p>
        </p:txBody>
      </p:sp>
      <p:sp>
        <p:nvSpPr>
          <p:cNvPr id="1064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2900" indent="-342900"/>
            <a:endParaRPr lang="es-ES" dirty="0">
              <a:latin typeface="Constantia" pitchFamily="18" charset="0"/>
            </a:endParaRPr>
          </a:p>
          <a:p>
            <a:pPr marL="342900" indent="-342900"/>
            <a:r>
              <a:rPr lang="es-ES" dirty="0">
                <a:latin typeface="Constantia" pitchFamily="18" charset="0"/>
              </a:rPr>
              <a:t>Podría ser el indicio de que algo anda mal en el proceso, es necesario investigar para encontrar el problema </a:t>
            </a:r>
            <a:r>
              <a:rPr lang="es-ES" b="1" dirty="0">
                <a:latin typeface="Constantia" pitchFamily="18" charset="0"/>
              </a:rPr>
              <a:t>(Causa Asignable)</a:t>
            </a:r>
            <a:r>
              <a:rPr lang="es-ES" dirty="0">
                <a:latin typeface="Constantia" pitchFamily="18" charset="0"/>
              </a:rPr>
              <a:t> y corregirla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395288" y="27432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dirty="0">
                <a:effectLst/>
                <a:latin typeface="Constantia" pitchFamily="18" charset="0"/>
              </a:rPr>
              <a:t>Herramientas para la resolución de problemas</a:t>
            </a:r>
          </a:p>
        </p:txBody>
      </p:sp>
      <p:pic>
        <p:nvPicPr>
          <p:cNvPr id="2" name="ppt 50">
            <a:hlinkClick r:id="" action="ppaction://media"/>
            <a:extLst>
              <a:ext uri="{FF2B5EF4-FFF2-40B4-BE49-F238E27FC236}">
                <a16:creationId xmlns:a16="http://schemas.microsoft.com/office/drawing/2014/main" id="{9AF39BAF-8DCF-4B68-8110-4672AD1B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1488" y="3603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5800" y="152400"/>
            <a:ext cx="7162800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Pasos para la resolución de problemas</a:t>
            </a:r>
            <a:endParaRPr lang="es-ES" dirty="0">
              <a:effectLst/>
              <a:latin typeface="Constantia" pitchFamily="18" charset="0"/>
            </a:endParaRPr>
          </a:p>
        </p:txBody>
      </p:sp>
      <p:sp>
        <p:nvSpPr>
          <p:cNvPr id="108547" name="Rectangle 3"/>
          <p:cNvSpPr>
            <a:spLocks noGrp="1"/>
          </p:cNvSpPr>
          <p:nvPr>
            <p:ph type="body" idx="4294967295"/>
          </p:nvPr>
        </p:nvSpPr>
        <p:spPr>
          <a:xfrm>
            <a:off x="728663" y="1881188"/>
            <a:ext cx="7696200" cy="3657600"/>
          </a:xfrm>
        </p:spPr>
        <p:txBody>
          <a:bodyPr/>
          <a:lstStyle/>
          <a:p>
            <a:pPr marL="342900" indent="-342900"/>
            <a:r>
              <a:rPr lang="es-ES_tradnl" sz="3600" dirty="0">
                <a:latin typeface="Constantia" pitchFamily="18" charset="0"/>
              </a:rPr>
              <a:t>Identificación del problema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 sz="3600" dirty="0">
              <a:latin typeface="Constantia" pitchFamily="18" charset="0"/>
            </a:endParaRPr>
          </a:p>
          <a:p>
            <a:pPr marL="342900" indent="-342900"/>
            <a:r>
              <a:rPr lang="es-ES_tradnl" sz="3600" dirty="0">
                <a:latin typeface="Constantia" pitchFamily="18" charset="0"/>
              </a:rPr>
              <a:t>Análisis de causas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 sz="3600" dirty="0">
              <a:latin typeface="Constantia" pitchFamily="18" charset="0"/>
            </a:endParaRPr>
          </a:p>
          <a:p>
            <a:pPr marL="342900" indent="-342900"/>
            <a:r>
              <a:rPr lang="es-ES_tradnl" sz="3600" dirty="0">
                <a:latin typeface="Constantia" pitchFamily="18" charset="0"/>
              </a:rPr>
              <a:t>Planteo de soluciones</a:t>
            </a:r>
            <a:endParaRPr lang="es-ES" sz="36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5800" y="457200"/>
            <a:ext cx="7486650" cy="160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1. Herramientas para identificación de problemas</a:t>
            </a:r>
          </a:p>
        </p:txBody>
      </p:sp>
      <p:sp>
        <p:nvSpPr>
          <p:cNvPr id="112643" name="Rectangle 3"/>
          <p:cNvSpPr>
            <a:spLocks noGrp="1"/>
          </p:cNvSpPr>
          <p:nvPr>
            <p:ph type="body" idx="4294967295"/>
          </p:nvPr>
        </p:nvSpPr>
        <p:spPr>
          <a:xfrm>
            <a:off x="539552" y="3212976"/>
            <a:ext cx="8229600" cy="1914599"/>
          </a:xfrm>
        </p:spPr>
        <p:txBody>
          <a:bodyPr/>
          <a:lstStyle/>
          <a:p>
            <a:pPr marL="342900" indent="-342900"/>
            <a:r>
              <a:rPr lang="es-ES_tradnl" dirty="0">
                <a:latin typeface="Constantia" pitchFamily="18" charset="0"/>
              </a:rPr>
              <a:t>Tormenta de ideas</a:t>
            </a:r>
          </a:p>
          <a:p>
            <a:pPr marL="342900" indent="-342900"/>
            <a:r>
              <a:rPr lang="es-ES_tradnl" dirty="0">
                <a:latin typeface="Constantia" pitchFamily="18" charset="0"/>
              </a:rPr>
              <a:t>Diagrama de afinidad</a:t>
            </a:r>
          </a:p>
          <a:p>
            <a:pPr marL="342900" indent="-342900"/>
            <a:r>
              <a:rPr lang="es-ES_tradnl" dirty="0" err="1">
                <a:latin typeface="Constantia" pitchFamily="18" charset="0"/>
              </a:rPr>
              <a:t>Diagráfico</a:t>
            </a:r>
            <a:r>
              <a:rPr lang="es-ES_tradnl" dirty="0">
                <a:latin typeface="Constantia" pitchFamily="18" charset="0"/>
              </a:rPr>
              <a:t> de interrelación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99592" y="198884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i="1" dirty="0">
                <a:latin typeface="Trebuchet MS" pitchFamily="34" charset="0"/>
              </a:rPr>
              <a:t>“</a:t>
            </a:r>
            <a:r>
              <a:rPr lang="es-UY" i="1" dirty="0">
                <a:latin typeface="Constantia" panose="02030602050306030303" pitchFamily="18" charset="0"/>
              </a:rPr>
              <a:t>Si tuviera una hora para resolver un problema, me gustaría dedicar 55 minutos a pensar en el problema, y cinco minutos a pensar en soluciones” A. Einstein</a:t>
            </a:r>
          </a:p>
        </p:txBody>
      </p:sp>
      <p:pic>
        <p:nvPicPr>
          <p:cNvPr id="3" name="ppt 52">
            <a:hlinkClick r:id="" action="ppaction://media"/>
            <a:extLst>
              <a:ext uri="{FF2B5EF4-FFF2-40B4-BE49-F238E27FC236}">
                <a16:creationId xmlns:a16="http://schemas.microsoft.com/office/drawing/2014/main" id="{227A2419-698F-46A6-A538-DAD5584E9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9552" y="4517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00063" y="285750"/>
            <a:ext cx="82296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sz="3300" i="1" dirty="0">
                <a:effectLst/>
                <a:latin typeface="Constantia" pitchFamily="18" charset="0"/>
              </a:rPr>
              <a:t>TORMENTA DE IDEAS</a:t>
            </a:r>
            <a:endParaRPr lang="es-ES" sz="3300" i="1" dirty="0">
              <a:effectLst/>
              <a:latin typeface="Constantia" pitchFamily="18" charset="0"/>
            </a:endParaRPr>
          </a:p>
        </p:txBody>
      </p:sp>
      <p:sp>
        <p:nvSpPr>
          <p:cNvPr id="113667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628775"/>
            <a:ext cx="8229600" cy="4525963"/>
          </a:xfrm>
        </p:spPr>
        <p:txBody>
          <a:bodyPr/>
          <a:lstStyle/>
          <a:p>
            <a:pPr marL="342900" indent="-342900"/>
            <a:r>
              <a:rPr lang="es-ES_tradnl" sz="2400" dirty="0">
                <a:latin typeface="Constantia" pitchFamily="18" charset="0"/>
              </a:rPr>
              <a:t>Es una técnica de grupo que permite generar un alto volumen de ideas sobre cualquier tema.</a:t>
            </a:r>
          </a:p>
          <a:p>
            <a:pPr marL="342900" indent="-342900">
              <a:buFont typeface="Wingdings 3" pitchFamily="18" charset="2"/>
              <a:buNone/>
            </a:pPr>
            <a:endParaRPr lang="es-ES" dirty="0">
              <a:latin typeface="Constantia" pitchFamily="18" charset="0"/>
            </a:endParaRP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00" y="2181852"/>
            <a:ext cx="16002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53">
            <a:hlinkClick r:id="" action="ppaction://media"/>
            <a:extLst>
              <a:ext uri="{FF2B5EF4-FFF2-40B4-BE49-F238E27FC236}">
                <a16:creationId xmlns:a16="http://schemas.microsoft.com/office/drawing/2014/main" id="{54E30E72-F348-495C-976B-655EF6228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171450"/>
            <a:ext cx="609600" cy="6096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87B8BE6-18BB-48AA-8DBB-7E06BD4A55BF}"/>
              </a:ext>
            </a:extLst>
          </p:cNvPr>
          <p:cNvSpPr txBox="1">
            <a:spLocks/>
          </p:cNvSpPr>
          <p:nvPr/>
        </p:nvSpPr>
        <p:spPr bwMode="auto">
          <a:xfrm>
            <a:off x="293662" y="3284984"/>
            <a:ext cx="74882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90000"/>
              </a:lnSpc>
              <a:buNone/>
            </a:pPr>
            <a:r>
              <a:rPr lang="es-ES" sz="2800" b="1" dirty="0">
                <a:solidFill>
                  <a:srgbClr val="002060"/>
                </a:solidFill>
                <a:latin typeface="Constantia" pitchFamily="18" charset="0"/>
              </a:rPr>
              <a:t>Características</a:t>
            </a: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itchFamily="18" charset="0"/>
              </a:rPr>
              <a:t>Hace que todos los integrantes del equipo participen</a:t>
            </a:r>
          </a:p>
          <a:p>
            <a:pPr marL="342900" indent="-342900">
              <a:lnSpc>
                <a:spcPct val="90000"/>
              </a:lnSpc>
            </a:pPr>
            <a:endParaRPr lang="es-ES" sz="20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itchFamily="18" charset="0"/>
              </a:rPr>
              <a:t>Permite que los integrantes del equipo aprovechen la creatividad de los demás</a:t>
            </a:r>
          </a:p>
          <a:p>
            <a:pPr marL="342900" indent="-342900">
              <a:lnSpc>
                <a:spcPct val="90000"/>
              </a:lnSpc>
            </a:pPr>
            <a:endParaRPr lang="es-ES" sz="20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" sz="2000" dirty="0">
                <a:latin typeface="Constantia" pitchFamily="18" charset="0"/>
              </a:rPr>
              <a:t>Promueve el pensamiento abierto de un equipo, mediante un proceso libre de criticismos y juicios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50825" y="260350"/>
            <a:ext cx="8229600" cy="544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>
                <a:effectLst/>
                <a:latin typeface="Constantia" pitchFamily="18" charset="0"/>
              </a:rPr>
              <a:t>Pasos para su realización</a:t>
            </a:r>
            <a:endParaRPr lang="es-ES">
              <a:effectLst/>
              <a:latin typeface="Constantia" pitchFamily="18" charset="0"/>
            </a:endParaRPr>
          </a:p>
        </p:txBody>
      </p:sp>
      <p:sp>
        <p:nvSpPr>
          <p:cNvPr id="115715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268413"/>
            <a:ext cx="7343775" cy="4392612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itchFamily="18" charset="0"/>
              </a:rPr>
              <a:t>Redactar el objeto de la tormenta de ideas.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itchFamily="18" charset="0"/>
              </a:rPr>
              <a:t>Presentar las 4 reglas conceptuales: ninguna crítica, ser no convencional, cuantas más ideas mejor, apoyarse en otras ideas.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itchFamily="18" charset="0"/>
              </a:rPr>
              <a:t>Realizar la tormenta de ideas con el objetivo y las ideas que van surgiendo, escritas en lugar visible.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itchFamily="18" charset="0"/>
              </a:rPr>
              <a:t>Finalizar antes de que se note el cansancio.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itchFamily="18" charset="0"/>
              </a:rPr>
              <a:t>Procesar las ideas</a:t>
            </a: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itchFamily="18" charset="0"/>
            </a:endParaRPr>
          </a:p>
        </p:txBody>
      </p:sp>
      <p:pic>
        <p:nvPicPr>
          <p:cNvPr id="3" name="ppt 55">
            <a:hlinkClick r:id="" action="ppaction://media"/>
            <a:extLst>
              <a:ext uri="{FF2B5EF4-FFF2-40B4-BE49-F238E27FC236}">
                <a16:creationId xmlns:a16="http://schemas.microsoft.com/office/drawing/2014/main" id="{2F581DC2-75B1-4455-8790-B0E40DC46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4048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>
                <a:effectLst/>
                <a:latin typeface="Constantia" pitchFamily="18" charset="0"/>
              </a:rPr>
              <a:t>Métodos para su  realización</a:t>
            </a:r>
            <a:endParaRPr lang="es-ES">
              <a:effectLst/>
              <a:latin typeface="Constantia" pitchFamily="18" charset="0"/>
            </a:endParaRPr>
          </a:p>
        </p:txBody>
      </p:sp>
      <p:sp>
        <p:nvSpPr>
          <p:cNvPr id="11673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7056437" cy="4537075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r>
              <a:rPr lang="es-ES_tradnl">
                <a:latin typeface="Constantia" pitchFamily="18" charset="0"/>
              </a:rPr>
              <a:t>Existen dos métodos principales:</a:t>
            </a:r>
          </a:p>
          <a:p>
            <a:pPr marL="342900" indent="-342900"/>
            <a:r>
              <a:rPr lang="es-ES_tradnl">
                <a:latin typeface="Constantia" pitchFamily="18" charset="0"/>
              </a:rPr>
              <a:t>Estructurado: Cada integrante del equipo aporta ideas por turno</a:t>
            </a:r>
          </a:p>
          <a:p>
            <a:pPr marL="342900" indent="-342900"/>
            <a:endParaRPr lang="es-ES_tradnl">
              <a:latin typeface="Constantia" pitchFamily="18" charset="0"/>
            </a:endParaRPr>
          </a:p>
          <a:p>
            <a:pPr marL="342900" indent="-342900"/>
            <a:r>
              <a:rPr lang="es-ES_tradnl">
                <a:latin typeface="Constantia" pitchFamily="18" charset="0"/>
              </a:rPr>
              <a:t>No estructurado: Los integrantes del equipo dan ideas según les vienen a la mente</a:t>
            </a:r>
            <a:endParaRPr lang="es-ES">
              <a:latin typeface="Constantia" pitchFamily="18" charset="0"/>
            </a:endParaRPr>
          </a:p>
          <a:p>
            <a:pPr marL="342900" indent="-342900"/>
            <a:endParaRPr lang="es-ES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i="1" dirty="0">
                <a:effectLst/>
                <a:latin typeface="Constantia" pitchFamily="18" charset="0"/>
              </a:rPr>
              <a:t>DIAGRAMA DE AFINIDAD</a:t>
            </a:r>
            <a:endParaRPr lang="es-ES" sz="3600" i="1" dirty="0">
              <a:effectLst/>
              <a:latin typeface="Constantia" pitchFamily="18" charset="0"/>
            </a:endParaRPr>
          </a:p>
        </p:txBody>
      </p:sp>
      <p:sp>
        <p:nvSpPr>
          <p:cNvPr id="118787" name="Rectangle 3"/>
          <p:cNvSpPr>
            <a:spLocks noGrp="1"/>
          </p:cNvSpPr>
          <p:nvPr>
            <p:ph type="body" idx="4294967295"/>
          </p:nvPr>
        </p:nvSpPr>
        <p:spPr>
          <a:xfrm>
            <a:off x="755576" y="1674472"/>
            <a:ext cx="7371729" cy="1454844"/>
          </a:xfrm>
        </p:spPr>
        <p:txBody>
          <a:bodyPr/>
          <a:lstStyle/>
          <a:p>
            <a:pPr marL="342900" indent="-342900"/>
            <a:r>
              <a:rPr lang="es-ES_tradnl" dirty="0">
                <a:latin typeface="Constantia" pitchFamily="18" charset="0"/>
              </a:rPr>
              <a:t>Es una forma de organizar la información reunida en por ejemplo sesiones de Lluvias de ideas.</a:t>
            </a:r>
          </a:p>
          <a:p>
            <a:pPr marL="342900" indent="-342900">
              <a:buFont typeface="Wingdings 3" pitchFamily="18" charset="2"/>
              <a:buNone/>
            </a:pPr>
            <a:endParaRPr lang="es-ES" dirty="0">
              <a:latin typeface="Constantia" pitchFamily="18" charset="0"/>
            </a:endParaRPr>
          </a:p>
        </p:txBody>
      </p:sp>
      <p:pic>
        <p:nvPicPr>
          <p:cNvPr id="3" name="ppt 58">
            <a:hlinkClick r:id="" action="ppaction://media"/>
            <a:extLst>
              <a:ext uri="{FF2B5EF4-FFF2-40B4-BE49-F238E27FC236}">
                <a16:creationId xmlns:a16="http://schemas.microsoft.com/office/drawing/2014/main" id="{E2271396-AD85-4A7C-92B4-34081C65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52450"/>
            <a:ext cx="609600" cy="6096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E8B65ED-8A40-43F6-BF00-4A99BD2F668B}"/>
              </a:ext>
            </a:extLst>
          </p:cNvPr>
          <p:cNvSpPr txBox="1">
            <a:spLocks/>
          </p:cNvSpPr>
          <p:nvPr/>
        </p:nvSpPr>
        <p:spPr bwMode="auto">
          <a:xfrm>
            <a:off x="323528" y="3097940"/>
            <a:ext cx="72723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s-ES_tradnl" sz="2800" b="1" dirty="0">
                <a:solidFill>
                  <a:srgbClr val="002060"/>
                </a:solidFill>
                <a:latin typeface="Constantia" pitchFamily="18" charset="0"/>
              </a:rPr>
              <a:t>¿Cómo lo hago?</a:t>
            </a:r>
          </a:p>
          <a:p>
            <a:pPr marL="609600" indent="-609600">
              <a:buFontTx/>
              <a:buAutoNum type="arabicPeriod"/>
            </a:pPr>
            <a:r>
              <a:rPr lang="es-ES_tradnl" sz="2000" dirty="0">
                <a:latin typeface="Constantia" panose="02030602050306030303" pitchFamily="18" charset="0"/>
              </a:rPr>
              <a:t>Plantee el asunto a analizar en una oración completa</a:t>
            </a:r>
          </a:p>
          <a:p>
            <a:pPr marL="609600" indent="-609600">
              <a:buFontTx/>
              <a:buAutoNum type="arabicPeriod"/>
            </a:pPr>
            <a:r>
              <a:rPr lang="es-ES" sz="2000" dirty="0">
                <a:latin typeface="Constantia" panose="02030602050306030303" pitchFamily="18" charset="0"/>
              </a:rPr>
              <a:t>Busque y analice ideas</a:t>
            </a:r>
          </a:p>
          <a:p>
            <a:pPr marL="609600" indent="-609600">
              <a:buFontTx/>
              <a:buAutoNum type="arabicPeriod"/>
            </a:pPr>
            <a:r>
              <a:rPr lang="es-ES" sz="2000" dirty="0">
                <a:latin typeface="Constantia" panose="02030602050306030303" pitchFamily="18" charset="0"/>
              </a:rPr>
              <a:t>Separe las ideas simultáneamente en 5-10 agrupamientos relacionados</a:t>
            </a:r>
          </a:p>
          <a:p>
            <a:pPr marL="609600" indent="-609600">
              <a:buFontTx/>
              <a:buAutoNum type="arabicPeriod"/>
            </a:pPr>
            <a:r>
              <a:rPr lang="es-ES" sz="2000" dirty="0">
                <a:latin typeface="Constantia" panose="02030602050306030303" pitchFamily="18" charset="0"/>
              </a:rPr>
              <a:t>Cree tarjetas resumen para cada grupo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05065" cy="4788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95536" y="188640"/>
            <a:ext cx="770485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6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Ejemplo</a:t>
            </a:r>
            <a:r>
              <a:rPr lang="es-ES_tradnl" sz="28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:¿Cuáles son las causas de las quejas por el servicio de </a:t>
            </a:r>
            <a:r>
              <a:rPr lang="es-ES_tradnl" sz="2800" dirty="0" err="1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PrestaYa</a:t>
            </a:r>
            <a:r>
              <a:rPr lang="es-ES_tradnl" sz="28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?</a:t>
            </a:r>
            <a:endParaRPr lang="es-ES" sz="28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i="1" dirty="0">
                <a:effectLst/>
                <a:latin typeface="Constantia" panose="02030602050306030303" pitchFamily="18" charset="0"/>
              </a:rPr>
              <a:t>1. Gráfico de Pareto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8229600" cy="4525963"/>
          </a:xfrm>
        </p:spPr>
        <p:txBody>
          <a:bodyPr/>
          <a:lstStyle/>
          <a:p>
            <a:pPr marL="342900" indent="-342900"/>
            <a:r>
              <a:rPr lang="es-ES" dirty="0">
                <a:latin typeface="Constantia" panose="02030602050306030303" pitchFamily="18" charset="0"/>
              </a:rPr>
              <a:t>Qué es?</a:t>
            </a:r>
          </a:p>
          <a:p>
            <a:pPr marL="342900" indent="-342900">
              <a:buFont typeface="Wingdings 3" pitchFamily="18" charset="2"/>
              <a:buNone/>
            </a:pPr>
            <a:endParaRPr lang="es-ES" dirty="0">
              <a:latin typeface="Constantia" panose="02030602050306030303" pitchFamily="18" charset="0"/>
            </a:endParaRPr>
          </a:p>
          <a:p>
            <a:pPr marL="342900" indent="-342900">
              <a:buFont typeface="Wingdings 3" pitchFamily="18" charset="2"/>
              <a:buNone/>
            </a:pPr>
            <a:r>
              <a:rPr lang="es-ES" dirty="0">
                <a:latin typeface="Constantia" panose="02030602050306030303" pitchFamily="18" charset="0"/>
              </a:rPr>
              <a:t>  Es un gráfico de barras que permite</a:t>
            </a:r>
          </a:p>
          <a:p>
            <a:pPr marL="342900" indent="-342900">
              <a:buFont typeface="Wingdings 3" pitchFamily="18" charset="2"/>
              <a:buNone/>
            </a:pPr>
            <a:r>
              <a:rPr lang="es-ES" dirty="0">
                <a:latin typeface="Constantia" panose="02030602050306030303" pitchFamily="18" charset="0"/>
              </a:rPr>
              <a:t>  visualizar la importancia relativa entre las distintas causas de un problema o entre  distintos problemas</a:t>
            </a:r>
          </a:p>
        </p:txBody>
      </p:sp>
      <p:pic>
        <p:nvPicPr>
          <p:cNvPr id="59396" name="Picture 4" descr="MCj0407734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10080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0DD1B47-3698-4F4F-B461-2941F3C1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80" y="4077071"/>
            <a:ext cx="2032741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AB2008F-47A6-48E6-8438-3425E182B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6021758"/>
            <a:ext cx="30337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i="1" dirty="0">
                <a:latin typeface="Comic Sans MS" pitchFamily="66" charset="0"/>
                <a:cs typeface="Arial" charset="0"/>
              </a:rPr>
              <a:t>Vilfredo Pareto </a:t>
            </a:r>
          </a:p>
          <a:p>
            <a:pPr algn="ctr">
              <a:spcBef>
                <a:spcPct val="50000"/>
              </a:spcBef>
            </a:pPr>
            <a:r>
              <a:rPr lang="es-ES_tradnl" sz="1600" i="1" dirty="0">
                <a:latin typeface="Comic Sans MS" pitchFamily="66" charset="0"/>
                <a:cs typeface="Arial" charset="0"/>
              </a:rPr>
              <a:t>1848 - 1923</a:t>
            </a:r>
            <a:endParaRPr lang="es-ES" sz="1600" i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3" name="ppt 5">
            <a:hlinkClick r:id="" action="ppaction://media"/>
            <a:extLst>
              <a:ext uri="{FF2B5EF4-FFF2-40B4-BE49-F238E27FC236}">
                <a16:creationId xmlns:a16="http://schemas.microsoft.com/office/drawing/2014/main" id="{D76F6FA6-49AC-46AD-AD83-C9CD80711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021" y="7841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8190"/>
            <a:ext cx="369641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48190"/>
            <a:ext cx="408956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62068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800" dirty="0">
                <a:latin typeface="Constantia" panose="02030602050306030303" pitchFamily="18" charset="0"/>
              </a:rPr>
              <a:t>Agrupación de elementos: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5" y="558966"/>
            <a:ext cx="3556581" cy="302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8755"/>
            <a:ext cx="37642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30471"/>
            <a:ext cx="4993813" cy="561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0"/>
            <a:ext cx="4026727" cy="111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980728"/>
            <a:ext cx="7992888" cy="52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7544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dirty="0">
                <a:latin typeface="Constantia" panose="02030602050306030303" pitchFamily="18" charset="0"/>
              </a:rPr>
              <a:t>¿Cuáles son las causas de las quejas por el servicio de </a:t>
            </a:r>
            <a:r>
              <a:rPr lang="es-UY" sz="2400" dirty="0" err="1">
                <a:latin typeface="Constantia" panose="02030602050306030303" pitchFamily="18" charset="0"/>
              </a:rPr>
              <a:t>PrestaYa</a:t>
            </a:r>
            <a:r>
              <a:rPr lang="es-UY" sz="2400" dirty="0">
                <a:latin typeface="Constantia" panose="0203060205030603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1448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Características</a:t>
            </a:r>
            <a:endParaRPr lang="es-ES" dirty="0">
              <a:effectLst/>
              <a:latin typeface="Constantia" pitchFamily="18" charset="0"/>
            </a:endParaRPr>
          </a:p>
        </p:txBody>
      </p:sp>
      <p:sp>
        <p:nvSpPr>
          <p:cNvPr id="123907" name="Rectangle 3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8229600" cy="4525963"/>
          </a:xfrm>
        </p:spPr>
        <p:txBody>
          <a:bodyPr/>
          <a:lstStyle/>
          <a:p>
            <a:pPr marL="342900" indent="-342900"/>
            <a:r>
              <a:rPr lang="es-ES_tradnl">
                <a:latin typeface="Constantia" pitchFamily="18" charset="0"/>
              </a:rPr>
              <a:t>Promueve la creatividad de todos los integrantes del equipo en todas las fases del proceso.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>
              <a:latin typeface="Constantia" pitchFamily="18" charset="0"/>
            </a:endParaRPr>
          </a:p>
          <a:p>
            <a:pPr marL="342900" indent="-342900"/>
            <a:r>
              <a:rPr lang="es-ES_tradnl">
                <a:latin typeface="Constantia" pitchFamily="18" charset="0"/>
              </a:rPr>
              <a:t>Promueve conexiones no tradicionales entre ideas y asuntos</a:t>
            </a:r>
            <a:endParaRPr lang="es-ES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50825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i="1" dirty="0">
                <a:effectLst/>
                <a:latin typeface="Constantia" pitchFamily="18" charset="0"/>
              </a:rPr>
              <a:t>DIAGRÁFICO DE INTERRELACIÓN</a:t>
            </a:r>
            <a:endParaRPr lang="es-ES" sz="3600" i="1" dirty="0">
              <a:effectLst/>
              <a:latin typeface="Constantia" pitchFamily="18" charset="0"/>
            </a:endParaRPr>
          </a:p>
        </p:txBody>
      </p:sp>
      <p:sp>
        <p:nvSpPr>
          <p:cNvPr id="124931" name="Rectangle 3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7956550" cy="4537075"/>
          </a:xfrm>
        </p:spPr>
        <p:txBody>
          <a:bodyPr/>
          <a:lstStyle/>
          <a:p>
            <a:pPr marL="342900" indent="-342900"/>
            <a:r>
              <a:rPr lang="es-ES_tradnl" dirty="0">
                <a:latin typeface="Constantia" pitchFamily="18" charset="0"/>
              </a:rPr>
              <a:t>Permite que el equipo analice e identifique las relaciones de causa efecto entre distintos asuntos.</a:t>
            </a:r>
          </a:p>
          <a:p>
            <a:pPr marL="342900" indent="-342900"/>
            <a:r>
              <a:rPr lang="es-ES_tradnl" dirty="0">
                <a:latin typeface="Constantia" pitchFamily="18" charset="0"/>
              </a:rPr>
              <a:t>Permite identificar las fuerzas motrices o resultados clave que son el corazón de una solución efectiva.</a:t>
            </a:r>
            <a:endParaRPr lang="es-ES" dirty="0">
              <a:latin typeface="Constantia" pitchFamily="18" charset="0"/>
            </a:endParaRPr>
          </a:p>
        </p:txBody>
      </p:sp>
      <p:pic>
        <p:nvPicPr>
          <p:cNvPr id="2" name="ppt 65">
            <a:hlinkClick r:id="" action="ppaction://media"/>
            <a:extLst>
              <a:ext uri="{FF2B5EF4-FFF2-40B4-BE49-F238E27FC236}">
                <a16:creationId xmlns:a16="http://schemas.microsoft.com/office/drawing/2014/main" id="{CCF34320-422E-4D21-B912-138DF8DE7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0825" y="39922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06778" y="115392"/>
            <a:ext cx="8229600" cy="598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¿Cómo lo hago?</a:t>
            </a:r>
            <a:endParaRPr lang="es-ES" dirty="0">
              <a:effectLst/>
              <a:latin typeface="Constantia" pitchFamily="18" charset="0"/>
            </a:endParaRPr>
          </a:p>
        </p:txBody>
      </p:sp>
      <p:sp>
        <p:nvSpPr>
          <p:cNvPr id="125955" name="Rectangle 3"/>
          <p:cNvSpPr>
            <a:spLocks noGrp="1"/>
          </p:cNvSpPr>
          <p:nvPr>
            <p:ph type="body" idx="4294967295"/>
          </p:nvPr>
        </p:nvSpPr>
        <p:spPr>
          <a:xfrm>
            <a:off x="586765" y="866014"/>
            <a:ext cx="7056437" cy="4752975"/>
          </a:xfrm>
        </p:spPr>
        <p:txBody>
          <a:bodyPr/>
          <a:lstStyle/>
          <a:p>
            <a:pPr marL="609600" indent="-609600">
              <a:buClr>
                <a:srgbClr val="002060"/>
              </a:buClr>
              <a:buFont typeface="+mj-lt"/>
              <a:buAutoNum type="alphaUcPeriod"/>
            </a:pPr>
            <a:r>
              <a:rPr lang="es-ES_tradnl" sz="2300" dirty="0">
                <a:latin typeface="Constantia" pitchFamily="18" charset="0"/>
              </a:rPr>
              <a:t>Planteamiento del asunto o problema. </a:t>
            </a:r>
            <a:r>
              <a:rPr lang="es-ES_tradnl" sz="2300" dirty="0" err="1">
                <a:latin typeface="Constantia" pitchFamily="18" charset="0"/>
              </a:rPr>
              <a:t>Ej</a:t>
            </a:r>
            <a:r>
              <a:rPr lang="es-ES_tradnl" sz="2300" dirty="0">
                <a:latin typeface="Constantia" pitchFamily="18" charset="0"/>
              </a:rPr>
              <a:t>: ¿Cuáles son los asuntos relacionados con la formación de los basurales?</a:t>
            </a:r>
          </a:p>
          <a:p>
            <a:pPr marL="609600" indent="-609600">
              <a:buClr>
                <a:srgbClr val="002060"/>
              </a:buClr>
              <a:buFont typeface="+mj-lt"/>
              <a:buAutoNum type="alphaUcPeriod"/>
            </a:pPr>
            <a:r>
              <a:rPr lang="es-ES_tradnl" sz="2300" dirty="0">
                <a:latin typeface="Constantia" pitchFamily="18" charset="0"/>
              </a:rPr>
              <a:t>Formar el equipo adecuado (requiere un conocimiento íntimo del tema en discusión)</a:t>
            </a:r>
          </a:p>
          <a:p>
            <a:pPr marL="609600" indent="-609600">
              <a:buClr>
                <a:srgbClr val="002060"/>
              </a:buClr>
              <a:buFont typeface="+mj-lt"/>
              <a:buAutoNum type="alphaUcPeriod"/>
            </a:pPr>
            <a:r>
              <a:rPr lang="es-ES_tradnl" sz="2300" dirty="0">
                <a:latin typeface="Constantia" pitchFamily="18" charset="0"/>
              </a:rPr>
              <a:t>Organizar las ideas/asuntos (pueden haber sido originadas/os por otras herramientas)</a:t>
            </a:r>
          </a:p>
          <a:p>
            <a:pPr marL="609600" indent="-609600"/>
            <a:endParaRPr lang="es-ES_tradnl" sz="2300" dirty="0">
              <a:latin typeface="Constantia" pitchFamily="18" charset="0"/>
            </a:endParaRPr>
          </a:p>
          <a:p>
            <a:pPr marL="609600" indent="-609600"/>
            <a:endParaRPr lang="es-ES_tradnl" sz="2300" dirty="0">
              <a:latin typeface="Constantia" pitchFamily="18" charset="0"/>
            </a:endParaRPr>
          </a:p>
          <a:p>
            <a:pPr marL="609600" indent="-609600"/>
            <a:endParaRPr lang="es-ES_tradnl" sz="2300" dirty="0">
              <a:latin typeface="Constantia" pitchFamily="18" charset="0"/>
            </a:endParaRPr>
          </a:p>
          <a:p>
            <a:pPr marL="609600" indent="-609600"/>
            <a:endParaRPr lang="es-ES" sz="2300" dirty="0">
              <a:latin typeface="Constantia" pitchFamily="18" charset="0"/>
            </a:endParaRPr>
          </a:p>
        </p:txBody>
      </p:sp>
      <p:pic>
        <p:nvPicPr>
          <p:cNvPr id="3" name="ppt 66">
            <a:hlinkClick r:id="" action="ppaction://media"/>
            <a:extLst>
              <a:ext uri="{FF2B5EF4-FFF2-40B4-BE49-F238E27FC236}">
                <a16:creationId xmlns:a16="http://schemas.microsoft.com/office/drawing/2014/main" id="{9BD06215-48FB-45ED-8DA7-ADE91B6F3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667227"/>
            <a:ext cx="609600" cy="6096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90B768F-3DFD-4550-8258-B903DA01AF05}"/>
              </a:ext>
            </a:extLst>
          </p:cNvPr>
          <p:cNvGrpSpPr/>
          <p:nvPr/>
        </p:nvGrpSpPr>
        <p:grpSpPr>
          <a:xfrm>
            <a:off x="2715494" y="3573016"/>
            <a:ext cx="3569965" cy="3284984"/>
            <a:chOff x="539750" y="333375"/>
            <a:chExt cx="7242175" cy="626268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595D4303-8E45-45F8-991D-05C8A16BF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675" y="333375"/>
              <a:ext cx="2209800" cy="12192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1) Carencia de </a:t>
              </a:r>
            </a:p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respeto por </a:t>
              </a:r>
            </a:p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los demás</a:t>
              </a:r>
              <a:endParaRPr lang="es-ES" sz="1200" dirty="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D8E0DCB0-6C73-49D7-A565-03F21D22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4525" y="1412875"/>
              <a:ext cx="2057400" cy="12954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2) Falta de </a:t>
              </a:r>
            </a:p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conciencia</a:t>
              </a:r>
            </a:p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de impacto</a:t>
              </a:r>
              <a:endParaRPr lang="es-ES" sz="120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C7A8A1B-7B79-4B19-BC6D-6DD6321A5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600" y="3644900"/>
              <a:ext cx="2286000" cy="12954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3) Penalidades </a:t>
              </a:r>
            </a:p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inadecuadas</a:t>
              </a:r>
              <a:endParaRPr lang="es-ES" sz="1200" dirty="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A770D216-0E8C-4B6F-B3D6-096EDC008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675" y="5300663"/>
              <a:ext cx="2362200" cy="12954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4)Insuficientes </a:t>
              </a:r>
            </a:p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receptáculos</a:t>
              </a:r>
              <a:endParaRPr lang="es-ES" sz="120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2D295174-F04A-41E2-A387-C3A94844F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" y="3860800"/>
              <a:ext cx="2057400" cy="12954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5) Falta de ej</a:t>
              </a:r>
            </a:p>
            <a:p>
              <a:pPr algn="ctr"/>
              <a:r>
                <a:rPr lang="es-ES_tradnl" sz="1200">
                  <a:latin typeface="Constantia" panose="02030602050306030303" pitchFamily="18" charset="0"/>
                  <a:cs typeface="Arial" charset="0"/>
                </a:rPr>
                <a:t>paternales</a:t>
              </a:r>
              <a:endParaRPr lang="es-ES" sz="1200">
                <a:latin typeface="Constantia" panose="02030602050306030303" pitchFamily="18" charset="0"/>
                <a:cs typeface="Arial" charset="0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0CAA3CF9-4129-4C1B-950B-7728EEFE4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1484313"/>
              <a:ext cx="2057400" cy="12954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6) Empaque </a:t>
              </a:r>
            </a:p>
            <a:p>
              <a:pPr algn="ctr"/>
              <a:r>
                <a:rPr lang="es-ES_tradnl" sz="1200" dirty="0">
                  <a:latin typeface="Constantia" panose="02030602050306030303" pitchFamily="18" charset="0"/>
                  <a:cs typeface="Arial" charset="0"/>
                </a:rPr>
                <a:t>innecesario</a:t>
              </a:r>
              <a:endParaRPr lang="es-ES" sz="1200" dirty="0">
                <a:latin typeface="Constantia" panose="02030602050306030303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395536" y="393701"/>
            <a:ext cx="7129214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Clr>
                <a:srgbClr val="002060"/>
              </a:buClr>
              <a:buSzPct val="68000"/>
              <a:buFont typeface="+mj-lt"/>
              <a:buAutoNum type="alphaUcPeriod" startAt="4"/>
            </a:pP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Busque relaciones de causa/influencia entre todas las ideas y dibuje flechas de relaciones</a:t>
            </a:r>
            <a:b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</a:b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Pregunte en relación a cada combinación:</a:t>
            </a:r>
          </a:p>
          <a:p>
            <a:pPr marL="457200" indent="-457200">
              <a:buClr>
                <a:srgbClr val="002060"/>
              </a:buClr>
              <a:buFont typeface="+mj-lt"/>
              <a:buAutoNum type="arabicPeriod"/>
            </a:pP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¿Hay una relación de causa/influencia?</a:t>
            </a:r>
          </a:p>
          <a:p>
            <a:pPr marL="457200" indent="-457200">
              <a:buClr>
                <a:srgbClr val="002060"/>
              </a:buClr>
              <a:buFont typeface="+mj-lt"/>
              <a:buAutoNum type="arabicPeriod"/>
            </a:pP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 Si la respuesta es afirmativa, ¿qué dirección de causa influencia es más fuerte?</a:t>
            </a:r>
          </a:p>
          <a:p>
            <a:pPr>
              <a:buClr>
                <a:srgbClr val="002060"/>
              </a:buClr>
            </a:pPr>
            <a:endParaRPr lang="es-ES_tradnl" sz="24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  <a:p>
            <a:pPr>
              <a:buClr>
                <a:srgbClr val="002060"/>
              </a:buClr>
            </a:pPr>
            <a:endParaRPr lang="es-ES_tradnl" sz="24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  <a:p>
            <a:pPr>
              <a:buClr>
                <a:srgbClr val="002060"/>
              </a:buClr>
            </a:pPr>
            <a:endParaRPr lang="es-ES_tradnl" sz="24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  <a:p>
            <a:pPr marL="457200" indent="-457200">
              <a:buClr>
                <a:srgbClr val="002060"/>
              </a:buClr>
              <a:buSzPct val="68000"/>
              <a:buFont typeface="+mj-lt"/>
              <a:buAutoNum type="alphaUcPeriod" startAt="5"/>
            </a:pP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Revise el </a:t>
            </a:r>
            <a:r>
              <a:rPr lang="es-ES_tradnl" sz="2400" dirty="0" err="1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Diag</a:t>
            </a: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 de correlación (Obtenga opiniones adicionales de personas que no estén en el equipo).</a:t>
            </a:r>
          </a:p>
          <a:p>
            <a:pPr marL="457200" indent="-457200">
              <a:buClr>
                <a:srgbClr val="002060"/>
              </a:buClr>
              <a:buSzPct val="68000"/>
              <a:buFont typeface="+mj-lt"/>
              <a:buAutoNum type="alphaUcPeriod" startAt="5"/>
            </a:pPr>
            <a:r>
              <a:rPr lang="es-ES_tradnl" sz="2400" dirty="0">
                <a:solidFill>
                  <a:schemeClr val="tx2"/>
                </a:solidFill>
                <a:latin typeface="Constantia" panose="02030602050306030303" pitchFamily="18" charset="0"/>
                <a:cs typeface="Arial" charset="0"/>
              </a:rPr>
              <a:t>Calcule el número de flechas salientes y entrantes y seleccione los elementos claves para planificación ulterior</a:t>
            </a:r>
            <a:endParaRPr lang="es-ES" sz="24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  <a:p>
            <a:endParaRPr lang="es-ES" sz="2800" dirty="0">
              <a:solidFill>
                <a:schemeClr val="tx2"/>
              </a:solidFill>
              <a:latin typeface="Constantia" panose="02030602050306030303" pitchFamily="18" charset="0"/>
              <a:cs typeface="Arial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2E74E8B-A15F-417B-8D43-CABD73B4269E}"/>
              </a:ext>
            </a:extLst>
          </p:cNvPr>
          <p:cNvGrpSpPr/>
          <p:nvPr/>
        </p:nvGrpSpPr>
        <p:grpSpPr>
          <a:xfrm>
            <a:off x="5364088" y="2683590"/>
            <a:ext cx="2664296" cy="741710"/>
            <a:chOff x="3924300" y="3789040"/>
            <a:chExt cx="2946400" cy="1195387"/>
          </a:xfrm>
        </p:grpSpPr>
        <p:sp>
          <p:nvSpPr>
            <p:cNvPr id="128003" name="Rectangle 3"/>
            <p:cNvSpPr>
              <a:spLocks noChangeArrowheads="1"/>
            </p:cNvSpPr>
            <p:nvPr/>
          </p:nvSpPr>
          <p:spPr bwMode="auto">
            <a:xfrm>
              <a:off x="3924300" y="3789040"/>
              <a:ext cx="1066800" cy="7620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 dirty="0">
                  <a:latin typeface="Times New Roman" pitchFamily="18" charset="0"/>
                  <a:cs typeface="Arial" charset="0"/>
                </a:rPr>
                <a:t>A</a:t>
              </a:r>
            </a:p>
          </p:txBody>
        </p:sp>
        <p:sp>
          <p:nvSpPr>
            <p:cNvPr id="128004" name="Rectangle 4"/>
            <p:cNvSpPr>
              <a:spLocks noChangeArrowheads="1"/>
            </p:cNvSpPr>
            <p:nvPr/>
          </p:nvSpPr>
          <p:spPr bwMode="auto">
            <a:xfrm>
              <a:off x="5795963" y="4222427"/>
              <a:ext cx="1066800" cy="762000"/>
            </a:xfrm>
            <a:prstGeom prst="rect">
              <a:avLst/>
            </a:prstGeom>
            <a:solidFill>
              <a:srgbClr val="FEF2B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400">
                  <a:latin typeface="Times New Roman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128005" name="Text Box 5"/>
            <p:cNvSpPr txBox="1">
              <a:spLocks noChangeArrowheads="1"/>
            </p:cNvSpPr>
            <p:nvPr/>
          </p:nvSpPr>
          <p:spPr bwMode="auto">
            <a:xfrm>
              <a:off x="5003800" y="4077965"/>
              <a:ext cx="1866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2400" dirty="0">
                  <a:latin typeface="Times New Roman" pitchFamily="18" charset="0"/>
                  <a:cs typeface="Arial" charset="0"/>
                </a:rPr>
                <a:t>¿O?</a:t>
              </a:r>
              <a:endParaRPr lang="es-ES" sz="2400" dirty="0"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128006" name="AutoShape 6"/>
            <p:cNvCxnSpPr>
              <a:cxnSpLocks noChangeShapeType="1"/>
              <a:stCxn id="128003" idx="0"/>
              <a:endCxn id="128004" idx="0"/>
            </p:cNvCxnSpPr>
            <p:nvPr/>
          </p:nvCxnSpPr>
          <p:spPr bwMode="auto">
            <a:xfrm>
              <a:off x="4457700" y="3789040"/>
              <a:ext cx="1871663" cy="4333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007" name="AutoShape 7"/>
            <p:cNvCxnSpPr>
              <a:cxnSpLocks noChangeShapeType="1"/>
              <a:stCxn id="128004" idx="2"/>
              <a:endCxn id="128003" idx="2"/>
            </p:cNvCxnSpPr>
            <p:nvPr/>
          </p:nvCxnSpPr>
          <p:spPr bwMode="auto">
            <a:xfrm flipH="1" flipV="1">
              <a:off x="4457700" y="4551040"/>
              <a:ext cx="1871663" cy="4333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3429000" y="685800"/>
            <a:ext cx="2209800" cy="1219200"/>
          </a:xfrm>
          <a:prstGeom prst="rect">
            <a:avLst/>
          </a:prstGeom>
          <a:solidFill>
            <a:srgbClr val="FEF2B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1) Carencia de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respeto por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los demás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6019800" y="1219200"/>
            <a:ext cx="2057400" cy="1295400"/>
          </a:xfrm>
          <a:prstGeom prst="rect">
            <a:avLst/>
          </a:prstGeom>
          <a:solidFill>
            <a:srgbClr val="FEF2B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2) Falta de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conciencia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de impacto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5943600" y="3429000"/>
            <a:ext cx="2286000" cy="1295400"/>
          </a:xfrm>
          <a:prstGeom prst="rect">
            <a:avLst/>
          </a:prstGeom>
          <a:solidFill>
            <a:srgbClr val="FEF2B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3) Penalidades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inadecuadas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3429000" y="4724400"/>
            <a:ext cx="2362200" cy="1295400"/>
          </a:xfrm>
          <a:prstGeom prst="rect">
            <a:avLst/>
          </a:prstGeom>
          <a:solidFill>
            <a:srgbClr val="FEF2B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4)Insuficientes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receptáculos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1143000" y="3657600"/>
            <a:ext cx="2057400" cy="1295400"/>
          </a:xfrm>
          <a:prstGeom prst="rect">
            <a:avLst/>
          </a:prstGeom>
          <a:solidFill>
            <a:srgbClr val="FEF2B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5) Falta de ej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paternales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1219200" y="1524000"/>
            <a:ext cx="2057400" cy="1295400"/>
          </a:xfrm>
          <a:prstGeom prst="rect">
            <a:avLst/>
          </a:prstGeom>
          <a:solidFill>
            <a:srgbClr val="FEF2B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6) Empaque </a:t>
            </a:r>
          </a:p>
          <a:p>
            <a:pPr algn="ctr"/>
            <a:r>
              <a:rPr lang="es-ES_tradnl" sz="2400">
                <a:latin typeface="Comic Sans MS" pitchFamily="66" charset="0"/>
                <a:cs typeface="Arial" charset="0"/>
              </a:rPr>
              <a:t>innecesario</a:t>
            </a:r>
            <a:endParaRPr lang="es-ES" sz="2400">
              <a:latin typeface="Comic Sans MS" pitchFamily="66" charset="0"/>
              <a:cs typeface="Arial" charset="0"/>
            </a:endParaRPr>
          </a:p>
        </p:txBody>
      </p:sp>
      <p:cxnSp>
        <p:nvCxnSpPr>
          <p:cNvPr id="130056" name="AutoShape 8"/>
          <p:cNvCxnSpPr>
            <a:cxnSpLocks noChangeShapeType="1"/>
            <a:stCxn id="130051" idx="1"/>
            <a:endCxn id="130050" idx="3"/>
          </p:cNvCxnSpPr>
          <p:nvPr/>
        </p:nvCxnSpPr>
        <p:spPr bwMode="auto">
          <a:xfrm flipH="1" flipV="1">
            <a:off x="5638800" y="1295400"/>
            <a:ext cx="381000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57" name="AutoShape 9"/>
          <p:cNvCxnSpPr>
            <a:cxnSpLocks noChangeShapeType="1"/>
            <a:stCxn id="130051" idx="1"/>
            <a:endCxn id="130055" idx="3"/>
          </p:cNvCxnSpPr>
          <p:nvPr/>
        </p:nvCxnSpPr>
        <p:spPr bwMode="auto">
          <a:xfrm flipH="1">
            <a:off x="3276600" y="1866900"/>
            <a:ext cx="27432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58" name="AutoShape 10"/>
          <p:cNvCxnSpPr>
            <a:cxnSpLocks noChangeShapeType="1"/>
            <a:stCxn id="130051" idx="1"/>
            <a:endCxn id="130054" idx="3"/>
          </p:cNvCxnSpPr>
          <p:nvPr/>
        </p:nvCxnSpPr>
        <p:spPr bwMode="auto">
          <a:xfrm flipH="1">
            <a:off x="3200400" y="1866900"/>
            <a:ext cx="2819400" cy="2438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59" name="AutoShape 11"/>
          <p:cNvCxnSpPr>
            <a:cxnSpLocks noChangeShapeType="1"/>
            <a:stCxn id="130051" idx="2"/>
            <a:endCxn id="130052" idx="0"/>
          </p:cNvCxnSpPr>
          <p:nvPr/>
        </p:nvCxnSpPr>
        <p:spPr bwMode="auto">
          <a:xfrm>
            <a:off x="7048500" y="2514600"/>
            <a:ext cx="381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0" name="AutoShape 12"/>
          <p:cNvCxnSpPr>
            <a:cxnSpLocks noChangeShapeType="1"/>
            <a:stCxn id="130052" idx="1"/>
            <a:endCxn id="130054" idx="3"/>
          </p:cNvCxnSpPr>
          <p:nvPr/>
        </p:nvCxnSpPr>
        <p:spPr bwMode="auto">
          <a:xfrm flipH="1">
            <a:off x="3200400" y="4076700"/>
            <a:ext cx="2743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1" name="AutoShape 13"/>
          <p:cNvCxnSpPr>
            <a:cxnSpLocks noChangeShapeType="1"/>
            <a:stCxn id="130053" idx="3"/>
            <a:endCxn id="130052" idx="2"/>
          </p:cNvCxnSpPr>
          <p:nvPr/>
        </p:nvCxnSpPr>
        <p:spPr bwMode="auto">
          <a:xfrm flipV="1">
            <a:off x="5791200" y="4724400"/>
            <a:ext cx="129540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2" name="AutoShape 14"/>
          <p:cNvCxnSpPr>
            <a:cxnSpLocks noChangeShapeType="1"/>
            <a:stCxn id="130053" idx="1"/>
            <a:endCxn id="130054" idx="2"/>
          </p:cNvCxnSpPr>
          <p:nvPr/>
        </p:nvCxnSpPr>
        <p:spPr bwMode="auto">
          <a:xfrm flipH="1" flipV="1">
            <a:off x="2171700" y="4953000"/>
            <a:ext cx="1257300" cy="419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3" name="AutoShape 15"/>
          <p:cNvCxnSpPr>
            <a:cxnSpLocks noChangeShapeType="1"/>
            <a:stCxn id="130055" idx="2"/>
            <a:endCxn id="130054" idx="0"/>
          </p:cNvCxnSpPr>
          <p:nvPr/>
        </p:nvCxnSpPr>
        <p:spPr bwMode="auto">
          <a:xfrm flipH="1">
            <a:off x="2171700" y="2819400"/>
            <a:ext cx="76200" cy="838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4" name="AutoShape 16"/>
          <p:cNvCxnSpPr>
            <a:cxnSpLocks noChangeShapeType="1"/>
            <a:stCxn id="130054" idx="0"/>
            <a:endCxn id="130050" idx="2"/>
          </p:cNvCxnSpPr>
          <p:nvPr/>
        </p:nvCxnSpPr>
        <p:spPr bwMode="auto">
          <a:xfrm flipV="1">
            <a:off x="2171700" y="1905000"/>
            <a:ext cx="2362200" cy="175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065" name="AutoShape 17"/>
          <p:cNvCxnSpPr>
            <a:cxnSpLocks noChangeShapeType="1"/>
            <a:stCxn id="130051" idx="1"/>
            <a:endCxn id="130053" idx="0"/>
          </p:cNvCxnSpPr>
          <p:nvPr/>
        </p:nvCxnSpPr>
        <p:spPr bwMode="auto">
          <a:xfrm flipH="1">
            <a:off x="4610100" y="1866900"/>
            <a:ext cx="1409700" cy="285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Group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09891895"/>
              </p:ext>
            </p:extLst>
          </p:nvPr>
        </p:nvGraphicFramePr>
        <p:xfrm>
          <a:off x="179388" y="404813"/>
          <a:ext cx="7416800" cy="5472114"/>
        </p:xfrm>
        <a:graphic>
          <a:graphicData uri="http://schemas.openxmlformats.org/drawingml/2006/table">
            <a:tbl>
              <a:tblPr/>
              <a:tblGrid>
                <a:gridCol w="37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Carencia de respeto por los demás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 2          S=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Falta de conciencia de impacto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 0          S=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Penalidades inadecuadas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 2          S=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Insuficientes receptáculos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 1          S=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Falta de </a:t>
                      </a:r>
                      <a:r>
                        <a:rPr kumimoji="0" lang="es-ES" sz="2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ej</a:t>
                      </a: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paternales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E=4            S=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Empaque innecesario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E=1             S=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pt 71">
            <a:hlinkClick r:id="" action="ppaction://media"/>
            <a:extLst>
              <a:ext uri="{FF2B5EF4-FFF2-40B4-BE49-F238E27FC236}">
                <a16:creationId xmlns:a16="http://schemas.microsoft.com/office/drawing/2014/main" id="{F2B1C741-F225-4C86-89BC-66E127740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FBF92D-00A1-412E-B2BE-E20C9B283AF9}"/>
              </a:ext>
            </a:extLst>
          </p:cNvPr>
          <p:cNvSpPr txBox="1"/>
          <p:nvPr/>
        </p:nvSpPr>
        <p:spPr>
          <a:xfrm>
            <a:off x="7092280" y="1484784"/>
            <a:ext cx="1872332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</a:rPr>
              <a:t>FUERZA MOTRIZ O CAUSA RAÍZ</a:t>
            </a:r>
            <a:endParaRPr lang="es-UY" sz="1400" b="1" dirty="0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063EC1-0331-4241-8969-BEE78C3231E4}"/>
              </a:ext>
            </a:extLst>
          </p:cNvPr>
          <p:cNvSpPr txBox="1"/>
          <p:nvPr/>
        </p:nvSpPr>
        <p:spPr>
          <a:xfrm>
            <a:off x="7092280" y="4368261"/>
            <a:ext cx="1872332" cy="954107"/>
          </a:xfrm>
          <a:prstGeom prst="rect">
            <a:avLst/>
          </a:prstGeom>
          <a:solidFill>
            <a:srgbClr val="CCFFCC"/>
          </a:solidFill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</a:rPr>
              <a:t>RESULTADO CLAVE O PROBLEMA EMERGENTE</a:t>
            </a:r>
            <a:endParaRPr lang="es-UY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3333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2. Herramientas para análisis de causas</a:t>
            </a:r>
            <a:endParaRPr lang="es-ES" dirty="0">
              <a:effectLst/>
              <a:latin typeface="Constantia" pitchFamily="18" charset="0"/>
            </a:endParaRPr>
          </a:p>
        </p:txBody>
      </p:sp>
      <p:sp>
        <p:nvSpPr>
          <p:cNvPr id="133123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2349500"/>
            <a:ext cx="7772400" cy="3962400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endParaRPr lang="es-ES_tradnl" dirty="0">
              <a:latin typeface="Constantia" pitchFamily="18" charset="0"/>
            </a:endParaRPr>
          </a:p>
          <a:p>
            <a:pPr marL="342900" indent="-342900"/>
            <a:r>
              <a:rPr lang="es-ES_tradnl" dirty="0">
                <a:latin typeface="Constantia" pitchFamily="18" charset="0"/>
              </a:rPr>
              <a:t>LOS 5 POR QUÉ</a:t>
            </a:r>
          </a:p>
          <a:p>
            <a:pPr marL="342900" indent="-342900"/>
            <a:r>
              <a:rPr lang="es-ES_tradnl" dirty="0">
                <a:latin typeface="Constantia" pitchFamily="18" charset="0"/>
              </a:rPr>
              <a:t>Diagrama de Ishikawa (Espina de pescado)</a:t>
            </a:r>
          </a:p>
          <a:p>
            <a:pPr marL="342900" indent="-342900"/>
            <a:r>
              <a:rPr lang="es-ES_tradnl" dirty="0">
                <a:latin typeface="Constantia" pitchFamily="18" charset="0"/>
              </a:rPr>
              <a:t>Pareto</a:t>
            </a:r>
          </a:p>
          <a:p>
            <a:pPr marL="342900" indent="-342900"/>
            <a:r>
              <a:rPr lang="es-ES_tradnl" dirty="0" err="1">
                <a:latin typeface="Constantia" pitchFamily="18" charset="0"/>
              </a:rPr>
              <a:t>Diagráfico</a:t>
            </a:r>
            <a:r>
              <a:rPr lang="es-ES_tradnl" dirty="0">
                <a:latin typeface="Constantia" pitchFamily="18" charset="0"/>
              </a:rPr>
              <a:t> de interrelaciones</a:t>
            </a:r>
          </a:p>
          <a:p>
            <a:pPr marL="342900" indent="-342900">
              <a:buFont typeface="Wingdings 3" pitchFamily="18" charset="2"/>
              <a:buNone/>
            </a:pPr>
            <a:endParaRPr lang="es-ES" dirty="0">
              <a:latin typeface="Constantia" pitchFamily="18" charset="0"/>
            </a:endParaRPr>
          </a:p>
        </p:txBody>
      </p:sp>
      <p:pic>
        <p:nvPicPr>
          <p:cNvPr id="3" name="ppt 73">
            <a:hlinkClick r:id="" action="ppaction://media"/>
            <a:extLst>
              <a:ext uri="{FF2B5EF4-FFF2-40B4-BE49-F238E27FC236}">
                <a16:creationId xmlns:a16="http://schemas.microsoft.com/office/drawing/2014/main" id="{D6F2E6CC-2661-4640-8414-9DE039A83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body" idx="4294967295"/>
          </p:nvPr>
        </p:nvSpPr>
        <p:spPr>
          <a:xfrm>
            <a:off x="0" y="476250"/>
            <a:ext cx="7772400" cy="560070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Se basa en el principio 80/20:Un 20% de las fuentes causan el 80% de cualquier problema.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Permite enfocar los esfuerzos hacia las causas que tendrán el mayor impacto en caso de ser resueltas.</a:t>
            </a: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sz="2300" dirty="0">
              <a:latin typeface="Constantia" panose="02030602050306030303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Muestra la importancia relativa de las causas en un formato visual simple y rápido de interpretar.</a:t>
            </a:r>
            <a:endParaRPr lang="es-ES" sz="2300" dirty="0">
              <a:latin typeface="Constantia" panose="02030602050306030303" pitchFamily="18" charset="0"/>
            </a:endParaRPr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type="title" idx="4294967295"/>
          </p:nvPr>
        </p:nvGraphicFramePr>
        <p:xfrm>
          <a:off x="3059113" y="4221163"/>
          <a:ext cx="2016125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8" name="Imagen" r:id="rId3" imgW="4267800" imgH="2764800" progId="MS_ClipArt_Gallery.2">
                  <p:embed/>
                </p:oleObj>
              </mc:Choice>
              <mc:Fallback>
                <p:oleObj name="Imagen" r:id="rId3" imgW="4267800" imgH="276480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221163"/>
                        <a:ext cx="2016125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itchFamily="18" charset="0"/>
              </a:rPr>
              <a:t>LOS 5 POR QUÉ</a:t>
            </a:r>
            <a:endParaRPr lang="es-ES" i="1" dirty="0">
              <a:effectLst/>
              <a:latin typeface="Constantia" pitchFamily="18" charset="0"/>
            </a:endParaRPr>
          </a:p>
        </p:txBody>
      </p:sp>
      <p:sp>
        <p:nvSpPr>
          <p:cNvPr id="134147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381918"/>
            <a:ext cx="6983412" cy="4094163"/>
          </a:xfrm>
        </p:spPr>
        <p:txBody>
          <a:bodyPr/>
          <a:lstStyle/>
          <a:p>
            <a:pPr marL="342900" indent="-342900"/>
            <a:endParaRPr lang="es-ES_tradnl" dirty="0">
              <a:latin typeface="Constantia" pitchFamily="18" charset="0"/>
            </a:endParaRPr>
          </a:p>
          <a:p>
            <a:pPr marL="342900" indent="-342900"/>
            <a:r>
              <a:rPr lang="es-ES_tradnl" sz="2000" dirty="0">
                <a:latin typeface="Constantia" pitchFamily="18" charset="0"/>
              </a:rPr>
              <a:t>Es una técnica sistemática que permite conocer las posibles causas de un problema</a:t>
            </a:r>
            <a:endParaRPr lang="es-ES" sz="2000" dirty="0">
              <a:latin typeface="Constantia" pitchFamily="18" charset="0"/>
            </a:endParaRPr>
          </a:p>
        </p:txBody>
      </p:sp>
      <p:pic>
        <p:nvPicPr>
          <p:cNvPr id="4" name="ppt 74">
            <a:hlinkClick r:id="" action="ppaction://media"/>
            <a:extLst>
              <a:ext uri="{FF2B5EF4-FFF2-40B4-BE49-F238E27FC236}">
                <a16:creationId xmlns:a16="http://schemas.microsoft.com/office/drawing/2014/main" id="{19D41873-E7D7-4EAC-8C23-58C653A7F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224234"/>
            <a:ext cx="609600" cy="609600"/>
          </a:xfrm>
          <a:prstGeom prst="rect">
            <a:avLst/>
          </a:prstGeom>
        </p:spPr>
      </p:pic>
      <p:pic>
        <p:nvPicPr>
          <p:cNvPr id="6" name="Picture 5" descr="los cinco porque">
            <a:extLst>
              <a:ext uri="{FF2B5EF4-FFF2-40B4-BE49-F238E27FC236}">
                <a16:creationId xmlns:a16="http://schemas.microsoft.com/office/drawing/2014/main" id="{BBDA8169-76C2-4D38-A85C-502633DD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0105"/>
            <a:ext cx="6310089" cy="35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sz="2400">
                <a:effectLst/>
                <a:latin typeface="Constantia" pitchFamily="18" charset="0"/>
              </a:rPr>
              <a:t>Por ej: el problema es que salió mal una pieza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423988"/>
            <a:ext cx="7094537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95288" y="4762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dirty="0">
                <a:effectLst/>
                <a:latin typeface="Constantia" pitchFamily="18" charset="0"/>
              </a:rPr>
              <a:t>3. Herramientas para el planteo </a:t>
            </a:r>
            <a:br>
              <a:rPr lang="es-ES_tradnl" dirty="0">
                <a:effectLst/>
                <a:latin typeface="Constantia" pitchFamily="18" charset="0"/>
              </a:rPr>
            </a:br>
            <a:r>
              <a:rPr lang="es-ES_tradnl" dirty="0">
                <a:effectLst/>
                <a:latin typeface="Constantia" pitchFamily="18" charset="0"/>
              </a:rPr>
              <a:t>de soluciones</a:t>
            </a:r>
          </a:p>
        </p:txBody>
      </p:sp>
      <p:sp>
        <p:nvSpPr>
          <p:cNvPr id="136195" name="Rectangle 3"/>
          <p:cNvSpPr>
            <a:spLocks noGrp="1"/>
          </p:cNvSpPr>
          <p:nvPr>
            <p:ph type="body" idx="4294967295"/>
          </p:nvPr>
        </p:nvSpPr>
        <p:spPr>
          <a:xfrm>
            <a:off x="727075" y="2033588"/>
            <a:ext cx="7696200" cy="3657600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endParaRPr lang="es-ES_tradnl">
              <a:latin typeface="Constantia" pitchFamily="18" charset="0"/>
            </a:endParaRPr>
          </a:p>
          <a:p>
            <a:pPr marL="342900" indent="-342900"/>
            <a:r>
              <a:rPr lang="es-ES_tradnl">
                <a:latin typeface="Constantia" pitchFamily="18" charset="0"/>
              </a:rPr>
              <a:t>Consenso de equipo</a:t>
            </a:r>
          </a:p>
          <a:p>
            <a:pPr marL="342900" indent="-342900">
              <a:buFont typeface="Wingdings 3" pitchFamily="18" charset="2"/>
              <a:buNone/>
            </a:pPr>
            <a:endParaRPr lang="es-ES_tradnl">
              <a:latin typeface="Constantia" pitchFamily="18" charset="0"/>
            </a:endParaRPr>
          </a:p>
          <a:p>
            <a:pPr marL="342900" indent="-342900"/>
            <a:r>
              <a:rPr lang="es-ES_tradnl">
                <a:latin typeface="Constantia" pitchFamily="18" charset="0"/>
              </a:rPr>
              <a:t>Plan de acción</a:t>
            </a:r>
          </a:p>
          <a:p>
            <a:pPr marL="342900" indent="-342900"/>
            <a:endParaRPr lang="es-ES_tradnl">
              <a:latin typeface="Constantia" pitchFamily="18" charset="0"/>
            </a:endParaRPr>
          </a:p>
        </p:txBody>
      </p:sp>
      <p:pic>
        <p:nvPicPr>
          <p:cNvPr id="2" name="ppt 77">
            <a:hlinkClick r:id="" action="ppaction://media"/>
            <a:extLst>
              <a:ext uri="{FF2B5EF4-FFF2-40B4-BE49-F238E27FC236}">
                <a16:creationId xmlns:a16="http://schemas.microsoft.com/office/drawing/2014/main" id="{C770DF54-9425-4A9E-B587-E9FDA0749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itchFamily="18" charset="0"/>
              </a:rPr>
              <a:t>CONSENSO DE EQUIPO</a:t>
            </a:r>
          </a:p>
        </p:txBody>
      </p:sp>
      <p:sp>
        <p:nvSpPr>
          <p:cNvPr id="137219" name="Rectangle 3"/>
          <p:cNvSpPr>
            <a:spLocks noGrp="1"/>
          </p:cNvSpPr>
          <p:nvPr>
            <p:ph type="body" idx="4294967295"/>
          </p:nvPr>
        </p:nvSpPr>
        <p:spPr>
          <a:xfrm>
            <a:off x="444752" y="1228752"/>
            <a:ext cx="7199312" cy="4537075"/>
          </a:xfrm>
        </p:spPr>
        <p:txBody>
          <a:bodyPr/>
          <a:lstStyle/>
          <a:p>
            <a:pPr marL="742950" lvl="1" indent="-285750">
              <a:lnSpc>
                <a:spcPct val="90000"/>
              </a:lnSpc>
              <a:buFont typeface="Verdana" pitchFamily="34" charset="0"/>
              <a:buNone/>
            </a:pPr>
            <a:endParaRPr lang="es-ES_tradnl" sz="1800" b="1" dirty="0"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000" dirty="0">
                <a:latin typeface="Constantia" pitchFamily="18" charset="0"/>
              </a:rPr>
              <a:t>SE UTILIZA PARA PLANTEO DE </a:t>
            </a:r>
            <a:r>
              <a:rPr lang="es-ES_tradnl" sz="2000" dirty="0">
                <a:solidFill>
                  <a:srgbClr val="C00000"/>
                </a:solidFill>
                <a:latin typeface="Constantia" pitchFamily="18" charset="0"/>
              </a:rPr>
              <a:t>SOLUCIONES</a:t>
            </a:r>
          </a:p>
          <a:p>
            <a:pPr marL="342900" indent="-342900">
              <a:lnSpc>
                <a:spcPct val="90000"/>
              </a:lnSpc>
              <a:buFont typeface="Wingdings 3" pitchFamily="18" charset="2"/>
              <a:buNone/>
            </a:pPr>
            <a:endParaRPr lang="es-ES_tradnl" sz="2000" dirty="0">
              <a:solidFill>
                <a:srgbClr val="FF0066"/>
              </a:solidFill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s-ES_tradnl" sz="2000" dirty="0">
                <a:latin typeface="Constantia" pitchFamily="18" charset="0"/>
              </a:rPr>
              <a:t>SE UTILIZA TAMBIÉN LUEGO DE HABER IDENTIFICADO LAS CAUSAS PARA SELECCIONAR LAS QUE SE CONSIDERAN </a:t>
            </a:r>
            <a:r>
              <a:rPr lang="es-ES_tradnl" sz="2000" dirty="0">
                <a:solidFill>
                  <a:srgbClr val="C00000"/>
                </a:solidFill>
                <a:latin typeface="Constantia" pitchFamily="18" charset="0"/>
              </a:rPr>
              <a:t>MAS IMPORTANTES</a:t>
            </a:r>
            <a:r>
              <a:rPr lang="es-ES_tradnl" sz="2000" b="1" dirty="0">
                <a:solidFill>
                  <a:srgbClr val="C00000"/>
                </a:solidFill>
                <a:latin typeface="Constantia" pitchFamily="18" charset="0"/>
              </a:rPr>
              <a:t>:</a:t>
            </a:r>
          </a:p>
          <a:p>
            <a:pPr marL="742950" lvl="1" indent="-285750">
              <a:lnSpc>
                <a:spcPct val="90000"/>
              </a:lnSpc>
            </a:pPr>
            <a:r>
              <a:rPr lang="es-ES_tradnl" sz="1800" b="1" dirty="0">
                <a:latin typeface="Constantia" pitchFamily="18" charset="0"/>
              </a:rPr>
              <a:t>De alto impacto</a:t>
            </a:r>
          </a:p>
          <a:p>
            <a:pPr marL="742950" lvl="1" indent="-285750">
              <a:lnSpc>
                <a:spcPct val="90000"/>
              </a:lnSpc>
            </a:pPr>
            <a:r>
              <a:rPr lang="es-ES_tradnl" sz="1800" b="1" dirty="0">
                <a:latin typeface="Constantia" pitchFamily="18" charset="0"/>
              </a:rPr>
              <a:t>Se puede actuar</a:t>
            </a:r>
          </a:p>
          <a:p>
            <a:pPr marL="742950" lvl="1" indent="-285750">
              <a:lnSpc>
                <a:spcPct val="90000"/>
              </a:lnSpc>
            </a:pPr>
            <a:r>
              <a:rPr lang="es-ES_tradnl" sz="1800" b="1" dirty="0">
                <a:latin typeface="Constantia" pitchFamily="18" charset="0"/>
              </a:rPr>
              <a:t>Es oportuno actuar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s-ES_tradnl" sz="1800" b="1" dirty="0">
              <a:latin typeface="Constantia" pitchFamily="18" charset="0"/>
            </a:endParaRPr>
          </a:p>
          <a:p>
            <a:pPr marL="342900" indent="-342900"/>
            <a:r>
              <a:rPr lang="es-ES_tradnl" sz="2000" b="1" dirty="0">
                <a:solidFill>
                  <a:srgbClr val="002060"/>
                </a:solidFill>
                <a:latin typeface="Constantia" panose="02030602050306030303" pitchFamily="18" charset="0"/>
              </a:rPr>
              <a:t>Consenso:</a:t>
            </a:r>
            <a:r>
              <a:rPr lang="es-ES_tradnl" sz="2000" dirty="0">
                <a:latin typeface="Constantia" panose="02030602050306030303" pitchFamily="18" charset="0"/>
              </a:rPr>
              <a:t> </a:t>
            </a:r>
            <a:r>
              <a:rPr lang="es-ES" sz="2000" dirty="0">
                <a:latin typeface="Constantia" panose="02030602050306030303" pitchFamily="18" charset="0"/>
                <a:cs typeface="Times New Roman" pitchFamily="18" charset="0"/>
              </a:rPr>
              <a:t>Es la aceptación y el apoyo voluntario a una decisión tomada por todos los miembros del </a:t>
            </a:r>
            <a:r>
              <a:rPr lang="es-ES" sz="2000" dirty="0" err="1">
                <a:latin typeface="Constantia" panose="02030602050306030303" pitchFamily="18" charset="0"/>
                <a:cs typeface="Times New Roman" pitchFamily="18" charset="0"/>
              </a:rPr>
              <a:t>equip</a:t>
            </a:r>
            <a:r>
              <a:rPr lang="es-ES_tradnl" sz="2000" dirty="0">
                <a:latin typeface="Constantia" pitchFamily="18" charset="0"/>
                <a:cs typeface="Times New Roman" pitchFamily="18" charset="0"/>
              </a:rPr>
              <a:t>o.</a:t>
            </a:r>
          </a:p>
          <a:p>
            <a:pPr marL="342900" indent="-342900"/>
            <a:endParaRPr lang="es-ES_tradnl" sz="2000" dirty="0">
              <a:latin typeface="Constantia" pitchFamily="18" charset="0"/>
              <a:cs typeface="Times New Roman" pitchFamily="18" charset="0"/>
            </a:endParaRPr>
          </a:p>
          <a:p>
            <a:pPr marL="342900" indent="-342900"/>
            <a:r>
              <a:rPr lang="es-ES_tradnl" sz="2000" dirty="0">
                <a:latin typeface="Constantia" pitchFamily="18" charset="0"/>
                <a:cs typeface="Times New Roman" pitchFamily="18" charset="0"/>
              </a:rPr>
              <a:t>Es la mejor decisión posible.</a:t>
            </a:r>
            <a:endParaRPr lang="es-ES_tradnl" sz="2000" dirty="0">
              <a:latin typeface="Constantia" panose="02030602050306030303" pitchFamily="18" charset="0"/>
            </a:endParaRPr>
          </a:p>
          <a:p>
            <a:pPr marL="742950" lvl="1" indent="-285750">
              <a:lnSpc>
                <a:spcPct val="90000"/>
              </a:lnSpc>
            </a:pPr>
            <a:endParaRPr lang="es-ES_tradnl" sz="1800" dirty="0">
              <a:solidFill>
                <a:srgbClr val="FF0066"/>
              </a:solidFill>
              <a:latin typeface="Constantia" pitchFamily="18" charset="0"/>
            </a:endParaRPr>
          </a:p>
          <a:p>
            <a:pPr marL="342900" indent="-342900">
              <a:lnSpc>
                <a:spcPct val="90000"/>
              </a:lnSpc>
            </a:pPr>
            <a:endParaRPr lang="es-ES_tradnl" dirty="0">
              <a:solidFill>
                <a:srgbClr val="FF0066"/>
              </a:solidFill>
              <a:latin typeface="Constantia" pitchFamily="18" charset="0"/>
            </a:endParaRP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55" y="350045"/>
            <a:ext cx="1439862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78">
            <a:hlinkClick r:id="" action="ppaction://media"/>
            <a:extLst>
              <a:ext uri="{FF2B5EF4-FFF2-40B4-BE49-F238E27FC236}">
                <a16:creationId xmlns:a16="http://schemas.microsoft.com/office/drawing/2014/main" id="{FFCC5093-BEE0-45EA-BDEE-675C4293C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3717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53149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i="1" dirty="0">
                <a:effectLst/>
                <a:latin typeface="Constantia" pitchFamily="18" charset="0"/>
              </a:rPr>
              <a:t>PLAN DE ACCIÓN</a:t>
            </a:r>
          </a:p>
        </p:txBody>
      </p:sp>
      <p:sp>
        <p:nvSpPr>
          <p:cNvPr id="1392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141014"/>
            <a:ext cx="7127875" cy="4321175"/>
          </a:xfrm>
        </p:spPr>
        <p:txBody>
          <a:bodyPr/>
          <a:lstStyle/>
          <a:p>
            <a:pPr marL="342900" indent="-342900"/>
            <a:r>
              <a:rPr lang="es-ES_tradnl" sz="1800" b="1" dirty="0">
                <a:solidFill>
                  <a:srgbClr val="C00000"/>
                </a:solidFill>
                <a:latin typeface="Constantia" pitchFamily="18" charset="0"/>
              </a:rPr>
              <a:t>PERMITE ORGANIZAR LAS TAREAS QUE SE LLEVARAN A CABO PARA LA SOLUCION DEL PROBLEMA</a:t>
            </a:r>
          </a:p>
          <a:p>
            <a:pPr marL="342900" indent="-342900"/>
            <a:r>
              <a:rPr lang="es-ES_tradnl" sz="1800" dirty="0">
                <a:latin typeface="Constantia" pitchFamily="18" charset="0"/>
              </a:rPr>
              <a:t>PERMITE ADEMAS, ESTIMAR LOS TIEMPOS Y RECURSOS QUE INSUMIRA LA REALIZACION DE CADA TAREA</a:t>
            </a:r>
            <a:r>
              <a:rPr lang="es-ES_tradnl" sz="1800" b="1" dirty="0">
                <a:latin typeface="Constantia" pitchFamily="18" charset="0"/>
              </a:rPr>
              <a:t>.</a:t>
            </a:r>
          </a:p>
          <a:p>
            <a:pPr marL="342900" indent="-342900">
              <a:spcAft>
                <a:spcPct val="90000"/>
              </a:spcAft>
            </a:pPr>
            <a:r>
              <a:rPr lang="es-ES_tradnl" sz="1800" b="1" dirty="0">
                <a:latin typeface="Constantia" pitchFamily="18" charset="0"/>
              </a:rPr>
              <a:t>SE UTILIZA CUANDO DEBEMOS </a:t>
            </a:r>
            <a:r>
              <a:rPr lang="es-ES_tradnl" sz="1800" b="1" dirty="0">
                <a:solidFill>
                  <a:srgbClr val="C00000"/>
                </a:solidFill>
                <a:latin typeface="Constantia" pitchFamily="18" charset="0"/>
              </a:rPr>
              <a:t>SEGUIR </a:t>
            </a:r>
            <a:r>
              <a:rPr lang="es-ES_tradnl" sz="1800" b="1" dirty="0">
                <a:latin typeface="Constantia" pitchFamily="18" charset="0"/>
              </a:rPr>
              <a:t>LA SECUENCIA DE LOS PASOS O TAREAS ESTABLECIDOS</a:t>
            </a:r>
            <a:r>
              <a:rPr lang="es-ES_tradnl" sz="2000" b="1" dirty="0">
                <a:latin typeface="Constantia" pitchFamily="18" charset="0"/>
              </a:rPr>
              <a:t>.</a:t>
            </a:r>
            <a:endParaRPr lang="es-ES_tradnl" dirty="0">
              <a:latin typeface="Constantia" pitchFamily="18" charset="0"/>
            </a:endParaRPr>
          </a:p>
        </p:txBody>
      </p:sp>
      <p:pic>
        <p:nvPicPr>
          <p:cNvPr id="2" name="ppt 80">
            <a:hlinkClick r:id="" action="ppaction://media"/>
            <a:extLst>
              <a:ext uri="{FF2B5EF4-FFF2-40B4-BE49-F238E27FC236}">
                <a16:creationId xmlns:a16="http://schemas.microsoft.com/office/drawing/2014/main" id="{B9A56B37-7EF3-4B1F-B873-A7962EA3E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319849"/>
            <a:ext cx="609600" cy="609600"/>
          </a:xfrm>
          <a:prstGeom prst="rect">
            <a:avLst/>
          </a:prstGeom>
        </p:spPr>
      </p:pic>
      <p:graphicFrame>
        <p:nvGraphicFramePr>
          <p:cNvPr id="5" name="Group 36">
            <a:extLst>
              <a:ext uri="{FF2B5EF4-FFF2-40B4-BE49-F238E27FC236}">
                <a16:creationId xmlns:a16="http://schemas.microsoft.com/office/drawing/2014/main" id="{494A99AB-980E-4968-AEF7-58A00A799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4508"/>
              </p:ext>
            </p:extLst>
          </p:nvPr>
        </p:nvGraphicFramePr>
        <p:xfrm>
          <a:off x="341790" y="3161044"/>
          <a:ext cx="8353176" cy="2520950"/>
        </p:xfrm>
        <a:graphic>
          <a:graphicData uri="http://schemas.openxmlformats.org/drawingml/2006/table">
            <a:tbl>
              <a:tblPr/>
              <a:tblGrid>
                <a:gridCol w="1349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06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911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Actividad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Responsable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Fecha de inicio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Duración 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Recursos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Costos 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8" charset="0"/>
                        </a:rPr>
                        <a:t>Precedencias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99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Redacción de procedimientos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Jefe  </a:t>
                      </a:r>
                      <a:r>
                        <a:rPr kumimoji="0" lang="es-E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dpto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de atención de clientes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11/04/08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 mes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Humanos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50% del sueldo del responsable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-----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9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Entrenamiento de personal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Jefe depto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25/04/08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 semanas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Humanos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-----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Redacción de procedimientos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5802"/>
            <a:ext cx="8228012" cy="1141413"/>
          </a:xfrm>
        </p:spPr>
        <p:txBody>
          <a:bodyPr/>
          <a:lstStyle/>
          <a:p>
            <a:r>
              <a:rPr lang="es-ES" dirty="0"/>
              <a:t>Trabajo en equipo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2" y="1190400"/>
            <a:ext cx="38256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27" y="1164799"/>
            <a:ext cx="3960440" cy="464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82">
            <a:hlinkClick r:id="" action="ppaction://media"/>
            <a:extLst>
              <a:ext uri="{FF2B5EF4-FFF2-40B4-BE49-F238E27FC236}">
                <a16:creationId xmlns:a16="http://schemas.microsoft.com/office/drawing/2014/main" id="{C9B3D696-0164-47D6-8685-4029D1E1E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551656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B5D1D4-E4F5-4BA2-8D0F-B7937BBBFAAE}"/>
              </a:ext>
            </a:extLst>
          </p:cNvPr>
          <p:cNvSpPr txBox="1"/>
          <p:nvPr/>
        </p:nvSpPr>
        <p:spPr>
          <a:xfrm>
            <a:off x="1307713" y="5752103"/>
            <a:ext cx="726702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125" indent="-255588" defTabSz="914400">
              <a:lnSpc>
                <a:spcPct val="90000"/>
              </a:lnSpc>
            </a:pPr>
            <a:r>
              <a:rPr lang="es-ES" altLang="es-ES" u="sng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Principio Directriz</a:t>
            </a:r>
            <a:r>
              <a:rPr lang="es-ES" altLang="es-ES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:</a:t>
            </a:r>
            <a:r>
              <a:rPr lang="es-ES" altLang="es-ES" dirty="0">
                <a:latin typeface="+mn-lt"/>
                <a:cs typeface="Times New Roman" pitchFamily="18" charset="0"/>
              </a:rPr>
              <a:t> “</a:t>
            </a:r>
            <a:r>
              <a:rPr lang="es-ES" altLang="es-ES" dirty="0" err="1">
                <a:latin typeface="+mn-lt"/>
                <a:cs typeface="Times New Roman" pitchFamily="18" charset="0"/>
              </a:rPr>
              <a:t>empowerment</a:t>
            </a:r>
            <a:r>
              <a:rPr lang="es-ES" altLang="es-ES" dirty="0">
                <a:latin typeface="+mn-lt"/>
                <a:cs typeface="Times New Roman" pitchFamily="18" charset="0"/>
              </a:rPr>
              <a:t>” asignación de responsabilidad y poder de decisión.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8012" cy="114141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es-MX" kern="1200" dirty="0">
                <a:solidFill>
                  <a:schemeClr val="tx2"/>
                </a:solidFill>
              </a:rPr>
              <a:t>Tipos de equipos de trabajo</a:t>
            </a:r>
            <a:endParaRPr lang="es-ES" kern="12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267649" cy="438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83">
            <a:hlinkClick r:id="" action="ppaction://media"/>
            <a:extLst>
              <a:ext uri="{FF2B5EF4-FFF2-40B4-BE49-F238E27FC236}">
                <a16:creationId xmlns:a16="http://schemas.microsoft.com/office/drawing/2014/main" id="{5F5E2B91-4ED6-46B9-82ED-8FD0BA17E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3" y="836712"/>
            <a:ext cx="7611148" cy="48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84">
            <a:hlinkClick r:id="" action="ppaction://media"/>
            <a:extLst>
              <a:ext uri="{FF2B5EF4-FFF2-40B4-BE49-F238E27FC236}">
                <a16:creationId xmlns:a16="http://schemas.microsoft.com/office/drawing/2014/main" id="{656728A9-EAF8-4395-857F-7860190D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5353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04800"/>
            <a:ext cx="7772400" cy="762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es-MX" sz="3700" kern="1200" dirty="0">
                <a:solidFill>
                  <a:schemeClr val="tx2"/>
                </a:solidFill>
              </a:rPr>
              <a:t>CCC vs </a:t>
            </a:r>
            <a:r>
              <a:rPr lang="es-MX" sz="3700" kern="1200" dirty="0" err="1">
                <a:solidFill>
                  <a:schemeClr val="tx2"/>
                </a:solidFill>
              </a:rPr>
              <a:t>Eq.Mejora</a:t>
            </a:r>
            <a:endParaRPr lang="es-ES" sz="3700" kern="1200" dirty="0">
              <a:solidFill>
                <a:schemeClr val="tx2"/>
              </a:solidFill>
            </a:endParaRPr>
          </a:p>
        </p:txBody>
      </p:sp>
      <p:graphicFrame>
        <p:nvGraphicFramePr>
          <p:cNvPr id="12189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471752"/>
              </p:ext>
            </p:extLst>
          </p:nvPr>
        </p:nvGraphicFramePr>
        <p:xfrm>
          <a:off x="990600" y="1196753"/>
          <a:ext cx="7848600" cy="4896543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4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Aspecto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CCC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MX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Eq</a:t>
                      </a:r>
                      <a:r>
                        <a:rPr kumimoji="0" lang="es-MX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.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Mejora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1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Participación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Voluntaria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Fijada por la Dirección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Temas a resolver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Propuestos por participantes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Determinados por la dirección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1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Alcance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Área de trabajo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Toda la Organización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7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Participantes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Área de trabajo (departamental)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Interfuncional (multidepartamental)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1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Dirección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Impulsa y ayuda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Guía y supervisa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Administración del Proceso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Complejo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Simple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Cantidad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Uno de los muchos útiles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Uno de los pocos vitales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458021"/>
                  </a:ext>
                </a:extLst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Tipo de miembros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Empleados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De confianza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61716"/>
                  </a:ext>
                </a:extLst>
              </a:tr>
              <a:tr h="478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Continuidad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El circulo permanece proyecto tras proyecto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El equipo es ad hoc, se disuelve al completar el proyecto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924176"/>
                  </a:ext>
                </a:extLst>
              </a:tr>
              <a:tr h="3417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Misión primaria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Mejorar las relaciones humanas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Mejorar la calidad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09476"/>
                  </a:ext>
                </a:extLst>
              </a:tr>
              <a:tr h="6075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Misión secundaria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Mejorar la calidad</a:t>
                      </a: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  <a:cs typeface="Times New Roman" pitchFamily="18" charset="0"/>
                        </a:rPr>
                        <a:t>Mejorar la participación</a:t>
                      </a: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" charset="-122"/>
                        </a:rPr>
                        <a:t> 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146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Otras herramientas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5962" y="2076450"/>
            <a:ext cx="8229600" cy="36576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800" dirty="0"/>
              <a:t>FMEA (Análisis del Modo y Efecto de Fallas)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800" dirty="0"/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800" dirty="0"/>
              <a:t>QFD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800" dirty="0"/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800" dirty="0"/>
              <a:t>BENCHMARKING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800" dirty="0"/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800" dirty="0"/>
              <a:t>LAS 5 </a:t>
            </a:r>
            <a:r>
              <a:rPr lang="es-ES" sz="2800" dirty="0" err="1"/>
              <a:t>S´s</a:t>
            </a:r>
            <a:endParaRPr lang="es-ES" sz="2800" dirty="0"/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800" dirty="0">
              <a:latin typeface="Trebuchet MS" pitchFamily="34" charset="0"/>
            </a:endParaRPr>
          </a:p>
        </p:txBody>
      </p:sp>
      <p:pic>
        <p:nvPicPr>
          <p:cNvPr id="3" name="ppt 86">
            <a:hlinkClick r:id="" action="ppaction://media"/>
            <a:extLst>
              <a:ext uri="{FF2B5EF4-FFF2-40B4-BE49-F238E27FC236}">
                <a16:creationId xmlns:a16="http://schemas.microsoft.com/office/drawing/2014/main" id="{040A9D90-57FD-4B87-A9D6-FBF0662E5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_tradnl" dirty="0">
                <a:effectLst/>
                <a:latin typeface="Constantia" panose="02030602050306030303" pitchFamily="18" charset="0"/>
              </a:rPr>
              <a:t>¿Cómo lo hago?</a:t>
            </a:r>
            <a:endParaRPr lang="es-ES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62467" name="Rectangle 3" descr="Pergamino"/>
          <p:cNvSpPr>
            <a:spLocks noGrp="1"/>
          </p:cNvSpPr>
          <p:nvPr>
            <p:ph type="body" idx="4294967295"/>
          </p:nvPr>
        </p:nvSpPr>
        <p:spPr>
          <a:xfrm>
            <a:off x="0" y="1989138"/>
            <a:ext cx="8229600" cy="388620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Seleccione el problema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Determine sus causas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Escoja la unidad de medida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Escoja el tiempo del estudio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Recolecte los datos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Comparación de frecuencias o costos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_tradnl" dirty="0">
                <a:latin typeface="Constantia" panose="02030602050306030303" pitchFamily="18" charset="0"/>
              </a:rPr>
              <a:t>Grafique</a:t>
            </a:r>
            <a:endParaRPr lang="es-ES" sz="2300" dirty="0">
              <a:latin typeface="Constantia" panose="02030602050306030303" pitchFamily="18" charset="0"/>
            </a:endParaRPr>
          </a:p>
        </p:txBody>
      </p:sp>
      <p:pic>
        <p:nvPicPr>
          <p:cNvPr id="2" name="D9B74F74">
            <a:hlinkClick r:id="" action="ppaction://media"/>
            <a:extLst>
              <a:ext uri="{FF2B5EF4-FFF2-40B4-BE49-F238E27FC236}">
                <a16:creationId xmlns:a16="http://schemas.microsoft.com/office/drawing/2014/main" id="{338D00B9-CECE-4A04-A3E2-6A0A07117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2636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99350" cy="12827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3200" i="1" dirty="0">
                <a:latin typeface="Trebuchet MS" pitchFamily="34" charset="0"/>
              </a:rPr>
              <a:t>ANÁLISIS DEL MODO Y EFECTO DE FALLAS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7199312" cy="4608513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latin typeface="Constantia" panose="02030602050306030303" pitchFamily="18" charset="0"/>
              </a:rPr>
              <a:t>Qué es: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UY" sz="2300" dirty="0">
              <a:latin typeface="Constantia" panose="02030602050306030303" pitchFamily="18" charset="0"/>
            </a:endParaRP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latin typeface="Constantia" panose="02030602050306030303" pitchFamily="18" charset="0"/>
              </a:rPr>
              <a:t>Proceso sistemático para la identificación de las fallas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latin typeface="Constantia" panose="02030602050306030303" pitchFamily="18" charset="0"/>
              </a:rPr>
              <a:t>potenciales del diseño de un producto o de un proceso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latin typeface="Constantia" panose="02030602050306030303" pitchFamily="18" charset="0"/>
              </a:rPr>
              <a:t>antes de que éstas ocurran.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UY" sz="2300" dirty="0">
              <a:latin typeface="Constantia" panose="02030602050306030303" pitchFamily="18" charset="0"/>
            </a:endParaRP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b="1" dirty="0">
                <a:solidFill>
                  <a:srgbClr val="DA1F28"/>
                </a:solidFill>
                <a:latin typeface="Constantia" panose="02030602050306030303" pitchFamily="18" charset="0"/>
              </a:rPr>
              <a:t>Propósito:</a:t>
            </a:r>
            <a:r>
              <a:rPr lang="es-UY" sz="2300" dirty="0">
                <a:latin typeface="Constantia" panose="02030602050306030303" pitchFamily="18" charset="0"/>
              </a:rPr>
              <a:t> eliminar las fallas potenciales o minimizar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latin typeface="Constantia" panose="02030602050306030303" pitchFamily="18" charset="0"/>
              </a:rPr>
              <a:t>el </a:t>
            </a:r>
            <a:r>
              <a:rPr lang="es-UY" sz="2300" b="1" dirty="0">
                <a:solidFill>
                  <a:srgbClr val="FF0000"/>
                </a:solidFill>
                <a:latin typeface="Constantia" panose="02030602050306030303" pitchFamily="18" charset="0"/>
              </a:rPr>
              <a:t>riesgo </a:t>
            </a:r>
            <a:r>
              <a:rPr lang="es-UY" sz="2300" dirty="0">
                <a:latin typeface="Constantia" panose="02030602050306030303" pitchFamily="18" charset="0"/>
              </a:rPr>
              <a:t>asociado a las mismas.</a:t>
            </a:r>
          </a:p>
        </p:txBody>
      </p:sp>
      <p:pic>
        <p:nvPicPr>
          <p:cNvPr id="3" name="ppt 87">
            <a:hlinkClick r:id="" action="ppaction://media"/>
            <a:extLst>
              <a:ext uri="{FF2B5EF4-FFF2-40B4-BE49-F238E27FC236}">
                <a16:creationId xmlns:a16="http://schemas.microsoft.com/office/drawing/2014/main" id="{EEE6539B-86E4-4320-9BCF-E5822F0BD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466775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3600" dirty="0"/>
              <a:t>Ejemplo de </a:t>
            </a:r>
            <a:r>
              <a:rPr lang="es-UY" sz="3600" dirty="0" err="1"/>
              <a:t>fomulario</a:t>
            </a:r>
            <a:r>
              <a:rPr lang="es-UY" sz="3600" dirty="0"/>
              <a:t> a utilizar</a:t>
            </a:r>
          </a:p>
        </p:txBody>
      </p:sp>
      <p:graphicFrame>
        <p:nvGraphicFramePr>
          <p:cNvPr id="1433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36836"/>
              </p:ext>
            </p:extLst>
          </p:nvPr>
        </p:nvGraphicFramePr>
        <p:xfrm>
          <a:off x="0" y="1412875"/>
          <a:ext cx="9037638" cy="1728093"/>
        </p:xfrm>
        <a:graphic>
          <a:graphicData uri="http://schemas.openxmlformats.org/drawingml/2006/table">
            <a:tbl>
              <a:tblPr/>
              <a:tblGrid>
                <a:gridCol w="72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42888">
                <a:tc row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DESC.  o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Nº de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EQUIPO 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FUNCIÓN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DE LA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OPERACIÓN  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2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FALLA POTENCIAL</a:t>
                      </a:r>
                      <a:r>
                        <a:rPr kumimoji="0" lang="es-MX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Cont.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Act.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6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EVALUACIÓN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Ajuste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 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11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EVALUACIÓN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Afinacion 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 </a:t>
                      </a: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l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16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575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Modo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De la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Falla 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3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Efecto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De la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Falla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E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  <a:cs typeface="Times New Roman" pitchFamily="18" charset="0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4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Causa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De la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Falla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O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7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S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8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9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IPR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gency FB" pitchFamily="34" charset="0"/>
                        <a:ea typeface="Microsoft YaHei" charset="-122"/>
                      </a:endParaRP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10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O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12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S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13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D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14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IPR </a:t>
                      </a:r>
                    </a:p>
                    <a:p>
                      <a:pPr marL="342900" marR="0" lvl="0" indent="-341313" algn="ctr" defTabSz="449263" rtl="0" eaLnBrk="0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gency FB" pitchFamily="34" charset="0"/>
                          <a:ea typeface="Microsoft YaHei" charset="-122"/>
                        </a:rPr>
                        <a:t>15 </a:t>
                      </a:r>
                    </a:p>
                  </a:txBody>
                  <a:tcPr marL="90000" marR="90000" marT="49086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30"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UY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UY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pt 88">
            <a:hlinkClick r:id="" action="ppaction://media"/>
            <a:extLst>
              <a:ext uri="{FF2B5EF4-FFF2-40B4-BE49-F238E27FC236}">
                <a16:creationId xmlns:a16="http://schemas.microsoft.com/office/drawing/2014/main" id="{3407278D-6B5B-4F42-8145-47F531E53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082" y="268288"/>
            <a:ext cx="609600" cy="609600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816AF73D-F712-4D45-AC33-B0676C8A96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61" y="4005064"/>
            <a:ext cx="9218613" cy="1825624"/>
            <a:chOff x="0" y="1389"/>
            <a:chExt cx="5807" cy="1150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0B8D425E-CC99-44A9-8EBB-1D8D053262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9"/>
              <a:ext cx="576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00BF48-93E0-46CB-AFF1-807FF25BB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1548"/>
              <a:ext cx="59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Modo de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3276CD-374A-41B0-BBCD-B60F32F65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" y="1701"/>
              <a:ext cx="32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falla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CDEB5C-0172-40D2-9704-C34055390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7" y="1548"/>
              <a:ext cx="62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Efecto de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3176EB-2681-4996-ABB9-D65DEDD9B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1701"/>
              <a:ext cx="32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falla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FA4C28-D031-497E-93DF-8EFED13DA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" y="1548"/>
              <a:ext cx="60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Causa de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39B39E-8FB6-4A78-8A5B-64578D6D6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701"/>
              <a:ext cx="32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falla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4D08E0-D6AA-4C60-929A-41D178D1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0" y="1548"/>
              <a:ext cx="17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O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150389-3504-4033-AC69-2D3982935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548"/>
              <a:ext cx="13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S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6C9D34-44C8-4233-8C60-E239C66C4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1548"/>
              <a:ext cx="16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D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3010F2-B57E-42D4-B611-69BC67B85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1548"/>
              <a:ext cx="27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IPR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BE2491-9F8B-4618-BC77-8E8453E62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1548"/>
              <a:ext cx="17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O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7FD0EA-F99C-4AB1-AA94-4279686D6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" y="1548"/>
              <a:ext cx="13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S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014622-2495-46E8-9DEB-2D9601A8E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" y="1548"/>
              <a:ext cx="16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D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314F78-AFD0-42E1-B04C-6D63E40B0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" y="1548"/>
              <a:ext cx="27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IPR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B7EAFD-BC0B-40C6-B6C0-153BCEB8B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1959"/>
              <a:ext cx="61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mantenimiento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380355-E119-406E-87F6-8BCA9D13A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2078"/>
              <a:ext cx="44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control de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2A8E25-DE5F-457A-9E27-BF98CEBC6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2187"/>
              <a:ext cx="513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temperatura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7D56E3-DF18-480A-A5A4-764913564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2306"/>
              <a:ext cx="44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control de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6E045-540A-41B5-AF39-6A4494C6B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2416"/>
              <a:ext cx="33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cocción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0DFF63-CBFB-46E8-BF3E-A3CF3FC2D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" y="2420"/>
              <a:ext cx="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1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6D42B0-68AB-472C-BC9B-92B56DB28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" y="2420"/>
              <a:ext cx="13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32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A00AFA-E6D5-4FFE-801B-BE9899C1A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311"/>
              <a:ext cx="529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Elaboración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876ACCF-14F7-4389-B594-0D5039C08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2420"/>
              <a:ext cx="38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de budín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A26F6BE-CF12-4842-A12D-015C2B509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2420"/>
              <a:ext cx="13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10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0128EA-185F-4EC9-A7D1-A036C5046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2420"/>
              <a:ext cx="18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480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9E446C-6DEC-4857-8EAE-09445EBCE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2420"/>
              <a:ext cx="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4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F9B703-AA44-4CA8-BD99-F6097F64A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" y="2420"/>
              <a:ext cx="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8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A0C92C8-2696-454D-895F-0CF5E59CB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1398"/>
              <a:ext cx="76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EVALUACIÓ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4CC1C5-D164-412D-AC07-364FFCB9B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1398"/>
              <a:ext cx="43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Ajuste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ED414E-8285-404B-992A-6BF94954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" y="1398"/>
              <a:ext cx="76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EVALUACIÓ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10474B-7D9E-491D-B74A-9B52E0194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" y="2201"/>
              <a:ext cx="504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Cocción en 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81C30E8-C3D4-461D-83B4-6D0445312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311"/>
              <a:ext cx="2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horno 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162177E-2F83-47E1-885E-BE62885A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" y="2420"/>
              <a:ext cx="36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eléctrico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D75FA07-CDB4-4ED5-A6E6-DD2A5FEF2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1" y="2201"/>
              <a:ext cx="56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Temperatura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CBC4F4C-E581-4B07-B43F-4C81FF9B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2311"/>
              <a:ext cx="43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del horno 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111C70-6C53-4E19-BBF5-D53310327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" y="2420"/>
              <a:ext cx="495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inadecuada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94926C-4740-414B-9C2C-65E74ABCE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201"/>
              <a:ext cx="523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Inadecuada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5C2622-5528-4383-B54F-9E471A0F1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" y="2311"/>
              <a:ext cx="62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cocción de los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1ADB6B2-229D-401E-86CD-DB297606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9" y="2420"/>
              <a:ext cx="34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budines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7A16FF2-8E9A-4D35-B2D7-EE156D80A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311"/>
              <a:ext cx="51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Resistencia 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B7B99B2-FE88-4470-8641-687FF9BD6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420"/>
              <a:ext cx="406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quemada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DDD36E1-226B-482E-A092-5C77BA751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5" y="2420"/>
              <a:ext cx="455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No existen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11A644-A1C6-4F35-B980-F1F1747B1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420"/>
              <a:ext cx="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6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0EC6481-693F-47CA-82A0-671578279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" y="2420"/>
              <a:ext cx="88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Microsoft YaHei" pitchFamily="34" charset="-122"/>
                  <a:cs typeface="+mn-cs"/>
                </a:rPr>
                <a:t>8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4FE8BD-6C80-414C-BF68-EDB74F91D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" y="1398"/>
              <a:ext cx="52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Proceso</a:t>
              </a:r>
              <a:endPara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BF60F3-86D8-4E7D-8585-9A626C839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" y="1398"/>
              <a:ext cx="3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Etapa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529CF37-AAA0-4B5C-AE1F-B2107EBCB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" y="1398"/>
              <a:ext cx="91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Falla potencial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646E5B9-FC9D-43F0-8F59-86CDD2778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0" y="1398"/>
              <a:ext cx="65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Controles 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FD8E319-76D8-4EB5-B7A7-6A477AF14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" y="1551"/>
              <a:ext cx="537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nstantia" pitchFamily="18" charset="0"/>
                  <a:ea typeface="Microsoft YaHei" pitchFamily="34" charset="-122"/>
                  <a:cs typeface="+mn-cs"/>
                </a:rPr>
                <a:t>actuales</a:t>
              </a: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id="{9E0D7364-71A3-4311-AAC6-EE97D9684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539"/>
              <a:ext cx="185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5B7A541-55FC-40FD-826B-822929B83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539"/>
              <a:ext cx="185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1250DA8C-33DA-4D1F-B707-D7C16A6C3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1539"/>
              <a:ext cx="7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84F03-D91C-4083-9773-9E2D3157A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" y="1539"/>
              <a:ext cx="753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id="{A71A594C-E973-4E7A-8A65-1DB70A9C4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89"/>
              <a:ext cx="0" cy="11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9ABE7B8-3FAC-41A5-9A30-57B4F6F0C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89"/>
              <a:ext cx="9" cy="11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25646BAB-AEEB-4F22-8140-12A767E06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998C388-05AC-472C-B36E-3537AAB23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398"/>
              <a:ext cx="9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0E5BF822-76D9-4CC0-90E4-9EECB5D8A6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6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4783F5-6564-41BE-8ED5-6158D4AB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" y="1398"/>
              <a:ext cx="10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7" name="Line 66">
              <a:extLst>
                <a:ext uri="{FF2B5EF4-FFF2-40B4-BE49-F238E27FC236}">
                  <a16:creationId xmlns:a16="http://schemas.microsoft.com/office/drawing/2014/main" id="{49DF54BF-1C6F-477D-ADC4-FD092C1D6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6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B92258-E2D1-4E92-A709-A591C0B85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1398"/>
              <a:ext cx="9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id="{4097B8D1-FDB8-47E7-9889-D37A81E9B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5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A169803-5C85-4144-9EFD-42A1170DB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1398"/>
              <a:ext cx="10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1" name="Line 70">
              <a:extLst>
                <a:ext uri="{FF2B5EF4-FFF2-40B4-BE49-F238E27FC236}">
                  <a16:creationId xmlns:a16="http://schemas.microsoft.com/office/drawing/2014/main" id="{3498A4D7-7D3C-4C33-8E26-6B07579A5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8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39746D1-6452-4E3D-BABB-B04DB7089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1398"/>
              <a:ext cx="10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3" name="Line 72">
              <a:extLst>
                <a:ext uri="{FF2B5EF4-FFF2-40B4-BE49-F238E27FC236}">
                  <a16:creationId xmlns:a16="http://schemas.microsoft.com/office/drawing/2014/main" id="{1DFF2028-6220-4D79-A031-DA3E577FE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8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9579E67-CF45-47FB-A5A9-5ECC601D2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8" y="1398"/>
              <a:ext cx="9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5" name="Line 74">
              <a:extLst>
                <a:ext uri="{FF2B5EF4-FFF2-40B4-BE49-F238E27FC236}">
                  <a16:creationId xmlns:a16="http://schemas.microsoft.com/office/drawing/2014/main" id="{0DC598E9-F23E-4EEA-9B7D-C98F58B6B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1" y="1398"/>
              <a:ext cx="0" cy="11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7F25149-9977-4713-AB31-710D474D8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" y="1398"/>
              <a:ext cx="9" cy="1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7" name="Line 76">
              <a:extLst>
                <a:ext uri="{FF2B5EF4-FFF2-40B4-BE49-F238E27FC236}">
                  <a16:creationId xmlns:a16="http://schemas.microsoft.com/office/drawing/2014/main" id="{AC9AA172-9706-4BF9-96FB-55F117A5E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6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8468D3-ADCC-4DC3-B95A-AD9C128C2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" y="1548"/>
              <a:ext cx="10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79" name="Line 78">
              <a:extLst>
                <a:ext uri="{FF2B5EF4-FFF2-40B4-BE49-F238E27FC236}">
                  <a16:creationId xmlns:a16="http://schemas.microsoft.com/office/drawing/2014/main" id="{A6E2E9AC-DBF2-4E84-BC56-A17E4E3E7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6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353EEBD-D48A-442F-8ADD-B4A3E85B9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" y="1548"/>
              <a:ext cx="9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1" name="Line 80">
              <a:extLst>
                <a:ext uri="{FF2B5EF4-FFF2-40B4-BE49-F238E27FC236}">
                  <a16:creationId xmlns:a16="http://schemas.microsoft.com/office/drawing/2014/main" id="{B6D77E69-7AF8-48BF-AAAC-2E775A769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6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EB72C38-C074-4E1E-9E6D-52F9CF550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1548"/>
              <a:ext cx="10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3" name="Line 82">
              <a:extLst>
                <a:ext uri="{FF2B5EF4-FFF2-40B4-BE49-F238E27FC236}">
                  <a16:creationId xmlns:a16="http://schemas.microsoft.com/office/drawing/2014/main" id="{9C4C0CC6-A636-4D67-9825-318366978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D8538EF-CA24-4B1B-ACFE-C6A1F4EA8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" y="1548"/>
              <a:ext cx="9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5" name="Line 84">
              <a:extLst>
                <a:ext uri="{FF2B5EF4-FFF2-40B4-BE49-F238E27FC236}">
                  <a16:creationId xmlns:a16="http://schemas.microsoft.com/office/drawing/2014/main" id="{21171C9B-8D70-4508-8233-024935973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9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7FDED4-053C-4A8A-8CB7-D018252B2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1548"/>
              <a:ext cx="9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7" name="Line 86">
              <a:extLst>
                <a:ext uri="{FF2B5EF4-FFF2-40B4-BE49-F238E27FC236}">
                  <a16:creationId xmlns:a16="http://schemas.microsoft.com/office/drawing/2014/main" id="{6D829D74-F5BB-4655-A8F5-AA6130D34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9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483FFFE-DCE8-42FD-BB4A-424007F68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" y="1548"/>
              <a:ext cx="9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89" name="Line 88">
              <a:extLst>
                <a:ext uri="{FF2B5EF4-FFF2-40B4-BE49-F238E27FC236}">
                  <a16:creationId xmlns:a16="http://schemas.microsoft.com/office/drawing/2014/main" id="{6BE25B60-8AD4-49CE-8FD1-96DA5C471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1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D04C5C5-CD05-4FA5-B147-FEB4F466A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" y="1548"/>
              <a:ext cx="9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1" name="Line 90">
              <a:extLst>
                <a:ext uri="{FF2B5EF4-FFF2-40B4-BE49-F238E27FC236}">
                  <a16:creationId xmlns:a16="http://schemas.microsoft.com/office/drawing/2014/main" id="{A7ACE1A4-0E55-4E8B-B311-CC17D5A25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1" y="1548"/>
              <a:ext cx="0" cy="9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C9A3CC5-C71F-4C94-9813-8F0E1A622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1" y="1548"/>
              <a:ext cx="10" cy="9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3" name="Line 92">
              <a:extLst>
                <a:ext uri="{FF2B5EF4-FFF2-40B4-BE49-F238E27FC236}">
                  <a16:creationId xmlns:a16="http://schemas.microsoft.com/office/drawing/2014/main" id="{08253958-8390-4C73-867F-2BF075DF4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1389"/>
              <a:ext cx="575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088103B-0FF1-458D-9FB2-08D113976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1389"/>
              <a:ext cx="575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5" name="Line 94">
              <a:extLst>
                <a:ext uri="{FF2B5EF4-FFF2-40B4-BE49-F238E27FC236}">
                  <a16:creationId xmlns:a16="http://schemas.microsoft.com/office/drawing/2014/main" id="{D068F150-9936-4F9F-BE3C-016C354F2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7" y="1539"/>
              <a:ext cx="7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CBE9609-7D0D-4567-BB98-2684B9A35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1539"/>
              <a:ext cx="753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7" name="Line 96">
              <a:extLst>
                <a:ext uri="{FF2B5EF4-FFF2-40B4-BE49-F238E27FC236}">
                  <a16:creationId xmlns:a16="http://schemas.microsoft.com/office/drawing/2014/main" id="{E56723B0-B072-4F93-9392-2CC42842D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1838"/>
              <a:ext cx="575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046AF6F-9914-4D29-A134-D0C91539E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1838"/>
              <a:ext cx="575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99" name="Line 98">
              <a:extLst>
                <a:ext uri="{FF2B5EF4-FFF2-40B4-BE49-F238E27FC236}">
                  <a16:creationId xmlns:a16="http://schemas.microsoft.com/office/drawing/2014/main" id="{53952776-E8EF-4C38-9635-0113704AA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2066"/>
              <a:ext cx="6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FD83FF6-9A48-4002-BC22-6C26A5B1A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" y="2066"/>
              <a:ext cx="61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101" name="Line 100">
              <a:extLst>
                <a:ext uri="{FF2B5EF4-FFF2-40B4-BE49-F238E27FC236}">
                  <a16:creationId xmlns:a16="http://schemas.microsoft.com/office/drawing/2014/main" id="{A3738A8C-9E40-427B-AD13-FCC843450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2294"/>
              <a:ext cx="6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DDF6FB8-BFF3-45CD-85B0-7FE4B3CC2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" y="2294"/>
              <a:ext cx="619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103" name="Line 102">
              <a:extLst>
                <a:ext uri="{FF2B5EF4-FFF2-40B4-BE49-F238E27FC236}">
                  <a16:creationId xmlns:a16="http://schemas.microsoft.com/office/drawing/2014/main" id="{CDAF9E03-425E-41B8-9939-B684E170B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2523"/>
              <a:ext cx="575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EBCE49-8BF6-4380-B37A-855FCAAE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523"/>
              <a:ext cx="575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0DFFB26-F745-459A-901A-CD2349FC7CB1}"/>
              </a:ext>
            </a:extLst>
          </p:cNvPr>
          <p:cNvSpPr txBox="1"/>
          <p:nvPr/>
        </p:nvSpPr>
        <p:spPr>
          <a:xfrm>
            <a:off x="395536" y="3429000"/>
            <a:ext cx="3096344" cy="377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+mn-lt"/>
              </a:rPr>
              <a:t>Ejemplo:</a:t>
            </a:r>
            <a:endParaRPr lang="es-UY" b="1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468313" y="404813"/>
            <a:ext cx="7127875" cy="6192837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1: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DESCRIPCIÓN O NÚMERO DE EQUIPO. O sub-ensamble que se ha de analizar. </a:t>
            </a:r>
          </a:p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2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: FUNCIÓN DE LA OPERACIÓN DEL COMPONENTE O EQUIPO, que se ha de analizar. </a:t>
            </a:r>
          </a:p>
          <a:p>
            <a:pPr marL="341313" indent="-341313">
              <a:lnSpc>
                <a:spcPct val="8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1800" dirty="0">
              <a:solidFill>
                <a:srgbClr val="DA1F28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8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FALLA POTENCIAL</a:t>
            </a:r>
          </a:p>
          <a:p>
            <a:pPr marL="341313" indent="-341313">
              <a:lnSpc>
                <a:spcPct val="8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1800" dirty="0">
              <a:solidFill>
                <a:srgbClr val="DA1F28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3: 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MODO DE FALLA. Describir cada uno de los posibles modos de falla .</a:t>
            </a:r>
            <a:r>
              <a:rPr lang="es-ES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Se definen como la manera en que una parte o ensamble puede potencialmente fallar en cumplir con los requerimientos de liberación de ingeniería o con requerimiento específicos del proceso </a:t>
            </a:r>
          </a:p>
          <a:p>
            <a:pPr marL="341313" indent="-341313">
              <a:lnSpc>
                <a:spcPct val="8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1800" b="0" dirty="0">
              <a:solidFill>
                <a:srgbClr val="000000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4: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EFECTO DE LA FALLA. Describir el efecto de la falla lo más especifico posible, suponiendo que ocurriera, o la manera en que el usuario podría notarlo. </a:t>
            </a:r>
          </a:p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5: 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CAUSA DE LA FALLA. Enumerar las posibles causas de cada modo de falla que las variables de la operación podrían ocasionar. </a:t>
            </a:r>
          </a:p>
          <a:p>
            <a:pPr marL="341313" indent="-341313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80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6:</a:t>
            </a:r>
            <a:r>
              <a:rPr lang="es-MX" sz="18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CONTROLES ACTUALES. Enumerar todos los controles que estén destinados para prevenir o detectar las causas o modos de falla. O ninguno si no existe control. </a:t>
            </a:r>
          </a:p>
          <a:p>
            <a:pPr marL="341313" indent="-341313">
              <a:lnSpc>
                <a:spcPct val="80000"/>
              </a:lnSpc>
              <a:spcBef>
                <a:spcPts val="400"/>
              </a:spcBef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ES" sz="1800" b="0" dirty="0">
              <a:solidFill>
                <a:srgbClr val="000000"/>
              </a:solidFill>
              <a:latin typeface="Trebuchet M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/>
          </p:nvPr>
        </p:nvSpPr>
        <p:spPr>
          <a:xfrm>
            <a:off x="500063" y="1500188"/>
            <a:ext cx="4038600" cy="452596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900" b="0" dirty="0">
              <a:solidFill>
                <a:srgbClr val="000000"/>
              </a:solidFill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600" dirty="0">
                <a:solidFill>
                  <a:srgbClr val="DA1F28"/>
                </a:solidFill>
                <a:latin typeface="+mn-lt"/>
                <a:cs typeface="Times New Roman" pitchFamily="18" charset="0"/>
              </a:rPr>
              <a:t>EVALUACIÓN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1600" dirty="0">
              <a:solidFill>
                <a:srgbClr val="DA1F28"/>
              </a:solidFill>
              <a:latin typeface="+mn-lt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600" b="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Con La información obtenida en los campos 3, 4, 5 y 6 hacer la medición para la evaluación.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1600" b="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1600" dirty="0">
                <a:solidFill>
                  <a:srgbClr val="DA1F28"/>
                </a:solidFill>
                <a:latin typeface="+mn-lt"/>
                <a:cs typeface="Times New Roman" pitchFamily="18" charset="0"/>
              </a:rPr>
              <a:t>Campo 7:</a:t>
            </a:r>
            <a:r>
              <a:rPr lang="es-MX" sz="1600" b="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OCURRENCIA. Se refiere a la probabilidad de que la falla ocurra considerando únicamente los controles existentes para prevenir la ocurrencia de la causa de la falla, calificando del 1 al 10 según la posibilidad que se estime. </a:t>
            </a:r>
            <a:r>
              <a:rPr lang="es-MX" sz="1600" b="0" dirty="0">
                <a:solidFill>
                  <a:srgbClr val="000000"/>
                </a:solidFill>
                <a:latin typeface="+mn-lt"/>
              </a:rPr>
              <a:t>Si es posible de que ocurra la calificación será alta.</a:t>
            </a:r>
          </a:p>
          <a:p>
            <a:pPr marL="341313" indent="-341313">
              <a:lnSpc>
                <a:spcPct val="90000"/>
              </a:lnSpc>
              <a:spcBef>
                <a:spcPts val="400"/>
              </a:spcBef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ES" sz="1600" b="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-828675" y="1687513"/>
            <a:ext cx="2159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Times New Roman" pitchFamily="18" charset="0"/>
              </a:rPr>
              <a:t> 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UY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  <a:cs typeface="Times New Roman" pitchFamily="18" charset="0"/>
            </a:endParaRP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/>
        </p:nvGraphicFramePr>
        <p:xfrm>
          <a:off x="4643438" y="1412875"/>
          <a:ext cx="3298825" cy="4533900"/>
        </p:xfrm>
        <a:graphic>
          <a:graphicData uri="http://schemas.openxmlformats.org/drawingml/2006/table">
            <a:tbl>
              <a:tblPr/>
              <a:tblGrid>
                <a:gridCol w="166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Probabilidad del incidente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Incidente Tarifas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Fila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88">
                <a:tc row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Arriba: El incidente es casi inevitable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2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Microsoft YaHei" charset="-122"/>
                        </a:rPr>
                        <a:t>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88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3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9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88">
                <a:tc row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Alto: Asociado generalmente a los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3"/>
                        </a:rPr>
                        <a:t>procesos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similares que han fallado anteriormente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8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8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9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20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7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888">
                <a:tc rowSpan="3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Moderado: Asociado generalmente a los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3"/>
                        </a:rPr>
                        <a:t>procesos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similares previos que han experimentado incidentes ocasionales, pero no en proporciones importantes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80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6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888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400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1512"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de 2000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4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7687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Bajo: Los incidentes aislados se asociaron a procesos similares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15.000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3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0087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Bajo: Solamente los incidentes aislados se asocian a procesos casi idénticos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150.000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7687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Telecontrol: El incidente es inverosímil.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en 1.500.000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Microsoft YaHei" charset="-122"/>
                        </a:rPr>
                        <a:t>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698" name="Rectangle 105"/>
          <p:cNvSpPr>
            <a:spLocks noChangeArrowheads="1"/>
          </p:cNvSpPr>
          <p:nvPr/>
        </p:nvSpPr>
        <p:spPr bwMode="auto">
          <a:xfrm>
            <a:off x="3276600" y="6092825"/>
            <a:ext cx="54006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Arial" charset="0"/>
              </a:rPr>
              <a:t>Criterios de la </a:t>
            </a: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FF8119"/>
                </a:solidFill>
                <a:effectLst/>
                <a:uLnTx/>
                <a:uFillTx/>
                <a:latin typeface="Arial" charset="0"/>
                <a:ea typeface="Microsoft YaHei" charset="-122"/>
                <a:cs typeface="Arial" charset="0"/>
                <a:hlinkClick r:id="rId4"/>
              </a:rPr>
              <a:t>evaluación</a:t>
            </a: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Arial" charset="0"/>
              </a:rPr>
              <a:t> y </a:t>
            </a: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FF8119"/>
                </a:solidFill>
                <a:effectLst/>
                <a:uLnTx/>
                <a:uFillTx/>
                <a:latin typeface="Arial" charset="0"/>
                <a:ea typeface="Microsoft YaHei" charset="-122"/>
                <a:cs typeface="Arial" charset="0"/>
                <a:hlinkClick r:id="rId5"/>
              </a:rPr>
              <a:t>sistema</a:t>
            </a: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Arial" charset="0"/>
              </a:rPr>
              <a:t> de graduación sugeridos para la ocurrencia del incidente en un proceso AMEF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/>
          </p:nvPr>
        </p:nvSpPr>
        <p:spPr>
          <a:xfrm>
            <a:off x="457200" y="476250"/>
            <a:ext cx="7067550" cy="56896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2000" b="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8:</a:t>
            </a: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SEVERIDAD. Es el factor que representa la gravedad de los efectos de la falla después de que ha ocurrido. El grado de severidad se estima del 1 al 10. 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2000" b="0" dirty="0">
              <a:solidFill>
                <a:srgbClr val="DA1F28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2000" b="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9:</a:t>
            </a: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DETECCIÓN. La probabilidad de detectar la falla, con los controles existentes, antes de  que el efecto sea definitivo. Para determinar esta probabilidad se usa una escala del 1 al 10. 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2000" b="0" dirty="0">
              <a:solidFill>
                <a:srgbClr val="DA1F28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2000" b="0" dirty="0">
                <a:solidFill>
                  <a:srgbClr val="DA1F28"/>
                </a:solidFill>
                <a:latin typeface="Constantia" panose="02030602050306030303" pitchFamily="18" charset="0"/>
                <a:cs typeface="Times New Roman" pitchFamily="18" charset="0"/>
              </a:rPr>
              <a:t>Campo 10:</a:t>
            </a: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I-P.R. (Índice de prioridad de riesgo= Ocurrencia. Severidad. Detección). Para todas las causas de falla. 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2000" b="0" dirty="0">
              <a:solidFill>
                <a:srgbClr val="000000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Si el resultado obtenido en el </a:t>
            </a:r>
            <a:r>
              <a:rPr lang="es-MX" sz="2000" b="0" dirty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 charset="0"/>
              </a:rPr>
              <a:t>IPR es mayor que 100</a:t>
            </a: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 hacer los </a:t>
            </a:r>
            <a:r>
              <a:rPr lang="es-MX" sz="2000" b="0" dirty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 charset="0"/>
              </a:rPr>
              <a:t>ajustes </a:t>
            </a:r>
            <a:r>
              <a:rPr lang="es-MX" sz="2000" b="0" dirty="0">
                <a:solidFill>
                  <a:srgbClr val="000000"/>
                </a:solidFill>
                <a:latin typeface="Constantia" panose="02030602050306030303" pitchFamily="18" charset="0"/>
                <a:cs typeface="Times New Roman" pitchFamily="18" charset="0"/>
              </a:rPr>
              <a:t>que se requieran para bajar la puntuación en: ocurrencia, severidad, detección.  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ES" sz="2000" b="0" dirty="0">
              <a:solidFill>
                <a:srgbClr val="000000"/>
              </a:solidFill>
              <a:latin typeface="Trebuchet MS" pitchFamily="34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2000" b="0" dirty="0">
              <a:solidFill>
                <a:srgbClr val="000000"/>
              </a:solidFill>
              <a:latin typeface="Trebuchet MS" pitchFamily="34" charset="0"/>
              <a:cs typeface="Times New Roman" pitchFamily="18" charset="0"/>
            </a:endParaRPr>
          </a:p>
          <a:p>
            <a:pPr marL="341313" indent="-341313">
              <a:lnSpc>
                <a:spcPct val="90000"/>
              </a:lnSpc>
              <a:spcBef>
                <a:spcPts val="400"/>
              </a:spcBef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endParaRPr lang="es-MX" sz="2000" b="0" dirty="0">
              <a:solidFill>
                <a:srgbClr val="000000"/>
              </a:solidFill>
              <a:latin typeface="Trebuchet M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-144463" y="1736725"/>
            <a:ext cx="9144001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-142875" y="1003300"/>
            <a:ext cx="2159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Times New Roman" pitchFamily="18" charset="0"/>
              </a:rPr>
              <a:t> 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UY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  <a:cs typeface="Times New Roman" pitchFamily="18" charset="0"/>
            </a:endParaRPr>
          </a:p>
        </p:txBody>
      </p:sp>
      <p:graphicFrame>
        <p:nvGraphicFramePr>
          <p:cNvPr id="18435" name="Group 3"/>
          <p:cNvGraphicFramePr>
            <a:graphicFrameLocks noGrp="1"/>
          </p:cNvGraphicFramePr>
          <p:nvPr/>
        </p:nvGraphicFramePr>
        <p:xfrm>
          <a:off x="539750" y="620713"/>
          <a:ext cx="7453313" cy="5505448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9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888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Efecto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Criterios: Severidad del efecto para AMEF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Fila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– peligroso; sin alarma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Puede poner en peligro al operador del ensamblaje. El incidente afecta la operación o la no conformidad segura del producto con la regulación del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3"/>
                        </a:rPr>
                        <a:t>gobierno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. El incidente ocurrirá sin alarma.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– peligroso; con alarma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Puede poner en peligro al operador del ensamblaje. El incidente afecta la operación o la no conformidad segura del producto con la regulación del gobierno. El incidente ocurrirá con alarma.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9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88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Arriba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importante a la cadena de producción. 100% del producto puede ser desechado. El producto es inoperable con pérdida de función primaria.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8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Alto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de menor importancia a la cadena de producción. El producto puede ser clasificado y una porción desechada. El producto es operable, pero en un nivel reducido del funcionamiento.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7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Moderado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es de menor importancia a la cadena de producción. Una porción del producto puede ser desechado (no se clasifica). El producto es operable, pero un cierto item(s) de la comodidad / de la conveniencia es inoperable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6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Bajo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es de menor importancia a la cadena de producción. 100% del producto puede ser devuelto a trabajar. El producto es operable, pero algunos items de la comodidad / de la conveniencia funcionan en un nivel reducido del funcionamiento.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Bajo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es de menor importancia a la cadena de producción. El producto puede ser clasificado y una porción puede ser devuelto a trabajar. La mayoría de los clientes notan el defecto.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4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De menor importancia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es de menor importancia a la cadena de producción. Una porción del producto puede ser devuelto a trabajar en línea solamente hacia fuera-de-estación. Los clientes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4"/>
                        </a:rPr>
                        <a:t>medios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notan el defecto.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3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7687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De menor importancia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Interrupción es de menor importancia a la cadena de producción. Una porción del producto puede ser devuelto a trabajar en línea solamente en-estación. Los clientes exigentes notan el defecto.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888">
                <a:tc gridSpan="2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Ninguno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El modo de fallo no tiene ningún efecto.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Vector 2. 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Criterios de la evaluación y sistema de graduación sugeridos para la severidad de efectos en un proceso AMEF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-828675" y="1687513"/>
            <a:ext cx="2159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Times New Roman" pitchFamily="18" charset="0"/>
              </a:rPr>
              <a:t> 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UY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-122"/>
              <a:cs typeface="Times New Roman" pitchFamily="18" charset="0"/>
            </a:endParaRP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/>
        </p:nvGraphicFramePr>
        <p:xfrm>
          <a:off x="500063" y="285750"/>
          <a:ext cx="8231187" cy="5740404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Detección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Criterios: Probabilidad de la detección por control de proceso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Fila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Casi Imposible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Ninguno de los controles disponibles detectar incidente Modo o causa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Alejado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muy alejada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9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Alejado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alejada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8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75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Bajo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muy baja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7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Bajo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baja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6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75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Moderado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moderada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Moderadamente Alto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moderadamente alta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4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Alto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alta probabilidad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3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388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Muy Alto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Los controles actuales tienen una probabilidad muy alta de detectar modo o causa de fallo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1675">
                <a:tc gridSpan="2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Casi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3"/>
                        </a:rPr>
                        <a:t>Seguro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Controles actuales detectan casi 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8119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  <a:hlinkClick r:id="rId3"/>
                        </a:rPr>
                        <a:t>seguros</a:t>
                      </a: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 al modo o a la causa de fallo. Los controles confiables de la detección se saben con procesos similares.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Vector 6. 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1313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342900" algn="l"/>
                          <a:tab pos="1257300" algn="l"/>
                          <a:tab pos="2171700" algn="l"/>
                          <a:tab pos="3086100" algn="l"/>
                          <a:tab pos="4000500" algn="l"/>
                          <a:tab pos="4914900" algn="l"/>
                          <a:tab pos="5829300" algn="l"/>
                          <a:tab pos="6743700" algn="l"/>
                          <a:tab pos="7658100" algn="l"/>
                          <a:tab pos="8572500" algn="l"/>
                          <a:tab pos="9486900" algn="l"/>
                          <a:tab pos="10401300" algn="l"/>
                        </a:tabLst>
                      </a:pPr>
                      <a:r>
                        <a:rPr kumimoji="0" lang="es-UY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  <a:cs typeface="Times New Roman" pitchFamily="18" charset="0"/>
                        </a:rPr>
                        <a:t>Criterios de la evaluación y sistema de graduación sugeridos para la detección de una causa del incidente o del modo de fallo en un proceso AMEF </a:t>
                      </a:r>
                    </a:p>
                  </a:txBody>
                  <a:tcPr marL="90000" marR="90000" marT="46800" marB="46800" anchor="ctr" horzOverflow="overflow">
                    <a:lnL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5354" y="114300"/>
            <a:ext cx="8747126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600" i="1" dirty="0"/>
              <a:t>QFD (Despliegue de la función calidad)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05" y="3429000"/>
            <a:ext cx="5328592" cy="25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pt 95">
            <a:hlinkClick r:id="" action="ppaction://media"/>
            <a:extLst>
              <a:ext uri="{FF2B5EF4-FFF2-40B4-BE49-F238E27FC236}">
                <a16:creationId xmlns:a16="http://schemas.microsoft.com/office/drawing/2014/main" id="{52699544-8CCB-4AB4-9548-760911BBB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6980" y="1252164"/>
            <a:ext cx="609600" cy="609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3021711-F95C-4FD5-9789-56B38C338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443050"/>
            <a:ext cx="69834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3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3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9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400" kern="0" dirty="0">
                <a:solidFill>
                  <a:schemeClr val="tx1"/>
                </a:solidFill>
              </a:rPr>
              <a:t>Técnica que consiste en una serie de </a:t>
            </a:r>
            <a:r>
              <a:rPr lang="es-ES" sz="2400" kern="0" dirty="0">
                <a:solidFill>
                  <a:srgbClr val="C00000"/>
                </a:solidFill>
              </a:rPr>
              <a:t>matrices </a:t>
            </a:r>
            <a:r>
              <a:rPr lang="es-ES" sz="2400" kern="0" dirty="0">
                <a:solidFill>
                  <a:schemeClr val="tx1"/>
                </a:solidFill>
              </a:rPr>
              <a:t>entrelazadas, que </a:t>
            </a:r>
            <a:r>
              <a:rPr lang="es-ES" sz="2400" kern="0" dirty="0">
                <a:solidFill>
                  <a:srgbClr val="C00000"/>
                </a:solidFill>
              </a:rPr>
              <a:t>traduce</a:t>
            </a:r>
            <a:r>
              <a:rPr lang="es-ES" sz="2400" kern="0" dirty="0">
                <a:solidFill>
                  <a:schemeClr val="tx1"/>
                </a:solidFill>
              </a:rPr>
              <a:t> las </a:t>
            </a:r>
            <a:r>
              <a:rPr lang="es-ES" sz="2400" kern="0" dirty="0">
                <a:solidFill>
                  <a:srgbClr val="C00000"/>
                </a:solidFill>
              </a:rPr>
              <a:t>necesidades de los clientes </a:t>
            </a:r>
            <a:r>
              <a:rPr lang="es-ES" sz="2400" kern="0" dirty="0">
                <a:solidFill>
                  <a:schemeClr val="tx1"/>
                </a:solidFill>
              </a:rPr>
              <a:t>en </a:t>
            </a:r>
            <a:r>
              <a:rPr lang="es-ES" sz="2400" kern="0" dirty="0">
                <a:solidFill>
                  <a:srgbClr val="C00000"/>
                </a:solidFill>
              </a:rPr>
              <a:t>características del producto y de los procesos.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9144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Fases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84313"/>
            <a:ext cx="6767512" cy="504031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Identificación de clientes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Clasificación de clientes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Identificación de las expectativas de los clientes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Jerarquización de dichas expectativas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Identificación de las funciones del producto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Construcción de las matriz de calidad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La casa de la calidad</a:t>
            </a:r>
          </a:p>
          <a:p>
            <a:pPr marL="608013" indent="-608013">
              <a:lnSpc>
                <a:spcPct val="80000"/>
              </a:lnSpc>
              <a:buClr>
                <a:srgbClr val="464646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2300" dirty="0"/>
              <a:t>Construcción de otras matrices</a:t>
            </a:r>
          </a:p>
          <a:p>
            <a:pPr marL="608013" indent="-608013">
              <a:lnSpc>
                <a:spcPct val="80000"/>
              </a:lnSpc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sz="2300" dirty="0"/>
          </a:p>
        </p:txBody>
      </p:sp>
      <p:pic>
        <p:nvPicPr>
          <p:cNvPr id="5" name="ppt 97">
            <a:hlinkClick r:id="" action="ppaction://media"/>
            <a:extLst>
              <a:ext uri="{FF2B5EF4-FFF2-40B4-BE49-F238E27FC236}">
                <a16:creationId xmlns:a16="http://schemas.microsoft.com/office/drawing/2014/main" id="{8EDEE074-61C5-434D-B979-3E587891C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6948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Ejemplo: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6767512" cy="4752975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8013" indent="-608013">
              <a:buClrTx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sz="3700" b="1" dirty="0">
                <a:solidFill>
                  <a:srgbClr val="464646"/>
                </a:solidFill>
                <a:latin typeface="+mj-lt"/>
                <a:ea typeface="+mj-ea"/>
                <a:cs typeface="+mj-cs"/>
              </a:rPr>
              <a:t>Identificación de clientes</a:t>
            </a:r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dirty="0"/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¿Quiénes son posibles clientes del producto a diseñar?</a:t>
            </a:r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dirty="0"/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 err="1"/>
              <a:t>Ej</a:t>
            </a:r>
            <a:r>
              <a:rPr lang="es-ES" dirty="0"/>
              <a:t>: agenda para adultos.</a:t>
            </a:r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dirty="0"/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Clientes: personas mayores de 21 años.</a:t>
            </a:r>
          </a:p>
          <a:p>
            <a:pPr marL="608013" indent="-608013"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dirty="0"/>
          </a:p>
        </p:txBody>
      </p:sp>
      <p:pic>
        <p:nvPicPr>
          <p:cNvPr id="3" name="ppt 98">
            <a:hlinkClick r:id="" action="ppaction://media"/>
            <a:extLst>
              <a:ext uri="{FF2B5EF4-FFF2-40B4-BE49-F238E27FC236}">
                <a16:creationId xmlns:a16="http://schemas.microsoft.com/office/drawing/2014/main" id="{08FF2E13-9DAC-47AF-834F-BB6D7FBF3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476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100806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dirty="0">
                <a:effectLst/>
                <a:latin typeface="Constantia" panose="02030602050306030303" pitchFamily="18" charset="0"/>
              </a:rPr>
              <a:t>Ejemplo</a:t>
            </a:r>
            <a:r>
              <a:rPr lang="es-ES" dirty="0">
                <a:effectLst/>
                <a:latin typeface="Trebuchet MS" pitchFamily="34" charset="0"/>
              </a:rPr>
              <a:t>: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4294967295"/>
          </p:nvPr>
        </p:nvSpPr>
        <p:spPr>
          <a:xfrm>
            <a:off x="216619" y="1564481"/>
            <a:ext cx="8229600" cy="4525962"/>
          </a:xfrm>
        </p:spPr>
        <p:txBody>
          <a:bodyPr/>
          <a:lstStyle/>
          <a:p>
            <a:pPr marL="342900" indent="-342900">
              <a:buFont typeface="Wingdings 3" pitchFamily="18" charset="2"/>
              <a:buNone/>
            </a:pPr>
            <a:r>
              <a:rPr lang="es-ES" b="1" i="1" dirty="0">
                <a:latin typeface="Constantia" panose="02030602050306030303" pitchFamily="18" charset="0"/>
              </a:rPr>
              <a:t>Problema:</a:t>
            </a:r>
            <a:r>
              <a:rPr lang="es-ES" i="1" dirty="0">
                <a:latin typeface="Constantia" panose="02030602050306030303" pitchFamily="18" charset="0"/>
              </a:rPr>
              <a:t> Alto número de Refrigeradores “defectuosos” al final de la línea de producción de una fábrica.</a:t>
            </a:r>
          </a:p>
        </p:txBody>
      </p:sp>
      <p:pic>
        <p:nvPicPr>
          <p:cNvPr id="63492" name="Picture 4" descr="refr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0806"/>
            <a:ext cx="77787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762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700" dirty="0"/>
              <a:t>2.Clasificación de clientes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3609" y="1484784"/>
            <a:ext cx="5976937" cy="168059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UY" sz="2300" dirty="0">
                <a:cs typeface="Times New Roman" pitchFamily="18" charset="0"/>
              </a:rPr>
              <a:t>Realizaremos la misma agrupando a los posibles clientes por sexo, dándole un peso a cada grupo, de acuerdo con el número esperado de clientes por cada uno</a:t>
            </a:r>
            <a:r>
              <a:rPr lang="es-UY" sz="2300" dirty="0"/>
              <a:t>. </a:t>
            </a:r>
          </a:p>
          <a:p>
            <a:pPr marL="341313" indent="-341313"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UY" sz="2300" dirty="0"/>
          </a:p>
          <a:p>
            <a:pPr marL="341313" indent="-341313"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UY" sz="2300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12" y="3212976"/>
            <a:ext cx="6048672" cy="265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pt 99 no muy bien">
            <a:hlinkClick r:id="" action="ppaction://media"/>
            <a:extLst>
              <a:ext uri="{FF2B5EF4-FFF2-40B4-BE49-F238E27FC236}">
                <a16:creationId xmlns:a16="http://schemas.microsoft.com/office/drawing/2014/main" id="{D67EDE51-6A2B-4F91-9A7B-18A2A9B3F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59834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260648"/>
            <a:ext cx="8064252" cy="132915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700" dirty="0"/>
              <a:t>3</a:t>
            </a:r>
            <a:r>
              <a:rPr lang="es-ES" dirty="0"/>
              <a:t>. </a:t>
            </a:r>
            <a:r>
              <a:rPr lang="es-ES" sz="3700" dirty="0"/>
              <a:t>Identificación de las expectativas de los clientes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733971"/>
            <a:ext cx="7200900" cy="3960813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>
                <a:solidFill>
                  <a:schemeClr val="tx1"/>
                </a:solidFill>
              </a:rPr>
              <a:t>Podemos acudir a datos históricos sobre ventas.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>
                <a:solidFill>
                  <a:schemeClr val="tx1"/>
                </a:solidFill>
              </a:rPr>
              <a:t>Encuestas institucionales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>
                <a:solidFill>
                  <a:schemeClr val="tx1"/>
                </a:solidFill>
              </a:rPr>
              <a:t>Estudio de las ventas de la competencia (si se puede acceder a esos datos)</a:t>
            </a:r>
          </a:p>
          <a:p>
            <a:pPr marL="341313" indent="-3413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>
                <a:solidFill>
                  <a:schemeClr val="tx1"/>
                </a:solidFill>
              </a:rPr>
              <a:t>Impresiones de nuestros servicios de fabricación, venta y posventa</a:t>
            </a:r>
          </a:p>
          <a:p>
            <a:pPr indent="-341313"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endParaRPr lang="es-ES" sz="2000" dirty="0">
              <a:cs typeface="Times New Roman" pitchFamily="18" charset="0"/>
            </a:endParaRPr>
          </a:p>
          <a:p>
            <a:pPr indent="-341313"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b="1" dirty="0">
                <a:cs typeface="Times New Roman" pitchFamily="18" charset="0"/>
              </a:rPr>
              <a:t>Supongamos que hemos identificado las siguientes expectativas</a:t>
            </a:r>
          </a:p>
          <a:p>
            <a:pPr indent="-341313"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b="1" dirty="0">
                <a:cs typeface="Times New Roman" pitchFamily="18" charset="0"/>
              </a:rPr>
              <a:t>de nuestros clientes:</a:t>
            </a:r>
          </a:p>
          <a:p>
            <a:pPr indent="-341313">
              <a:buClr>
                <a:srgbClr val="464646"/>
              </a:buClr>
              <a:buSzPct val="68000"/>
              <a:buFont typeface="Constantia" pitchFamily="18" charset="0"/>
              <a:buChar char="•"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dirty="0">
                <a:cs typeface="Times New Roman" pitchFamily="18" charset="0"/>
              </a:rPr>
              <a:t>Resistencia</a:t>
            </a:r>
          </a:p>
          <a:p>
            <a:pPr indent="-341313">
              <a:buClr>
                <a:srgbClr val="464646"/>
              </a:buClr>
              <a:buSzPct val="68000"/>
              <a:buFont typeface="Constantia" pitchFamily="18" charset="0"/>
              <a:buChar char="•"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dirty="0">
                <a:cs typeface="Times New Roman" pitchFamily="18" charset="0"/>
              </a:rPr>
              <a:t>Bajo precio</a:t>
            </a:r>
          </a:p>
          <a:p>
            <a:pPr indent="-341313">
              <a:buClr>
                <a:srgbClr val="464646"/>
              </a:buClr>
              <a:buSzPct val="68000"/>
              <a:buFont typeface="Constantia" pitchFamily="18" charset="0"/>
              <a:buChar char="•"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dirty="0">
                <a:cs typeface="Times New Roman" pitchFamily="18" charset="0"/>
              </a:rPr>
              <a:t>Estéticamente agradable</a:t>
            </a:r>
          </a:p>
          <a:p>
            <a:pPr indent="-341313">
              <a:buClr>
                <a:srgbClr val="464646"/>
              </a:buClr>
              <a:buSzPct val="68000"/>
              <a:buFont typeface="Constantia" pitchFamily="18" charset="0"/>
              <a:buChar char="•"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1800" dirty="0">
                <a:cs typeface="Times New Roman" pitchFamily="18" charset="0"/>
              </a:rPr>
              <a:t>Espacio suficiente para </a:t>
            </a:r>
            <a:r>
              <a:rPr lang="es-ES" sz="1800" dirty="0" err="1">
                <a:cs typeface="Times New Roman" pitchFamily="18" charset="0"/>
              </a:rPr>
              <a:t>planif</a:t>
            </a:r>
            <a:r>
              <a:rPr lang="es-ES" sz="1800" dirty="0">
                <a:cs typeface="Times New Roman" pitchFamily="18" charset="0"/>
              </a:rPr>
              <a:t>.  diaria</a:t>
            </a:r>
          </a:p>
          <a:p>
            <a:pPr marL="0" indent="0">
              <a:lnSpc>
                <a:spcPct val="90000"/>
              </a:lnSpc>
              <a:buClr>
                <a:srgbClr val="2DA2BF"/>
              </a:buClr>
              <a:buSzPct val="68000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3" name="ppt 100">
            <a:hlinkClick r:id="" action="ppaction://media"/>
            <a:extLst>
              <a:ext uri="{FF2B5EF4-FFF2-40B4-BE49-F238E27FC236}">
                <a16:creationId xmlns:a16="http://schemas.microsoft.com/office/drawing/2014/main" id="{494F72DD-A075-4003-8E4B-D0F180163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700" dirty="0">
                <a:cs typeface="Times New Roman" pitchFamily="18" charset="0"/>
              </a:rPr>
              <a:t>4. Jerarquización de las expectativas</a:t>
            </a:r>
            <a:r>
              <a:rPr lang="es-ES" sz="2900" dirty="0"/>
              <a:t> </a:t>
            </a:r>
            <a:br>
              <a:rPr lang="es-ES" sz="2900" dirty="0"/>
            </a:br>
            <a:endParaRPr lang="es-ES" sz="2900" dirty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292080" y="4509120"/>
            <a:ext cx="2088232" cy="187220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2DA2BF"/>
              </a:buClr>
              <a:buSzPct val="68000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/>
              <a:t>Baremo:</a:t>
            </a:r>
            <a:br>
              <a:rPr lang="es-ES" sz="1800" dirty="0"/>
            </a:br>
            <a:br>
              <a:rPr lang="es-ES" sz="1800" dirty="0"/>
            </a:br>
            <a:r>
              <a:rPr lang="es-ES" sz="1800" dirty="0"/>
              <a:t>5. Básico   </a:t>
            </a:r>
            <a:br>
              <a:rPr lang="es-ES" sz="1800" dirty="0"/>
            </a:br>
            <a:r>
              <a:rPr lang="es-ES" sz="1800" dirty="0"/>
              <a:t>4. Muy importante</a:t>
            </a:r>
            <a:br>
              <a:rPr lang="es-ES" sz="1800" dirty="0"/>
            </a:br>
            <a:r>
              <a:rPr lang="es-ES" sz="1800" dirty="0"/>
              <a:t>3. Importante </a:t>
            </a:r>
            <a:br>
              <a:rPr lang="es-ES" sz="1800" dirty="0"/>
            </a:br>
            <a:r>
              <a:rPr lang="es-ES" sz="1800" dirty="0"/>
              <a:t>2. Poco importante</a:t>
            </a:r>
            <a:br>
              <a:rPr lang="es-ES" sz="1800" dirty="0"/>
            </a:br>
            <a:r>
              <a:rPr lang="es-ES" sz="1800" dirty="0"/>
              <a:t>1. Inapreciable</a:t>
            </a:r>
            <a:br>
              <a:rPr lang="es-ES" sz="1800" dirty="0"/>
            </a:br>
            <a:br>
              <a:rPr lang="es-ES" sz="1800" dirty="0"/>
            </a:br>
            <a:endParaRPr lang="es-ES" sz="1800" dirty="0"/>
          </a:p>
        </p:txBody>
      </p:sp>
      <p:graphicFrame>
        <p:nvGraphicFramePr>
          <p:cNvPr id="4" name="Group 1"/>
          <p:cNvGraphicFramePr>
            <a:graphicFrameLocks noGrp="1"/>
          </p:cNvGraphicFramePr>
          <p:nvPr/>
        </p:nvGraphicFramePr>
        <p:xfrm>
          <a:off x="971600" y="1556792"/>
          <a:ext cx="6977063" cy="2123404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2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Precio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Resist.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Est.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agradable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Espacio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18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Mujeres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13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Hombres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2483768" y="376436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s-UY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rPr>
              <a:t>Cuadro de jerarquización parcial </a:t>
            </a:r>
          </a:p>
        </p:txBody>
      </p:sp>
      <p:pic>
        <p:nvPicPr>
          <p:cNvPr id="5" name="ppt 102">
            <a:hlinkClick r:id="" action="ppaction://media"/>
            <a:extLst>
              <a:ext uri="{FF2B5EF4-FFF2-40B4-BE49-F238E27FC236}">
                <a16:creationId xmlns:a16="http://schemas.microsoft.com/office/drawing/2014/main" id="{E9AE84F3-6133-4978-B8C8-71744802A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71233"/>
              </p:ext>
            </p:extLst>
          </p:nvPr>
        </p:nvGraphicFramePr>
        <p:xfrm>
          <a:off x="1331639" y="1052735"/>
          <a:ext cx="6266135" cy="4828953"/>
        </p:xfrm>
        <a:graphic>
          <a:graphicData uri="http://schemas.openxmlformats.org/drawingml/2006/table">
            <a:tbl>
              <a:tblPr/>
              <a:tblGrid>
                <a:gridCol w="1887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56052">
                <a:tc gridSpan="2"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Expectativas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 de los 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clientes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Precio</a:t>
                      </a:r>
                    </a:p>
                  </a:txBody>
                  <a:tcPr marL="90000" marR="90000" marT="46800" marB="46800" vert="eaVert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Resistencia</a:t>
                      </a:r>
                    </a:p>
                  </a:txBody>
                  <a:tcPr marL="90000" marR="90000" marT="46800" marB="46800" vert="eaVert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Estética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 agradable</a:t>
                      </a:r>
                    </a:p>
                  </a:txBody>
                  <a:tcPr marL="90000" marR="90000" marT="46800" marB="46800" vert="eaVert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Espacio</a:t>
                      </a:r>
                    </a:p>
                  </a:txBody>
                  <a:tcPr marL="90000" marR="90000" marT="46800" marB="46800" vert="eaVert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7709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Sector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Peso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A2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54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Mujeres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60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998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Hombres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740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Jerarquización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100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400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360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320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500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pt 104">
            <a:hlinkClick r:id="" action="ppaction://media"/>
            <a:extLst>
              <a:ext uri="{FF2B5EF4-FFF2-40B4-BE49-F238E27FC236}">
                <a16:creationId xmlns:a16="http://schemas.microsoft.com/office/drawing/2014/main" id="{2FA5E81B-2F83-453E-810D-3CC548EE9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692774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1C5B9E-04F7-4F22-9B82-B082D0DA56D3}"/>
              </a:ext>
            </a:extLst>
          </p:cNvPr>
          <p:cNvSpPr txBox="1"/>
          <p:nvPr/>
        </p:nvSpPr>
        <p:spPr>
          <a:xfrm>
            <a:off x="1114176" y="231360"/>
            <a:ext cx="6986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latin typeface="+mj-lt"/>
              </a:rPr>
              <a:t>Cuadro de jerarquización total</a:t>
            </a:r>
            <a:endParaRPr lang="es-UY" sz="3200" b="1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699389"/>
              </p:ext>
            </p:extLst>
          </p:nvPr>
        </p:nvGraphicFramePr>
        <p:xfrm>
          <a:off x="2123728" y="482600"/>
          <a:ext cx="5288311" cy="4242545"/>
        </p:xfrm>
        <a:graphic>
          <a:graphicData uri="http://schemas.openxmlformats.org/drawingml/2006/table">
            <a:tbl>
              <a:tblPr/>
              <a:tblGrid>
                <a:gridCol w="176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29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Nº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Expectativa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Peso %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926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Espacio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31,6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29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Precio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25,3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29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Resistencia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22,8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734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Estéticamente agradable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20,3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pt 105">
            <a:hlinkClick r:id="" action="ppaction://media"/>
            <a:extLst>
              <a:ext uri="{FF2B5EF4-FFF2-40B4-BE49-F238E27FC236}">
                <a16:creationId xmlns:a16="http://schemas.microsoft.com/office/drawing/2014/main" id="{25D87371-07DA-4954-BDFB-A4434256D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5. Identificación de las funciones del producto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8229600" cy="452596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dirty="0"/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Relacionar los “</a:t>
            </a:r>
            <a:r>
              <a:rPr lang="es-ES" sz="2000" dirty="0" err="1"/>
              <a:t>qués</a:t>
            </a:r>
            <a:r>
              <a:rPr lang="es-ES" sz="2000" dirty="0"/>
              <a:t>”, con los “</a:t>
            </a:r>
            <a:r>
              <a:rPr lang="es-ES" sz="2000" dirty="0" err="1"/>
              <a:t>cómos</a:t>
            </a:r>
            <a:r>
              <a:rPr lang="es-ES" sz="2000" dirty="0"/>
              <a:t>”.</a:t>
            </a:r>
          </a:p>
          <a:p>
            <a:pPr marL="0" indent="0">
              <a:buClr>
                <a:srgbClr val="2DA2BF"/>
              </a:buClr>
              <a:buSzPct val="68000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dirty="0">
              <a:solidFill>
                <a:srgbClr val="464646"/>
              </a:solidFill>
            </a:endParaRP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Funciones del producto identificadas por el equipo de diseño:</a:t>
            </a: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dirty="0"/>
          </a:p>
          <a:p>
            <a:pPr marL="741363" lvl="2" indent="-341313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cs typeface="+mn-cs"/>
              </a:rPr>
              <a:t>Utilización de cuerina.</a:t>
            </a:r>
          </a:p>
          <a:p>
            <a:pPr marL="741363" lvl="2" indent="-341313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cs typeface="+mn-cs"/>
              </a:rPr>
              <a:t>Puntas reforzadas.</a:t>
            </a:r>
          </a:p>
          <a:p>
            <a:pPr marL="741363" lvl="2" indent="-341313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cs typeface="+mn-cs"/>
              </a:rPr>
              <a:t>Hilo de costura y marcador al tono.</a:t>
            </a:r>
          </a:p>
          <a:p>
            <a:pPr marL="741363" lvl="2" indent="-341313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cs typeface="+mn-cs"/>
              </a:rPr>
              <a:t>Estructuración de 2 días por hoja.</a:t>
            </a: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dirty="0">
              <a:solidFill>
                <a:srgbClr val="464646"/>
              </a:solidFill>
            </a:endParaRPr>
          </a:p>
        </p:txBody>
      </p:sp>
      <p:pic>
        <p:nvPicPr>
          <p:cNvPr id="3" name="ppt 106">
            <a:hlinkClick r:id="" action="ppaction://media"/>
            <a:extLst>
              <a:ext uri="{FF2B5EF4-FFF2-40B4-BE49-F238E27FC236}">
                <a16:creationId xmlns:a16="http://schemas.microsoft.com/office/drawing/2014/main" id="{0E0E2FF3-3856-40BD-ACD7-847E668F2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50530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92511"/>
              </p:ext>
            </p:extLst>
          </p:nvPr>
        </p:nvGraphicFramePr>
        <p:xfrm>
          <a:off x="467544" y="1556272"/>
          <a:ext cx="5616623" cy="3670874"/>
        </p:xfrm>
        <a:graphic>
          <a:graphicData uri="http://schemas.openxmlformats.org/drawingml/2006/table">
            <a:tbl>
              <a:tblPr/>
              <a:tblGrid>
                <a:gridCol w="1236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0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07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3759">
                <a:tc gridSpan="6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MATRIZ DE CALIDAD DE LA AGENDA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56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Cómos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Utilización de </a:t>
                      </a: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cuerina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Puntas reforzadas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Hilo de costura y marcador al tono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Estructuración de 2 días por hoja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69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Qués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Peso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6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Espacio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31,6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1371600" algn="l"/>
                          <a:tab pos="2286000" algn="l"/>
                          <a:tab pos="3200400" algn="l"/>
                          <a:tab pos="4114800" algn="l"/>
                          <a:tab pos="5029200" algn="l"/>
                          <a:tab pos="5943600" algn="l"/>
                          <a:tab pos="6858000" algn="l"/>
                          <a:tab pos="7772400" algn="l"/>
                          <a:tab pos="8686800" algn="l"/>
                          <a:tab pos="9601200" algn="l"/>
                          <a:tab pos="105156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697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Precio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25,3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6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Resistencia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22,8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33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Est. agradable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20,3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33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Suma Ponderada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104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240,8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182,7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284,4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pt 108">
            <a:hlinkClick r:id="" action="ppaction://media"/>
            <a:extLst>
              <a:ext uri="{FF2B5EF4-FFF2-40B4-BE49-F238E27FC236}">
                <a16:creationId xmlns:a16="http://schemas.microsoft.com/office/drawing/2014/main" id="{3E225A89-ED30-4F77-B1A1-73ED6C358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8368" y="692696"/>
            <a:ext cx="609600" cy="75361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0BC2E35-DBAB-4196-B12A-2F3855D8F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8" y="99507"/>
            <a:ext cx="8856984" cy="75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100" b="1">
                <a:solidFill>
                  <a:srgbClr val="464646"/>
                </a:solidFill>
                <a:latin typeface="Constantia" pitchFamily="18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600" kern="0" dirty="0"/>
              <a:t>6. Construcción de la matriz de calidad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95FD05-AD55-4BDF-9B65-9A0D4D760312}"/>
              </a:ext>
            </a:extLst>
          </p:cNvPr>
          <p:cNvSpPr txBox="1"/>
          <p:nvPr/>
        </p:nvSpPr>
        <p:spPr>
          <a:xfrm>
            <a:off x="395536" y="839109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latin typeface="+mn-lt"/>
              </a:rPr>
              <a:t>Correlaciona los “</a:t>
            </a:r>
            <a:r>
              <a:rPr lang="es-ES" sz="1800" dirty="0" err="1">
                <a:latin typeface="+mn-lt"/>
              </a:rPr>
              <a:t>qués</a:t>
            </a:r>
            <a:r>
              <a:rPr lang="es-ES" sz="1800" dirty="0">
                <a:latin typeface="+mn-lt"/>
              </a:rPr>
              <a:t>” con los “</a:t>
            </a:r>
            <a:r>
              <a:rPr lang="es-ES" sz="1800" dirty="0" err="1">
                <a:latin typeface="+mn-lt"/>
              </a:rPr>
              <a:t>cómos</a:t>
            </a:r>
            <a:r>
              <a:rPr lang="es-ES" sz="1800" dirty="0">
                <a:latin typeface="+mn-lt"/>
              </a:rPr>
              <a:t>”</a:t>
            </a: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800" dirty="0">
                <a:latin typeface="+mn-lt"/>
              </a:rPr>
              <a:t>Señala las distintas intensidades de correlación:</a:t>
            </a:r>
          </a:p>
        </p:txBody>
      </p:sp>
      <p:graphicFrame>
        <p:nvGraphicFramePr>
          <p:cNvPr id="7" name="Group 3">
            <a:extLst>
              <a:ext uri="{FF2B5EF4-FFF2-40B4-BE49-F238E27FC236}">
                <a16:creationId xmlns:a16="http://schemas.microsoft.com/office/drawing/2014/main" id="{BC727D2F-8E6D-4D45-92D7-FCE2ABC77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937285"/>
              </p:ext>
            </p:extLst>
          </p:nvPr>
        </p:nvGraphicFramePr>
        <p:xfrm>
          <a:off x="4602651" y="5297978"/>
          <a:ext cx="3384377" cy="1515901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512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Positiva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Negativa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34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Correlación fuerte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+9: 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-9: 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34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Correlación media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+3: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-3: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40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Correlación débil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+1: 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-1: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1"/>
          <p:cNvSpPr>
            <a:spLocks noChangeArrowheads="1"/>
          </p:cNvSpPr>
          <p:nvPr/>
        </p:nvSpPr>
        <p:spPr bwMode="auto">
          <a:xfrm>
            <a:off x="3657600" y="620688"/>
            <a:ext cx="4572000" cy="1524000"/>
          </a:xfrm>
          <a:prstGeom prst="triangle">
            <a:avLst>
              <a:gd name="adj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graphicFrame>
        <p:nvGraphicFramePr>
          <p:cNvPr id="38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28251"/>
              </p:ext>
            </p:extLst>
          </p:nvPr>
        </p:nvGraphicFramePr>
        <p:xfrm>
          <a:off x="1287044" y="2220888"/>
          <a:ext cx="6935787" cy="3885927"/>
        </p:xfrm>
        <a:graphic>
          <a:graphicData uri="http://schemas.openxmlformats.org/drawingml/2006/table">
            <a:tbl>
              <a:tblPr/>
              <a:tblGrid>
                <a:gridCol w="144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412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Cómos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Utilización de </a:t>
                      </a: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cuerina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Puntas reforzadas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Hilo de costura y marcador al tono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Estructuración de 2 días por hoja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Qués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Peso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Espacio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31,6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" algn="l"/>
                          <a:tab pos="1371600" algn="l"/>
                          <a:tab pos="2286000" algn="l"/>
                          <a:tab pos="3200400" algn="l"/>
                          <a:tab pos="4114800" algn="l"/>
                          <a:tab pos="5029200" algn="l"/>
                          <a:tab pos="5943600" algn="l"/>
                          <a:tab pos="6858000" algn="l"/>
                          <a:tab pos="7772400" algn="l"/>
                          <a:tab pos="8686800" algn="l"/>
                          <a:tab pos="9601200" algn="l"/>
                          <a:tab pos="105156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Precio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25,3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-1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Resistencia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22,8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2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Est. agradable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20,3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+3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+9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Suma Ponderada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s-UY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Microsoft YaHei" charset="-122"/>
                      </a:endParaRP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104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240,8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182,7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68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UY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  <a:ea typeface="Microsoft YaHei" charset="-122"/>
                        </a:rPr>
                        <a:t>284,4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81DE134F-6E6F-48A9-9836-C9A6961201D0}"/>
              </a:ext>
            </a:extLst>
          </p:cNvPr>
          <p:cNvGrpSpPr/>
          <p:nvPr/>
        </p:nvGrpSpPr>
        <p:grpSpPr>
          <a:xfrm>
            <a:off x="4037013" y="1000101"/>
            <a:ext cx="3582987" cy="1158875"/>
            <a:chOff x="4037013" y="379413"/>
            <a:chExt cx="3582987" cy="1158875"/>
          </a:xfrm>
        </p:grpSpPr>
        <p:sp>
          <p:nvSpPr>
            <p:cNvPr id="50237" name="Line 142"/>
            <p:cNvSpPr>
              <a:spLocks noChangeShapeType="1"/>
            </p:cNvSpPr>
            <p:nvPr/>
          </p:nvSpPr>
          <p:spPr bwMode="auto">
            <a:xfrm flipV="1">
              <a:off x="4572000" y="379413"/>
              <a:ext cx="1905000" cy="11461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0238" name="Line 143"/>
            <p:cNvSpPr>
              <a:spLocks noChangeShapeType="1"/>
            </p:cNvSpPr>
            <p:nvPr/>
          </p:nvSpPr>
          <p:spPr bwMode="auto">
            <a:xfrm flipV="1">
              <a:off x="5562600" y="719138"/>
              <a:ext cx="1447800" cy="80645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0239" name="Line 144"/>
            <p:cNvSpPr>
              <a:spLocks noChangeShapeType="1"/>
            </p:cNvSpPr>
            <p:nvPr/>
          </p:nvSpPr>
          <p:spPr bwMode="auto">
            <a:xfrm flipV="1">
              <a:off x="6934200" y="1141413"/>
              <a:ext cx="685800" cy="3841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0240" name="Line 145"/>
            <p:cNvSpPr>
              <a:spLocks noChangeShapeType="1"/>
            </p:cNvSpPr>
            <p:nvPr/>
          </p:nvSpPr>
          <p:spPr bwMode="auto">
            <a:xfrm flipH="1" flipV="1">
              <a:off x="5180013" y="481013"/>
              <a:ext cx="1527175" cy="10191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0241" name="Line 146"/>
            <p:cNvSpPr>
              <a:spLocks noChangeShapeType="1"/>
            </p:cNvSpPr>
            <p:nvPr/>
          </p:nvSpPr>
          <p:spPr bwMode="auto">
            <a:xfrm flipH="1" flipV="1">
              <a:off x="4570413" y="912813"/>
              <a:ext cx="917575" cy="6127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0242" name="Line 147"/>
            <p:cNvSpPr>
              <a:spLocks noChangeShapeType="1"/>
            </p:cNvSpPr>
            <p:nvPr/>
          </p:nvSpPr>
          <p:spPr bwMode="auto">
            <a:xfrm flipH="1" flipV="1">
              <a:off x="4037013" y="1217613"/>
              <a:ext cx="460375" cy="32067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</p:grpSp>
      <p:pic>
        <p:nvPicPr>
          <p:cNvPr id="2" name="ppt 112">
            <a:hlinkClick r:id="" action="ppaction://media"/>
            <a:extLst>
              <a:ext uri="{FF2B5EF4-FFF2-40B4-BE49-F238E27FC236}">
                <a16:creationId xmlns:a16="http://schemas.microsoft.com/office/drawing/2014/main" id="{736DDE88-D2F5-4C2F-B746-09B05F13F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2587" y="814410"/>
            <a:ext cx="609600" cy="609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27BC481-F803-489B-A325-D319C68629B5}"/>
              </a:ext>
            </a:extLst>
          </p:cNvPr>
          <p:cNvSpPr txBox="1"/>
          <p:nvPr/>
        </p:nvSpPr>
        <p:spPr>
          <a:xfrm>
            <a:off x="531813" y="188134"/>
            <a:ext cx="5358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latin typeface="+mn-lt"/>
              </a:rPr>
              <a:t>7. Casa de la calidad</a:t>
            </a:r>
            <a:endParaRPr lang="es-UY" sz="4000" b="1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8C316CD-6130-40A1-AC27-359EE411BA7C}"/>
              </a:ext>
            </a:extLst>
          </p:cNvPr>
          <p:cNvGrpSpPr/>
          <p:nvPr/>
        </p:nvGrpSpPr>
        <p:grpSpPr>
          <a:xfrm>
            <a:off x="1512168" y="988683"/>
            <a:ext cx="7380312" cy="5277022"/>
            <a:chOff x="381000" y="457200"/>
            <a:chExt cx="8763000" cy="5872558"/>
          </a:xfrm>
        </p:grpSpPr>
        <p:sp>
          <p:nvSpPr>
            <p:cNvPr id="52227" name="Line 2"/>
            <p:cNvSpPr>
              <a:spLocks noChangeShapeType="1"/>
            </p:cNvSpPr>
            <p:nvPr/>
          </p:nvSpPr>
          <p:spPr bwMode="auto">
            <a:xfrm>
              <a:off x="1676400" y="5562600"/>
              <a:ext cx="1588" cy="6858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28" name="Line 3"/>
            <p:cNvSpPr>
              <a:spLocks noChangeShapeType="1"/>
            </p:cNvSpPr>
            <p:nvPr/>
          </p:nvSpPr>
          <p:spPr bwMode="auto">
            <a:xfrm>
              <a:off x="1905000" y="5562600"/>
              <a:ext cx="1588" cy="6858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29" name="Line 4"/>
            <p:cNvSpPr>
              <a:spLocks noChangeShapeType="1"/>
            </p:cNvSpPr>
            <p:nvPr/>
          </p:nvSpPr>
          <p:spPr bwMode="auto">
            <a:xfrm>
              <a:off x="2133600" y="5562600"/>
              <a:ext cx="1588" cy="6858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0" name="Line 5"/>
            <p:cNvSpPr>
              <a:spLocks noChangeShapeType="1"/>
            </p:cNvSpPr>
            <p:nvPr/>
          </p:nvSpPr>
          <p:spPr bwMode="auto">
            <a:xfrm>
              <a:off x="1524000" y="5791200"/>
              <a:ext cx="8382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1" name="Line 6"/>
            <p:cNvSpPr>
              <a:spLocks noChangeShapeType="1"/>
            </p:cNvSpPr>
            <p:nvPr/>
          </p:nvSpPr>
          <p:spPr bwMode="auto">
            <a:xfrm>
              <a:off x="1524000" y="6096000"/>
              <a:ext cx="8382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2" name="Text Box 7"/>
            <p:cNvSpPr txBox="1">
              <a:spLocks noChangeArrowheads="1"/>
            </p:cNvSpPr>
            <p:nvPr/>
          </p:nvSpPr>
          <p:spPr bwMode="auto">
            <a:xfrm>
              <a:off x="533400" y="5562600"/>
              <a:ext cx="1143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3" name="Text Box 8"/>
            <p:cNvSpPr txBox="1">
              <a:spLocks noChangeArrowheads="1"/>
            </p:cNvSpPr>
            <p:nvPr/>
          </p:nvSpPr>
          <p:spPr bwMode="auto">
            <a:xfrm>
              <a:off x="381000" y="6019800"/>
              <a:ext cx="1219200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Clientes</a:t>
              </a:r>
            </a:p>
          </p:txBody>
        </p:sp>
        <p:sp>
          <p:nvSpPr>
            <p:cNvPr id="52234" name="Text Box 9"/>
            <p:cNvSpPr txBox="1">
              <a:spLocks noChangeArrowheads="1"/>
            </p:cNvSpPr>
            <p:nvPr/>
          </p:nvSpPr>
          <p:spPr bwMode="auto">
            <a:xfrm>
              <a:off x="609600" y="4876800"/>
              <a:ext cx="1828800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Necesidades de los clientes</a:t>
              </a:r>
            </a:p>
          </p:txBody>
        </p:sp>
        <p:sp>
          <p:nvSpPr>
            <p:cNvPr id="52235" name="AutoShape 10"/>
            <p:cNvSpPr>
              <a:spLocks noChangeArrowheads="1"/>
            </p:cNvSpPr>
            <p:nvPr/>
          </p:nvSpPr>
          <p:spPr bwMode="auto">
            <a:xfrm>
              <a:off x="1676400" y="4419600"/>
              <a:ext cx="914400" cy="533400"/>
            </a:xfrm>
            <a:custGeom>
              <a:avLst/>
              <a:gdLst>
                <a:gd name="T0" fmla="*/ 639233 w 21600"/>
                <a:gd name="T1" fmla="*/ 0 h 21600"/>
                <a:gd name="T2" fmla="*/ 639233 w 21600"/>
                <a:gd name="T3" fmla="*/ 300235 h 21600"/>
                <a:gd name="T4" fmla="*/ 137583 w 21600"/>
                <a:gd name="T5" fmla="*/ 533400 h 21600"/>
                <a:gd name="T6" fmla="*/ 914400 w 21600"/>
                <a:gd name="T7" fmla="*/ 15011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00 h 21600"/>
                <a:gd name="T14" fmla="*/ 18201 w 21600"/>
                <a:gd name="T15" fmla="*/ 92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0" y="0"/>
                  </a:lnTo>
                  <a:lnTo>
                    <a:pt x="15100" y="2900"/>
                  </a:lnTo>
                  <a:lnTo>
                    <a:pt x="12427" y="2900"/>
                  </a:lnTo>
                  <a:cubicBezTo>
                    <a:pt x="5564" y="2900"/>
                    <a:pt x="0" y="7045"/>
                    <a:pt x="0" y="12158"/>
                  </a:cubicBezTo>
                  <a:lnTo>
                    <a:pt x="0" y="21600"/>
                  </a:lnTo>
                  <a:lnTo>
                    <a:pt x="6499" y="21600"/>
                  </a:lnTo>
                  <a:lnTo>
                    <a:pt x="6499" y="12158"/>
                  </a:lnTo>
                  <a:cubicBezTo>
                    <a:pt x="6499" y="10556"/>
                    <a:pt x="9153" y="9258"/>
                    <a:pt x="12427" y="9258"/>
                  </a:cubicBezTo>
                  <a:lnTo>
                    <a:pt x="15100" y="9258"/>
                  </a:lnTo>
                  <a:lnTo>
                    <a:pt x="151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2DA2B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6" name="Text Box 11"/>
            <p:cNvSpPr txBox="1">
              <a:spLocks noChangeArrowheads="1"/>
            </p:cNvSpPr>
            <p:nvPr/>
          </p:nvSpPr>
          <p:spPr bwMode="auto">
            <a:xfrm>
              <a:off x="2911149" y="3581400"/>
              <a:ext cx="397201" cy="2047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Necesidades de clientes</a:t>
              </a:r>
            </a:p>
          </p:txBody>
        </p:sp>
        <p:sp>
          <p:nvSpPr>
            <p:cNvPr id="52237" name="Line 12"/>
            <p:cNvSpPr>
              <a:spLocks noChangeShapeType="1"/>
            </p:cNvSpPr>
            <p:nvPr/>
          </p:nvSpPr>
          <p:spPr bwMode="auto">
            <a:xfrm>
              <a:off x="3429000" y="3810000"/>
              <a:ext cx="1588" cy="8382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8" name="Line 13"/>
            <p:cNvSpPr>
              <a:spLocks noChangeShapeType="1"/>
            </p:cNvSpPr>
            <p:nvPr/>
          </p:nvSpPr>
          <p:spPr bwMode="auto">
            <a:xfrm>
              <a:off x="3733800" y="3810000"/>
              <a:ext cx="1588" cy="8382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39" name="Line 14"/>
            <p:cNvSpPr>
              <a:spLocks noChangeShapeType="1"/>
            </p:cNvSpPr>
            <p:nvPr/>
          </p:nvSpPr>
          <p:spPr bwMode="auto">
            <a:xfrm>
              <a:off x="3200400" y="3886200"/>
              <a:ext cx="8382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0" name="Line 15"/>
            <p:cNvSpPr>
              <a:spLocks noChangeShapeType="1"/>
            </p:cNvSpPr>
            <p:nvPr/>
          </p:nvSpPr>
          <p:spPr bwMode="auto">
            <a:xfrm>
              <a:off x="3200400" y="4191000"/>
              <a:ext cx="8382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1" name="Line 16"/>
            <p:cNvSpPr>
              <a:spLocks noChangeShapeType="1"/>
            </p:cNvSpPr>
            <p:nvPr/>
          </p:nvSpPr>
          <p:spPr bwMode="auto">
            <a:xfrm>
              <a:off x="3200400" y="4495800"/>
              <a:ext cx="8382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2" name="Text Box 17"/>
            <p:cNvSpPr txBox="1">
              <a:spLocks noChangeArrowheads="1"/>
            </p:cNvSpPr>
            <p:nvPr/>
          </p:nvSpPr>
          <p:spPr bwMode="auto">
            <a:xfrm>
              <a:off x="2895600" y="2667000"/>
              <a:ext cx="2209800" cy="692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Caract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 del </a:t>
              </a:r>
            </a:p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prod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/servicio</a:t>
              </a:r>
            </a:p>
          </p:txBody>
        </p:sp>
        <p:sp>
          <p:nvSpPr>
            <p:cNvPr id="52243" name="AutoShape 18"/>
            <p:cNvSpPr>
              <a:spLocks noChangeArrowheads="1"/>
            </p:cNvSpPr>
            <p:nvPr/>
          </p:nvSpPr>
          <p:spPr bwMode="auto">
            <a:xfrm>
              <a:off x="4114800" y="2590800"/>
              <a:ext cx="914400" cy="533400"/>
            </a:xfrm>
            <a:custGeom>
              <a:avLst/>
              <a:gdLst>
                <a:gd name="T0" fmla="*/ 639233 w 21600"/>
                <a:gd name="T1" fmla="*/ 0 h 21600"/>
                <a:gd name="T2" fmla="*/ 639233 w 21600"/>
                <a:gd name="T3" fmla="*/ 300235 h 21600"/>
                <a:gd name="T4" fmla="*/ 137583 w 21600"/>
                <a:gd name="T5" fmla="*/ 533400 h 21600"/>
                <a:gd name="T6" fmla="*/ 914400 w 21600"/>
                <a:gd name="T7" fmla="*/ 15011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00 h 21600"/>
                <a:gd name="T14" fmla="*/ 18201 w 21600"/>
                <a:gd name="T15" fmla="*/ 92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0" y="0"/>
                  </a:lnTo>
                  <a:lnTo>
                    <a:pt x="15100" y="2900"/>
                  </a:lnTo>
                  <a:lnTo>
                    <a:pt x="12427" y="2900"/>
                  </a:lnTo>
                  <a:cubicBezTo>
                    <a:pt x="5564" y="2900"/>
                    <a:pt x="0" y="7045"/>
                    <a:pt x="0" y="12158"/>
                  </a:cubicBezTo>
                  <a:lnTo>
                    <a:pt x="0" y="21600"/>
                  </a:lnTo>
                  <a:lnTo>
                    <a:pt x="6499" y="21600"/>
                  </a:lnTo>
                  <a:lnTo>
                    <a:pt x="6499" y="12158"/>
                  </a:lnTo>
                  <a:cubicBezTo>
                    <a:pt x="6499" y="10556"/>
                    <a:pt x="9153" y="9258"/>
                    <a:pt x="12427" y="9258"/>
                  </a:cubicBezTo>
                  <a:lnTo>
                    <a:pt x="15100" y="9258"/>
                  </a:lnTo>
                  <a:lnTo>
                    <a:pt x="151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2DA2B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4" name="Text Box 19"/>
            <p:cNvSpPr txBox="1">
              <a:spLocks noChangeArrowheads="1"/>
            </p:cNvSpPr>
            <p:nvPr/>
          </p:nvSpPr>
          <p:spPr bwMode="auto">
            <a:xfrm>
              <a:off x="5273349" y="2057400"/>
              <a:ext cx="397201" cy="229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icrosoft YaHei" charset="-122"/>
                  <a:cs typeface="Arial" charset="0"/>
                </a:rPr>
                <a:t>Caract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icrosoft YaHei" charset="-122"/>
                  <a:cs typeface="Arial" charset="0"/>
                </a:rPr>
                <a:t>. del </a:t>
              </a: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icrosoft YaHei" charset="-122"/>
                  <a:cs typeface="Arial" charset="0"/>
                </a:rPr>
                <a:t>prod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icrosoft YaHei" charset="-122"/>
                  <a:cs typeface="Arial" charset="0"/>
                </a:rPr>
                <a:t> o servicio</a:t>
              </a:r>
            </a:p>
          </p:txBody>
        </p:sp>
        <p:sp>
          <p:nvSpPr>
            <p:cNvPr id="52245" name="Line 20"/>
            <p:cNvSpPr>
              <a:spLocks noChangeShapeType="1"/>
            </p:cNvSpPr>
            <p:nvPr/>
          </p:nvSpPr>
          <p:spPr bwMode="auto">
            <a:xfrm>
              <a:off x="6019800" y="2743200"/>
              <a:ext cx="1588" cy="8382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6" name="Line 21"/>
            <p:cNvSpPr>
              <a:spLocks noChangeShapeType="1"/>
            </p:cNvSpPr>
            <p:nvPr/>
          </p:nvSpPr>
          <p:spPr bwMode="auto">
            <a:xfrm>
              <a:off x="6248400" y="2743200"/>
              <a:ext cx="1588" cy="8382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7" name="Line 22"/>
            <p:cNvSpPr>
              <a:spLocks noChangeShapeType="1"/>
            </p:cNvSpPr>
            <p:nvPr/>
          </p:nvSpPr>
          <p:spPr bwMode="auto">
            <a:xfrm>
              <a:off x="6477000" y="2743200"/>
              <a:ext cx="1588" cy="8382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8" name="Line 23"/>
            <p:cNvSpPr>
              <a:spLocks noChangeShapeType="1"/>
            </p:cNvSpPr>
            <p:nvPr/>
          </p:nvSpPr>
          <p:spPr bwMode="auto">
            <a:xfrm>
              <a:off x="5943600" y="2895600"/>
              <a:ext cx="6858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49" name="Line 24"/>
            <p:cNvSpPr>
              <a:spLocks noChangeShapeType="1"/>
            </p:cNvSpPr>
            <p:nvPr/>
          </p:nvSpPr>
          <p:spPr bwMode="auto">
            <a:xfrm>
              <a:off x="5943600" y="3429000"/>
              <a:ext cx="6858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0" name="Line 25"/>
            <p:cNvSpPr>
              <a:spLocks noChangeShapeType="1"/>
            </p:cNvSpPr>
            <p:nvPr/>
          </p:nvSpPr>
          <p:spPr bwMode="auto">
            <a:xfrm>
              <a:off x="5943600" y="3200400"/>
              <a:ext cx="6858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1" name="Text Box 26"/>
            <p:cNvSpPr txBox="1">
              <a:spLocks noChangeArrowheads="1"/>
            </p:cNvSpPr>
            <p:nvPr/>
          </p:nvSpPr>
          <p:spPr bwMode="auto">
            <a:xfrm>
              <a:off x="5715000" y="2057400"/>
              <a:ext cx="1219200" cy="64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 charset="-122"/>
                  <a:cs typeface="Arial" charset="0"/>
                </a:rPr>
                <a:t>Caract</a:t>
              </a: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 charset="-122"/>
                  <a:cs typeface="Arial" charset="0"/>
                </a:rPr>
                <a:t> 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 charset="-122"/>
                  <a:cs typeface="Arial" charset="0"/>
                </a:rPr>
                <a:t>del </a:t>
              </a:r>
              <a:r>
                <a:rPr lang="es-ES" sz="1600" dirty="0">
                  <a:solidFill>
                    <a:srgbClr val="000000"/>
                  </a:solidFill>
                  <a:latin typeface="+mj-lt"/>
                  <a:cs typeface="Arial" charset="0"/>
                </a:rPr>
                <a:t>proceso</a:t>
              </a:r>
            </a:p>
          </p:txBody>
        </p:sp>
        <p:sp>
          <p:nvSpPr>
            <p:cNvPr id="52252" name="AutoShape 27"/>
            <p:cNvSpPr>
              <a:spLocks noChangeArrowheads="1"/>
            </p:cNvSpPr>
            <p:nvPr/>
          </p:nvSpPr>
          <p:spPr bwMode="auto">
            <a:xfrm>
              <a:off x="5867400" y="1524000"/>
              <a:ext cx="914400" cy="533400"/>
            </a:xfrm>
            <a:custGeom>
              <a:avLst/>
              <a:gdLst>
                <a:gd name="T0" fmla="*/ 639233 w 21600"/>
                <a:gd name="T1" fmla="*/ 0 h 21600"/>
                <a:gd name="T2" fmla="*/ 639233 w 21600"/>
                <a:gd name="T3" fmla="*/ 300235 h 21600"/>
                <a:gd name="T4" fmla="*/ 137583 w 21600"/>
                <a:gd name="T5" fmla="*/ 533400 h 21600"/>
                <a:gd name="T6" fmla="*/ 914400 w 21600"/>
                <a:gd name="T7" fmla="*/ 15011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00 h 21600"/>
                <a:gd name="T14" fmla="*/ 18201 w 21600"/>
                <a:gd name="T15" fmla="*/ 925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0" y="0"/>
                  </a:lnTo>
                  <a:lnTo>
                    <a:pt x="15100" y="2900"/>
                  </a:lnTo>
                  <a:lnTo>
                    <a:pt x="12427" y="2900"/>
                  </a:lnTo>
                  <a:cubicBezTo>
                    <a:pt x="5564" y="2900"/>
                    <a:pt x="0" y="7045"/>
                    <a:pt x="0" y="12158"/>
                  </a:cubicBezTo>
                  <a:lnTo>
                    <a:pt x="0" y="21600"/>
                  </a:lnTo>
                  <a:lnTo>
                    <a:pt x="6499" y="21600"/>
                  </a:lnTo>
                  <a:lnTo>
                    <a:pt x="6499" y="12158"/>
                  </a:lnTo>
                  <a:cubicBezTo>
                    <a:pt x="6499" y="10556"/>
                    <a:pt x="9153" y="9258"/>
                    <a:pt x="12427" y="9258"/>
                  </a:cubicBezTo>
                  <a:lnTo>
                    <a:pt x="15100" y="9258"/>
                  </a:lnTo>
                  <a:lnTo>
                    <a:pt x="151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2DA2B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3" name="Text Box 28"/>
            <p:cNvSpPr txBox="1">
              <a:spLocks noChangeArrowheads="1"/>
            </p:cNvSpPr>
            <p:nvPr/>
          </p:nvSpPr>
          <p:spPr bwMode="auto">
            <a:xfrm>
              <a:off x="6886705" y="1066800"/>
              <a:ext cx="612645" cy="155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s-ES" sz="1400" dirty="0">
                  <a:solidFill>
                    <a:srgbClr val="000000"/>
                  </a:solidFill>
                  <a:latin typeface="+mj-lt"/>
                  <a:cs typeface="Arial" charset="0"/>
                </a:rPr>
                <a:t>Características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charset="0"/>
                </a:rPr>
                <a:t> del 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 charset="0"/>
                </a:rPr>
                <a:t>proceso</a:t>
              </a:r>
            </a:p>
          </p:txBody>
        </p:sp>
        <p:sp>
          <p:nvSpPr>
            <p:cNvPr id="52254" name="Line 29"/>
            <p:cNvSpPr>
              <a:spLocks noChangeShapeType="1"/>
            </p:cNvSpPr>
            <p:nvPr/>
          </p:nvSpPr>
          <p:spPr bwMode="auto">
            <a:xfrm>
              <a:off x="7620000" y="1447800"/>
              <a:ext cx="1588" cy="7620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5" name="Line 30"/>
            <p:cNvSpPr>
              <a:spLocks noChangeShapeType="1"/>
            </p:cNvSpPr>
            <p:nvPr/>
          </p:nvSpPr>
          <p:spPr bwMode="auto">
            <a:xfrm>
              <a:off x="7924800" y="1447800"/>
              <a:ext cx="1588" cy="76200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6" name="Line 31"/>
            <p:cNvSpPr>
              <a:spLocks noChangeShapeType="1"/>
            </p:cNvSpPr>
            <p:nvPr/>
          </p:nvSpPr>
          <p:spPr bwMode="auto">
            <a:xfrm>
              <a:off x="7467600" y="1676400"/>
              <a:ext cx="6858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7" name="Line 32"/>
            <p:cNvSpPr>
              <a:spLocks noChangeShapeType="1"/>
            </p:cNvSpPr>
            <p:nvPr/>
          </p:nvSpPr>
          <p:spPr bwMode="auto">
            <a:xfrm>
              <a:off x="7467600" y="1981200"/>
              <a:ext cx="685800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Microsoft YaHei" charset="-122"/>
                <a:cs typeface="+mn-cs"/>
              </a:endParaRPr>
            </a:p>
          </p:txBody>
        </p:sp>
        <p:sp>
          <p:nvSpPr>
            <p:cNvPr id="52258" name="Text Box 33"/>
            <p:cNvSpPr txBox="1">
              <a:spLocks noChangeArrowheads="1"/>
            </p:cNvSpPr>
            <p:nvPr/>
          </p:nvSpPr>
          <p:spPr bwMode="auto">
            <a:xfrm>
              <a:off x="7086600" y="457200"/>
              <a:ext cx="2057400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rebuchet MS" pitchFamily="34" charset="0"/>
                  <a:ea typeface="Microsoft YaHei" charset="-122"/>
                </a:defRPr>
              </a:lvl9pPr>
            </a:lstStyle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ts val="125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Caract</a:t>
              </a: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Microsoft YaHei" charset="-122"/>
                  <a:cs typeface="Arial" charset="0"/>
                </a:rPr>
                <a:t>. de control del proceso</a:t>
              </a:r>
            </a:p>
          </p:txBody>
        </p:sp>
      </p:grpSp>
      <p:pic>
        <p:nvPicPr>
          <p:cNvPr id="3" name="ppt 115">
            <a:hlinkClick r:id="" action="ppaction://media"/>
            <a:extLst>
              <a:ext uri="{FF2B5EF4-FFF2-40B4-BE49-F238E27FC236}">
                <a16:creationId xmlns:a16="http://schemas.microsoft.com/office/drawing/2014/main" id="{49228567-11E4-4D7C-8A57-BF4F3D3B7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912" y="4289687"/>
            <a:ext cx="609600" cy="609600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CAB483C-65B1-4FDC-BB57-5526AF6ECBE3}"/>
              </a:ext>
            </a:extLst>
          </p:cNvPr>
          <p:cNvSpPr txBox="1"/>
          <p:nvPr/>
        </p:nvSpPr>
        <p:spPr>
          <a:xfrm>
            <a:off x="251520" y="280797"/>
            <a:ext cx="8206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latin typeface="+mj-lt"/>
              </a:rPr>
              <a:t>8. Construcción de otras matrices</a:t>
            </a:r>
            <a:endParaRPr lang="es-UY" sz="4000" b="1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51185"/>
            <a:ext cx="7489825" cy="898813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700" dirty="0"/>
              <a:t>Benchmarking o Referimiento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049998"/>
            <a:ext cx="8386588" cy="489928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Es un tipo de estudio comparativo</a:t>
            </a:r>
            <a:endParaRPr lang="es-ES" sz="2000" b="1" i="1" dirty="0">
              <a:solidFill>
                <a:srgbClr val="FFFF00"/>
              </a:solidFill>
            </a:endParaRP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b="1" i="1" dirty="0">
                <a:solidFill>
                  <a:srgbClr val="C00000"/>
                </a:solidFill>
              </a:rPr>
              <a:t>Es una práctica que nos incita a aprender de otros, para mejorar de manera acelerada y selectiva.</a:t>
            </a:r>
            <a:endParaRPr lang="es-ES" sz="2000" dirty="0">
              <a:solidFill>
                <a:srgbClr val="C00000"/>
              </a:solidFill>
            </a:endParaRP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Requiere una mentalidad abierta</a:t>
            </a: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dirty="0"/>
          </a:p>
          <a:p>
            <a:pPr indent="-341313">
              <a:lnSpc>
                <a:spcPct val="140000"/>
              </a:lnSpc>
              <a:spcBef>
                <a:spcPct val="0"/>
              </a:spcBef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2000" b="1" dirty="0"/>
              <a:t>TIPOS DE BENCHMARKING</a:t>
            </a:r>
          </a:p>
          <a:p>
            <a:pPr indent="-341313">
              <a:lnSpc>
                <a:spcPct val="140000"/>
              </a:lnSpc>
              <a:spcBef>
                <a:spcPct val="0"/>
              </a:spcBef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2000" b="1" dirty="0"/>
              <a:t>¿SOBRE QUÉ?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600" dirty="0"/>
              <a:t>Referimiento sobre </a:t>
            </a:r>
            <a:r>
              <a:rPr lang="es-ES" sz="1600" b="1" i="1" dirty="0">
                <a:solidFill>
                  <a:srgbClr val="C00000"/>
                </a:solidFill>
              </a:rPr>
              <a:t>productos o servicios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1600" dirty="0"/>
              <a:t>Referimiento sobre </a:t>
            </a:r>
            <a:r>
              <a:rPr lang="es-ES" sz="1600" b="1" i="1" dirty="0">
                <a:solidFill>
                  <a:srgbClr val="C00000"/>
                </a:solidFill>
              </a:rPr>
              <a:t>procesos operativos</a:t>
            </a:r>
          </a:p>
          <a:p>
            <a:pPr indent="-341313">
              <a:lnSpc>
                <a:spcPct val="140000"/>
              </a:lnSpc>
              <a:spcBef>
                <a:spcPct val="0"/>
              </a:spcBef>
              <a:buClrTx/>
              <a:buSzPct val="68000"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r>
              <a:rPr lang="es-ES" sz="2000" b="1" dirty="0"/>
              <a:t>¿CON QUIÉN?</a:t>
            </a:r>
          </a:p>
          <a:p>
            <a:pPr marL="341313" marR="0" lvl="0" indent="-341313" latinLnBrk="0">
              <a:lnSpc>
                <a:spcPct val="10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ES" sz="1600" dirty="0"/>
              <a:t>Referimiento </a:t>
            </a:r>
            <a:r>
              <a:rPr lang="es-ES" sz="1600" b="1" i="1" dirty="0">
                <a:solidFill>
                  <a:srgbClr val="C00000"/>
                </a:solidFill>
              </a:rPr>
              <a:t>interno</a:t>
            </a:r>
          </a:p>
          <a:p>
            <a:pPr marL="341313" marR="0" lvl="0" indent="-341313" latinLnBrk="0">
              <a:lnSpc>
                <a:spcPct val="10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s-ES" sz="1600" dirty="0"/>
              <a:t>Referimiento </a:t>
            </a:r>
            <a:r>
              <a:rPr lang="es-ES" sz="1600" b="1" i="1" dirty="0">
                <a:solidFill>
                  <a:srgbClr val="C00000"/>
                </a:solidFill>
              </a:rPr>
              <a:t>externo </a:t>
            </a:r>
          </a:p>
          <a:p>
            <a:pPr indent="-341313">
              <a:lnSpc>
                <a:spcPct val="140000"/>
              </a:lnSpc>
              <a:spcBef>
                <a:spcPct val="0"/>
              </a:spcBef>
              <a:buClrTx/>
              <a:buSzPct val="68000"/>
              <a:buFontTx/>
              <a:buNone/>
              <a:tabLst>
                <a:tab pos="890588" algn="l"/>
                <a:tab pos="1804988" algn="l"/>
                <a:tab pos="2719388" algn="l"/>
                <a:tab pos="3633788" algn="l"/>
                <a:tab pos="4548188" algn="l"/>
                <a:tab pos="5462588" algn="l"/>
                <a:tab pos="6376988" algn="l"/>
                <a:tab pos="7291388" algn="l"/>
                <a:tab pos="8205788" algn="l"/>
                <a:tab pos="9120188" algn="l"/>
                <a:tab pos="10034588" algn="l"/>
              </a:tabLst>
            </a:pPr>
            <a:endParaRPr lang="es-ES" sz="2000" b="1" i="1" dirty="0">
              <a:latin typeface="Trebuchet MS" pitchFamily="34" charset="0"/>
            </a:endParaRPr>
          </a:p>
          <a:p>
            <a:pPr marL="341313" indent="-341313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dirty="0"/>
          </a:p>
        </p:txBody>
      </p:sp>
      <p:pic>
        <p:nvPicPr>
          <p:cNvPr id="2" name="ppt 116">
            <a:hlinkClick r:id="" action="ppaction://media"/>
            <a:extLst>
              <a:ext uri="{FF2B5EF4-FFF2-40B4-BE49-F238E27FC236}">
                <a16:creationId xmlns:a16="http://schemas.microsoft.com/office/drawing/2014/main" id="{C76DBD41-CF8F-4C3D-9C69-912734D95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850" y="260350"/>
            <a:ext cx="8516938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700" dirty="0" err="1">
                <a:effectLst/>
                <a:latin typeface="Constantia" panose="02030602050306030303" pitchFamily="18" charset="0"/>
              </a:rPr>
              <a:t>Posibles</a:t>
            </a:r>
            <a:r>
              <a:rPr lang="en-US" sz="3700" dirty="0">
                <a:effectLst/>
                <a:latin typeface="Constantia" panose="02030602050306030303" pitchFamily="18" charset="0"/>
              </a:rPr>
              <a:t> </a:t>
            </a:r>
            <a:r>
              <a:rPr lang="en-US" sz="3700" dirty="0" err="1">
                <a:effectLst/>
                <a:latin typeface="Constantia" panose="02030602050306030303" pitchFamily="18" charset="0"/>
              </a:rPr>
              <a:t>causas</a:t>
            </a:r>
            <a:r>
              <a:rPr lang="en-US" sz="3700" dirty="0">
                <a:effectLst/>
                <a:latin typeface="Constantia" panose="02030602050306030303" pitchFamily="18" charset="0"/>
              </a:rPr>
              <a:t> </a:t>
            </a:r>
            <a:br>
              <a:rPr lang="en-US" sz="3700" dirty="0">
                <a:effectLst/>
                <a:latin typeface="Constantia" panose="02030602050306030303" pitchFamily="18" charset="0"/>
              </a:rPr>
            </a:br>
            <a:r>
              <a:rPr lang="en-US" sz="2500" dirty="0">
                <a:effectLst/>
                <a:latin typeface="Constantia" panose="02030602050306030303" pitchFamily="18" charset="0"/>
              </a:rPr>
              <a:t>(</a:t>
            </a:r>
            <a:r>
              <a:rPr lang="en-US" sz="2500" dirty="0" err="1">
                <a:effectLst/>
                <a:latin typeface="Constantia" panose="02030602050306030303" pitchFamily="18" charset="0"/>
              </a:rPr>
              <a:t>Defectos</a:t>
            </a:r>
            <a:r>
              <a:rPr lang="en-US" sz="2500" dirty="0">
                <a:effectLst/>
                <a:latin typeface="Constantia" panose="02030602050306030303" pitchFamily="18" charset="0"/>
              </a:rPr>
              <a:t> </a:t>
            </a:r>
            <a:r>
              <a:rPr lang="en-US" sz="2500" dirty="0" err="1">
                <a:effectLst/>
                <a:latin typeface="Constantia" panose="02030602050306030303" pitchFamily="18" charset="0"/>
              </a:rPr>
              <a:t>encontrados</a:t>
            </a:r>
            <a:r>
              <a:rPr lang="en-US" sz="2500" dirty="0">
                <a:effectLst/>
                <a:latin typeface="Constantia" panose="02030602050306030303" pitchFamily="18" charset="0"/>
              </a:rPr>
              <a:t>)</a:t>
            </a:r>
            <a:endParaRPr lang="es-ES" sz="250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64515" name="Rectangle 3"/>
          <p:cNvSpPr>
            <a:spLocks noGrp="1"/>
          </p:cNvSpPr>
          <p:nvPr>
            <p:ph type="body" idx="4294967295"/>
          </p:nvPr>
        </p:nvSpPr>
        <p:spPr>
          <a:xfrm>
            <a:off x="3203575" y="1341438"/>
            <a:ext cx="4176713" cy="5327650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Motor no detiene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No enfría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Burlete deficiente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Pintura Deficiente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Rayas 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No funciona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Puerta no cierra</a:t>
            </a:r>
          </a:p>
          <a:p>
            <a:pPr marL="342900" indent="-342900">
              <a:lnSpc>
                <a:spcPct val="80000"/>
              </a:lnSpc>
            </a:pPr>
            <a:r>
              <a:rPr lang="es-ES_tradnl" sz="2300" dirty="0">
                <a:latin typeface="Constantia" panose="02030602050306030303" pitchFamily="18" charset="0"/>
              </a:rPr>
              <a:t>Gavetas deficientes</a:t>
            </a:r>
          </a:p>
          <a:p>
            <a:pPr marL="342900" indent="-342900">
              <a:lnSpc>
                <a:spcPct val="80000"/>
              </a:lnSpc>
            </a:pPr>
            <a:r>
              <a:rPr lang="es-ES" sz="2300" dirty="0">
                <a:latin typeface="Constantia" panose="02030602050306030303" pitchFamily="18" charset="0"/>
              </a:rPr>
              <a:t>Motor no arranca</a:t>
            </a:r>
          </a:p>
          <a:p>
            <a:pPr marL="342900" indent="-342900">
              <a:lnSpc>
                <a:spcPct val="80000"/>
              </a:lnSpc>
            </a:pPr>
            <a:r>
              <a:rPr lang="es-ES" sz="2300" dirty="0">
                <a:latin typeface="Constantia" panose="02030602050306030303" pitchFamily="18" charset="0"/>
              </a:rPr>
              <a:t>Mala nivelación</a:t>
            </a:r>
          </a:p>
          <a:p>
            <a:pPr marL="342900" indent="-342900">
              <a:lnSpc>
                <a:spcPct val="80000"/>
              </a:lnSpc>
            </a:pPr>
            <a:r>
              <a:rPr lang="es-ES" sz="2300" dirty="0">
                <a:latin typeface="Constantia" panose="02030602050306030303" pitchFamily="18" charset="0"/>
              </a:rPr>
              <a:t>Puerta defectuosa</a:t>
            </a:r>
          </a:p>
          <a:p>
            <a:pPr marL="342900" indent="-342900">
              <a:lnSpc>
                <a:spcPct val="80000"/>
              </a:lnSpc>
            </a:pPr>
            <a:r>
              <a:rPr lang="es-ES" sz="2300" dirty="0">
                <a:latin typeface="Constantia" panose="02030602050306030303" pitchFamily="18" charset="0"/>
              </a:rPr>
              <a:t>Otros</a:t>
            </a: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539750" y="3213100"/>
          <a:ext cx="257968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1" name="Imagen" r:id="rId3" imgW="2409480" imgH="2562120" progId="MS_ClipArt_Gallery.2">
                  <p:embed/>
                </p:oleObj>
              </mc:Choice>
              <mc:Fallback>
                <p:oleObj name="Imagen" r:id="rId3" imgW="2409480" imgH="256212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13100"/>
                        <a:ext cx="2579688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7451725" cy="10810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Fuentes de referimiento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00188"/>
            <a:ext cx="7672337" cy="439261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Organizaciones líderes mundiales.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El mejor del país en el ramo.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El mejor en determinado proceso, aunque no necesariamente desarrolle la misma actividad.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Especialistas destacados en cada tema.</a:t>
            </a:r>
          </a:p>
          <a:p>
            <a:pPr marL="341313" indent="-341313">
              <a:lnSpc>
                <a:spcPct val="14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s-ES" sz="2000" dirty="0"/>
              <a:t>Redes de información, publicaciones, etc.</a:t>
            </a:r>
          </a:p>
          <a:p>
            <a:pPr marL="341313" indent="-341313">
              <a:lnSpc>
                <a:spcPct val="90000"/>
              </a:lnSpc>
              <a:buClrTx/>
              <a:buSzPct val="68000"/>
              <a:buFontTx/>
              <a:buNone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s-ES" sz="2000" b="1" i="1" dirty="0"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8382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/>
              <a:t>Fases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1341438"/>
            <a:ext cx="6800850" cy="45783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8013" indent="-608013">
              <a:lnSpc>
                <a:spcPct val="90000"/>
              </a:lnSpc>
              <a:buClr>
                <a:srgbClr val="2DA2BF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Planificación</a:t>
            </a:r>
          </a:p>
          <a:p>
            <a:pPr marL="608013" indent="-608013">
              <a:lnSpc>
                <a:spcPct val="90000"/>
              </a:lnSpc>
              <a:buClr>
                <a:srgbClr val="2DA2BF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Selección del marco de referencia</a:t>
            </a:r>
          </a:p>
          <a:p>
            <a:pPr marL="608013" indent="-608013">
              <a:lnSpc>
                <a:spcPct val="90000"/>
              </a:lnSpc>
              <a:buClr>
                <a:srgbClr val="2DA2BF"/>
              </a:buClr>
              <a:buSzPct val="68000"/>
              <a:buFont typeface="Times New Roman" pitchFamily="18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Recorrer el ciclo de la información:</a:t>
            </a:r>
          </a:p>
          <a:p>
            <a:pPr marL="989013" lvl="1" indent="-531813">
              <a:lnSpc>
                <a:spcPct val="90000"/>
              </a:lnSpc>
              <a:buFont typeface="Verdana" pitchFamily="34" charset="0"/>
              <a:buChar char="◦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Recolección</a:t>
            </a:r>
          </a:p>
          <a:p>
            <a:pPr marL="989013" lvl="1" indent="-531813">
              <a:lnSpc>
                <a:spcPct val="90000"/>
              </a:lnSpc>
              <a:buFont typeface="Verdana" pitchFamily="34" charset="0"/>
              <a:buChar char="◦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Ordenamiento</a:t>
            </a:r>
          </a:p>
          <a:p>
            <a:pPr marL="989013" lvl="1" indent="-531813">
              <a:lnSpc>
                <a:spcPct val="90000"/>
              </a:lnSpc>
              <a:buFont typeface="Verdana" pitchFamily="34" charset="0"/>
              <a:buChar char="◦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Análisis</a:t>
            </a:r>
          </a:p>
          <a:p>
            <a:pPr marL="608013" indent="-608013">
              <a:lnSpc>
                <a:spcPct val="90000"/>
              </a:lnSpc>
              <a:buClr>
                <a:srgbClr val="0099CC"/>
              </a:buClr>
              <a:buSzPct val="68000"/>
              <a:buFont typeface="Trebuchet MS" pitchFamily="34" charset="0"/>
              <a:buAutoNum type="arabicPeriod"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r>
              <a:rPr lang="es-ES" dirty="0"/>
              <a:t>Integración y acción</a:t>
            </a:r>
          </a:p>
          <a:p>
            <a:pPr marL="608013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5700" algn="l"/>
                <a:tab pos="2070100" algn="l"/>
                <a:tab pos="2984500" algn="l"/>
                <a:tab pos="3898900" algn="l"/>
                <a:tab pos="4813300" algn="l"/>
                <a:tab pos="5727700" algn="l"/>
                <a:tab pos="6642100" algn="l"/>
                <a:tab pos="7556500" algn="l"/>
                <a:tab pos="8470900" algn="l"/>
                <a:tab pos="9385300" algn="l"/>
                <a:tab pos="10299700" algn="l"/>
              </a:tabLst>
            </a:pPr>
            <a:endParaRPr lang="es-ES" dirty="0">
              <a:latin typeface="Trebuchet MS" pitchFamily="34" charset="0"/>
            </a:endParaRPr>
          </a:p>
        </p:txBody>
      </p:sp>
      <p:pic>
        <p:nvPicPr>
          <p:cNvPr id="3" name="ppt 119">
            <a:hlinkClick r:id="" action="ppaction://media"/>
            <a:extLst>
              <a:ext uri="{FF2B5EF4-FFF2-40B4-BE49-F238E27FC236}">
                <a16:creationId xmlns:a16="http://schemas.microsoft.com/office/drawing/2014/main" id="{98CA197F-24D4-4EC8-A7E6-472A788BE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077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AutoShape 9"/>
          <p:cNvSpPr>
            <a:spLocks noChangeArrowheads="1"/>
          </p:cNvSpPr>
          <p:nvPr/>
        </p:nvSpPr>
        <p:spPr bwMode="auto">
          <a:xfrm rot="-9900000">
            <a:off x="2493963" y="6056313"/>
            <a:ext cx="1812925" cy="552450"/>
          </a:xfrm>
          <a:prstGeom prst="curvedDownArrow">
            <a:avLst>
              <a:gd name="adj1" fmla="val 26010"/>
              <a:gd name="adj2" fmla="val 51989"/>
              <a:gd name="adj3" fmla="val 25000"/>
            </a:avLst>
          </a:prstGeom>
          <a:solidFill>
            <a:srgbClr val="0033CC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58370" name="Oval 1"/>
          <p:cNvSpPr>
            <a:spLocks noChangeArrowheads="1"/>
          </p:cNvSpPr>
          <p:nvPr/>
        </p:nvSpPr>
        <p:spPr bwMode="auto">
          <a:xfrm>
            <a:off x="3811456" y="1331043"/>
            <a:ext cx="2141237" cy="1801347"/>
          </a:xfrm>
          <a:prstGeom prst="ellipse">
            <a:avLst/>
          </a:prstGeom>
          <a:solidFill>
            <a:srgbClr val="FFCC66"/>
          </a:solidFill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Microsoft YaHei" charset="-122"/>
                <a:cs typeface="+mn-cs"/>
              </a:rPr>
              <a:t>1.Seiri</a:t>
            </a:r>
          </a:p>
        </p:txBody>
      </p:sp>
      <p:sp>
        <p:nvSpPr>
          <p:cNvPr id="58371" name="Oval 2"/>
          <p:cNvSpPr>
            <a:spLocks noChangeArrowheads="1"/>
          </p:cNvSpPr>
          <p:nvPr/>
        </p:nvSpPr>
        <p:spPr bwMode="auto">
          <a:xfrm>
            <a:off x="5614373" y="2850760"/>
            <a:ext cx="2268656" cy="1744205"/>
          </a:xfrm>
          <a:prstGeom prst="ellipse">
            <a:avLst/>
          </a:prstGeom>
          <a:solidFill>
            <a:srgbClr val="FF3300"/>
          </a:solidFill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Microsoft YaHei" charset="-122"/>
                <a:cs typeface="+mn-cs"/>
              </a:rPr>
              <a:t>2.Seiton</a:t>
            </a:r>
          </a:p>
        </p:txBody>
      </p:sp>
      <p:sp>
        <p:nvSpPr>
          <p:cNvPr id="58372" name="Oval 3"/>
          <p:cNvSpPr>
            <a:spLocks noChangeArrowheads="1"/>
          </p:cNvSpPr>
          <p:nvPr/>
        </p:nvSpPr>
        <p:spPr bwMode="auto">
          <a:xfrm>
            <a:off x="3931553" y="4652107"/>
            <a:ext cx="2141237" cy="1801347"/>
          </a:xfrm>
          <a:prstGeom prst="ellipse">
            <a:avLst/>
          </a:prstGeom>
          <a:solidFill>
            <a:srgbClr val="0033CC"/>
          </a:solidFill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Microsoft YaHei" charset="-122"/>
                <a:cs typeface="+mn-cs"/>
              </a:rPr>
              <a:t>3.Seiso</a:t>
            </a:r>
          </a:p>
        </p:txBody>
      </p:sp>
      <p:sp>
        <p:nvSpPr>
          <p:cNvPr id="58373" name="Oval 4"/>
          <p:cNvSpPr>
            <a:spLocks noChangeArrowheads="1"/>
          </p:cNvSpPr>
          <p:nvPr/>
        </p:nvSpPr>
        <p:spPr bwMode="auto">
          <a:xfrm>
            <a:off x="1104885" y="4088846"/>
            <a:ext cx="2290626" cy="1873455"/>
          </a:xfrm>
          <a:prstGeom prst="ellipse">
            <a:avLst/>
          </a:prstGeom>
          <a:solidFill>
            <a:srgbClr val="00FF00"/>
          </a:solidFill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Microsoft YaHei" charset="-122"/>
                <a:cs typeface="+mn-cs"/>
              </a:rPr>
              <a:t>4.Seiketsu</a:t>
            </a:r>
          </a:p>
        </p:txBody>
      </p:sp>
      <p:sp>
        <p:nvSpPr>
          <p:cNvPr id="58374" name="Oval 5"/>
          <p:cNvSpPr>
            <a:spLocks noChangeArrowheads="1"/>
          </p:cNvSpPr>
          <p:nvPr/>
        </p:nvSpPr>
        <p:spPr bwMode="auto">
          <a:xfrm>
            <a:off x="804644" y="2061650"/>
            <a:ext cx="2258405" cy="1799986"/>
          </a:xfrm>
          <a:prstGeom prst="ellipse">
            <a:avLst/>
          </a:prstGeom>
          <a:solidFill>
            <a:srgbClr val="00FFFF"/>
          </a:solidFill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Microsoft YaHei" charset="-122"/>
                <a:cs typeface="+mn-cs"/>
              </a:rPr>
              <a:t>5.Shitsuke</a:t>
            </a:r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 rot="2820000">
            <a:off x="5676801" y="1764554"/>
            <a:ext cx="1670736" cy="626846"/>
          </a:xfrm>
          <a:prstGeom prst="curvedDownArrow">
            <a:avLst>
              <a:gd name="adj1" fmla="val 24746"/>
              <a:gd name="adj2" fmla="val 49506"/>
              <a:gd name="adj3" fmla="val 25000"/>
            </a:avLst>
          </a:prstGeom>
          <a:solidFill>
            <a:srgbClr val="FFC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 rot="8160000">
            <a:off x="6091830" y="4958227"/>
            <a:ext cx="1300560" cy="643533"/>
          </a:xfrm>
          <a:prstGeom prst="curvedDownArrow">
            <a:avLst>
              <a:gd name="adj1" fmla="val 25640"/>
              <a:gd name="adj2" fmla="val 51263"/>
              <a:gd name="adj3" fmla="val 2500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58377" name="AutoShape 8"/>
          <p:cNvSpPr>
            <a:spLocks noChangeArrowheads="1"/>
          </p:cNvSpPr>
          <p:nvPr/>
        </p:nvSpPr>
        <p:spPr bwMode="auto">
          <a:xfrm rot="20160000">
            <a:off x="2355649" y="1435805"/>
            <a:ext cx="1666709" cy="473466"/>
          </a:xfrm>
          <a:prstGeom prst="curvedDownArrow">
            <a:avLst>
              <a:gd name="adj1" fmla="val 25919"/>
              <a:gd name="adj2" fmla="val 51807"/>
              <a:gd name="adj3" fmla="val 25000"/>
            </a:avLst>
          </a:prstGeom>
          <a:solidFill>
            <a:srgbClr val="00FFFF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58379" name="AutoShape 10"/>
          <p:cNvSpPr>
            <a:spLocks noChangeArrowheads="1"/>
          </p:cNvSpPr>
          <p:nvPr/>
        </p:nvSpPr>
        <p:spPr bwMode="auto">
          <a:xfrm rot="15600000">
            <a:off x="272035" y="3735960"/>
            <a:ext cx="1123801" cy="588767"/>
          </a:xfrm>
          <a:prstGeom prst="curvedDownArrow">
            <a:avLst>
              <a:gd name="adj1" fmla="val 25722"/>
              <a:gd name="adj2" fmla="val 51425"/>
              <a:gd name="adj3" fmla="val 25000"/>
            </a:avLst>
          </a:prstGeom>
          <a:solidFill>
            <a:srgbClr val="00FF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pic>
        <p:nvPicPr>
          <p:cNvPr id="3" name="ppt 121">
            <a:hlinkClick r:id="" action="ppaction://media"/>
            <a:extLst>
              <a:ext uri="{FF2B5EF4-FFF2-40B4-BE49-F238E27FC236}">
                <a16:creationId xmlns:a16="http://schemas.microsoft.com/office/drawing/2014/main" id="{43086AC5-A0F4-458C-80B6-7606A1813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1827" y="188640"/>
            <a:ext cx="562404" cy="52244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3CC1052-5392-448A-B108-6B44B9F8B8BD}"/>
              </a:ext>
            </a:extLst>
          </p:cNvPr>
          <p:cNvSpPr txBox="1"/>
          <p:nvPr/>
        </p:nvSpPr>
        <p:spPr>
          <a:xfrm>
            <a:off x="1394339" y="554612"/>
            <a:ext cx="4584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4000" b="1" i="1" dirty="0">
                <a:latin typeface="+mn-lt"/>
              </a:rPr>
              <a:t>LAS 5 </a:t>
            </a:r>
            <a:r>
              <a:rPr lang="es-UY" sz="4000" b="1" i="1" dirty="0" err="1">
                <a:latin typeface="+mn-lt"/>
              </a:rPr>
              <a:t>S´s</a:t>
            </a:r>
            <a:endParaRPr lang="es-UY" sz="4000" b="1" i="1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4344" y="89693"/>
            <a:ext cx="8215312" cy="7762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2500" b="0" dirty="0"/>
              <a:t>SEIRI – CLASIFICACIÓN Y DESCARTE (1ª S)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8144" y="883457"/>
            <a:ext cx="8291512" cy="51117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>
                <a:solidFill>
                  <a:srgbClr val="DA1F28"/>
                </a:solidFill>
              </a:rPr>
              <a:t>Significa separar las cosas necesarias de las que no la son.</a:t>
            </a:r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UY" sz="1800" dirty="0">
              <a:solidFill>
                <a:srgbClr val="DA1F28"/>
              </a:solidFill>
            </a:endParaRPr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b="1" dirty="0">
                <a:solidFill>
                  <a:srgbClr val="464646"/>
                </a:solidFill>
              </a:rPr>
              <a:t>Para Poner en práctica la 1ra S debemos hacernos las siguientes preguntas:</a:t>
            </a:r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UY" sz="1800" b="1" dirty="0">
              <a:solidFill>
                <a:srgbClr val="464646"/>
              </a:solidFill>
            </a:endParaRP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¿Qué debemos tirar?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¿Qué debe ser guardado?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¿Qué puede ser útil para otra persona u otro departamento?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¿Qué deberíamos reparar?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¿Qué podemos vender? </a:t>
            </a:r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UY" sz="1800" b="1" dirty="0"/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b="1" dirty="0">
                <a:solidFill>
                  <a:srgbClr val="464646"/>
                </a:solidFill>
              </a:rPr>
              <a:t>Ventajas de Clasificación y Descarte</a:t>
            </a:r>
          </a:p>
          <a:p>
            <a:pPr marL="365125" indent="-254000">
              <a:lnSpc>
                <a:spcPct val="80000"/>
              </a:lnSpc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UY" sz="1800" b="1" dirty="0">
              <a:solidFill>
                <a:srgbClr val="464646"/>
              </a:solidFill>
            </a:endParaRP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Reducción de necesidades de espacio y almacenamiento.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Evita la compra de materiales no necesarios y su deterioro. </a:t>
            </a:r>
          </a:p>
          <a:p>
            <a:pPr marL="365125" indent="-254000">
              <a:lnSpc>
                <a:spcPct val="8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UY" sz="1800" dirty="0"/>
              <a:t>Provoca menor cansancio físico y mayor facilidad de operación. </a:t>
            </a:r>
          </a:p>
        </p:txBody>
      </p:sp>
      <p:pic>
        <p:nvPicPr>
          <p:cNvPr id="3" name="ppt 122">
            <a:hlinkClick r:id="" action="ppaction://media"/>
            <a:extLst>
              <a:ext uri="{FF2B5EF4-FFF2-40B4-BE49-F238E27FC236}">
                <a16:creationId xmlns:a16="http://schemas.microsoft.com/office/drawing/2014/main" id="{ECC5B333-BA5C-4C60-A7F5-DC253FF38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3429000"/>
            <a:ext cx="609600" cy="6096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E1C2047-E5A8-4AF1-95F7-F5EAA227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73675"/>
            <a:ext cx="272305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B0CE72-4493-42B2-8B5C-88CFD745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78" y="5273675"/>
            <a:ext cx="2723059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5477"/>
            <a:ext cx="8145462" cy="70643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2500" b="0" dirty="0"/>
              <a:t>SEITON – ORDEN (2ª S)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02148"/>
            <a:ext cx="8435975" cy="55435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b="1" dirty="0">
                <a:solidFill>
                  <a:srgbClr val="800000"/>
                </a:solidFill>
              </a:rPr>
              <a:t>Cada cosa</a:t>
            </a:r>
            <a:r>
              <a:rPr lang="es-UY" sz="1600" dirty="0"/>
              <a:t> debe </a:t>
            </a:r>
            <a:r>
              <a:rPr lang="es-UY" sz="1600" b="1" dirty="0">
                <a:solidFill>
                  <a:srgbClr val="800000"/>
                </a:solidFill>
              </a:rPr>
              <a:t>tener un único</a:t>
            </a:r>
            <a:r>
              <a:rPr lang="es-UY" sz="1600" dirty="0">
                <a:solidFill>
                  <a:srgbClr val="800000"/>
                </a:solidFill>
              </a:rPr>
              <a:t>, </a:t>
            </a:r>
            <a:r>
              <a:rPr lang="es-UY" sz="1600" b="1" dirty="0">
                <a:solidFill>
                  <a:srgbClr val="800000"/>
                </a:solidFill>
              </a:rPr>
              <a:t>y exclusivo lugar</a:t>
            </a:r>
            <a:r>
              <a:rPr lang="es-UY" sz="1600" dirty="0"/>
              <a:t> donde debe encontrarse antes de su uso, y después de utilizarlo debe volver a él. Todo debe estar disponible y próximo en el lugar de uso. </a:t>
            </a:r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/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Para ordenar cada cosa en su lugar adecuado, responderemos las siguientes preguntas:</a:t>
            </a:r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/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¿Esto, es necesario que esté a mano? </a:t>
            </a: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¿Cuál es el mejor lugar para cada cosa? </a:t>
            </a:r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/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Beneficios de tener lo que es necesario, en su justa cantidad, con la calidad requerida, y en el momento y lugar adecuado :</a:t>
            </a:r>
          </a:p>
          <a:p>
            <a:pPr marL="363538" indent="-255588">
              <a:lnSpc>
                <a:spcPct val="90000"/>
              </a:lnSpc>
              <a:buClrTx/>
              <a:buSzPct val="68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Facilita el transporte interno. </a:t>
            </a: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Menor tiempo de búsqueda de aquello que nos hace falta. </a:t>
            </a: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Evita la compra de materiales y componentes innecesarios y también de los daños a los materiales o productos almacenados. </a:t>
            </a: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Provoca menor cansancio físico y mental, y mejor ambiente. </a:t>
            </a:r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/>
          </a:p>
          <a:p>
            <a:pPr marL="363538" indent="-255588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>
              <a:latin typeface="Arial" charset="0"/>
            </a:endParaRPr>
          </a:p>
        </p:txBody>
      </p:sp>
      <p:pic>
        <p:nvPicPr>
          <p:cNvPr id="3" name="ppt 124">
            <a:hlinkClick r:id="" action="ppaction://media"/>
            <a:extLst>
              <a:ext uri="{FF2B5EF4-FFF2-40B4-BE49-F238E27FC236}">
                <a16:creationId xmlns:a16="http://schemas.microsoft.com/office/drawing/2014/main" id="{5E609274-4B27-449F-9C9B-FFB29F4AC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2060848"/>
            <a:ext cx="609600" cy="6096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27861A6C-B0BA-43F3-AE85-5B4B4F23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44" y="4941168"/>
            <a:ext cx="2398931" cy="175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717"/>
            <a:ext cx="8229600" cy="766986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2500" b="0" dirty="0"/>
              <a:t>SEISO – LIMPIEZA (3ª S)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47891" y="780703"/>
            <a:ext cx="8229600" cy="452596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63538" indent="-255588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2000" b="1" dirty="0">
                <a:solidFill>
                  <a:srgbClr val="800000"/>
                </a:solidFill>
              </a:rPr>
              <a:t>La limpieza la debemos hacer todos.</a:t>
            </a:r>
          </a:p>
          <a:p>
            <a:pPr marL="363538" indent="-255588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1600" dirty="0"/>
          </a:p>
          <a:p>
            <a:pPr marL="363538" indent="-255588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Es importante que cada uno tenga asignada una pequeña zona de su lugar de trabajo que deberá tener siempre limpia bajo su responsabilidad. </a:t>
            </a:r>
          </a:p>
          <a:p>
            <a:pPr marL="363538" indent="-255588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UY" sz="1600" dirty="0"/>
              <a:t>Cada trabajador de la empresa debe, después de cada trabajo realizado, retirar cualquier tipo de suciedad generada.</a:t>
            </a: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Beneficios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Es fundamental para la imagen interna y externa de la empresa.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Evita pérdidas y daños materiales y productos.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Provoca mejor ambiente y que se trabaje a gusto.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dirty="0"/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Para conseguir que la limpieza sea un hábito, se deben tener en cuenta los siguientes puntos:</a:t>
            </a:r>
            <a:endParaRPr lang="es-UY" sz="1600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Todos deben limpiar utensilios y herramientas al terminar de usarlas y antes de guardarlos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Las mesas, armarios y muebles deben estar limpios y en condiciones de uso.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No debe tirarse nada al suelo.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No existe ninguna excepción cuando se trata de limpieza. El objetivo no es impresionar a las visitas sino tener el ambiente ideal para trabajar a gusto.</a:t>
            </a:r>
          </a:p>
          <a:p>
            <a:pPr marL="363538" indent="-255588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UY" sz="2300" dirty="0"/>
          </a:p>
        </p:txBody>
      </p:sp>
      <p:pic>
        <p:nvPicPr>
          <p:cNvPr id="3" name="ppt 126">
            <a:hlinkClick r:id="" action="ppaction://media"/>
            <a:extLst>
              <a:ext uri="{FF2B5EF4-FFF2-40B4-BE49-F238E27FC236}">
                <a16:creationId xmlns:a16="http://schemas.microsoft.com/office/drawing/2014/main" id="{CAFA967C-6C52-4120-8D51-E7AC0223E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7388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6632"/>
            <a:ext cx="8229600" cy="11430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2500" b="0" dirty="0"/>
              <a:t>SEIKETSU – ESTANDARIZACIÓN Y BIENESTAR PERSONAL (4ª S)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84784"/>
            <a:ext cx="8424862" cy="46799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Para lograrlo analice su lugar de trabajo y responda a las siguientes preguntas:</a:t>
            </a: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¿Qué tipo de carteles, avisos, advertencias, procedimientos cree que faltan?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¿Los que ya existen son adecuados? ¿Proporcionan seguridad e higiene?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En general ¿Calificaría su entorno de trabajo como motivador y confortable?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En caso negativo ¿Cómo podría colaborar para que si lo fuera? </a:t>
            </a: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b="1" dirty="0">
              <a:solidFill>
                <a:srgbClr val="000099"/>
              </a:solidFill>
            </a:endParaRPr>
          </a:p>
          <a:p>
            <a:pPr marL="609600" indent="-608013">
              <a:lnSpc>
                <a:spcPct val="90000"/>
              </a:lnSpc>
              <a:buClrTx/>
              <a:buSzPct val="68000"/>
              <a:buFontTx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b="1" dirty="0">
                <a:solidFill>
                  <a:srgbClr val="000099"/>
                </a:solidFill>
              </a:rPr>
              <a:t>Beneficios: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Facilita la seguridad y el desempeño de los trabajadores.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Evita daños de salud del trabajador y del consumidor.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r>
              <a:rPr lang="es-UY" sz="1600" dirty="0"/>
              <a:t>Mejora la imagen de la empresa interna y externamente. </a:t>
            </a:r>
          </a:p>
          <a:p>
            <a:pPr marL="609600" indent="-608013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1157288" algn="l"/>
                <a:tab pos="2071688" algn="l"/>
                <a:tab pos="2986088" algn="l"/>
                <a:tab pos="3900488" algn="l"/>
                <a:tab pos="4814888" algn="l"/>
                <a:tab pos="5729288" algn="l"/>
                <a:tab pos="6643688" algn="l"/>
                <a:tab pos="7558088" algn="l"/>
                <a:tab pos="8472488" algn="l"/>
                <a:tab pos="9386888" algn="l"/>
                <a:tab pos="10301288" algn="l"/>
              </a:tabLst>
            </a:pPr>
            <a:endParaRPr lang="es-UY" sz="1600" dirty="0"/>
          </a:p>
        </p:txBody>
      </p:sp>
      <p:pic>
        <p:nvPicPr>
          <p:cNvPr id="3" name="ppt 128">
            <a:hlinkClick r:id="" action="ppaction://media"/>
            <a:extLst>
              <a:ext uri="{FF2B5EF4-FFF2-40B4-BE49-F238E27FC236}">
                <a16:creationId xmlns:a16="http://schemas.microsoft.com/office/drawing/2014/main" id="{3C2CB4EE-0527-46EF-8DDF-995BC3002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69295"/>
            <a:ext cx="609600" cy="609600"/>
          </a:xfrm>
          <a:prstGeom prst="rect">
            <a:avLst/>
          </a:prstGeom>
        </p:spPr>
      </p:pic>
      <p:sp>
        <p:nvSpPr>
          <p:cNvPr id="6" name="AutoShape 1">
            <a:extLst>
              <a:ext uri="{FF2B5EF4-FFF2-40B4-BE49-F238E27FC236}">
                <a16:creationId xmlns:a16="http://schemas.microsoft.com/office/drawing/2014/main" id="{A2F36172-901F-439A-ABE0-744F9876E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87624" y="3428637"/>
            <a:ext cx="2985865" cy="1368152"/>
          </a:xfrm>
          <a:prstGeom prst="wedgeEllipseCallout">
            <a:avLst>
              <a:gd name="adj1" fmla="val -30296"/>
              <a:gd name="adj2" fmla="val 71301"/>
            </a:avLst>
          </a:prstGeom>
          <a:noFill/>
          <a:ln w="381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lIns="90000" tIns="46800" rIns="90000" bIns="46800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Avisos sobre:</a:t>
            </a:r>
            <a:r>
              <a: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 </a:t>
            </a:r>
            <a:r>
              <a: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peligros, advertencias, recordatorios sobre requisitos de limpieza, manuales de equipamiento, instrucciones de trabajo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CD2DB74-72D2-4C53-92ED-7D7497EDE67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82159" y="3428637"/>
            <a:ext cx="2985867" cy="1517154"/>
          </a:xfrm>
          <a:prstGeom prst="wedgeEllipseCallout">
            <a:avLst>
              <a:gd name="adj1" fmla="val -30296"/>
              <a:gd name="adj2" fmla="val 71301"/>
            </a:avLst>
          </a:prstGeom>
          <a:noFill/>
          <a:ln w="3816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lIns="90000" tIns="46800" rIns="90000" bIns="46800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Carteles:</a:t>
            </a:r>
            <a:r>
              <a: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 visibles a cierta distancia, en lugares adecuados, fáciles y rápidos de entender, contribuir a un local de trabajo cálido y confortable</a:t>
            </a: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-122"/>
                <a:cs typeface="+mn-cs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9906" y="101606"/>
            <a:ext cx="8420565" cy="1110903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UY" sz="2500" b="0" dirty="0"/>
              <a:t>SHITSUKE – COMPROMISO Y DISCIPLINA (5ª S)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9906" y="1071328"/>
            <a:ext cx="8229600" cy="4525962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65125" indent="-254000"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1600" dirty="0"/>
              <a:t>Consiste en, mediante el </a:t>
            </a:r>
            <a:r>
              <a:rPr lang="es-ES" sz="1600" dirty="0">
                <a:solidFill>
                  <a:srgbClr val="800000"/>
                </a:solidFill>
              </a:rPr>
              <a:t>compromiso y disciplina</a:t>
            </a:r>
            <a:r>
              <a:rPr lang="es-ES" sz="1600" dirty="0"/>
              <a:t>, convertir en rutina, en una práctica</a:t>
            </a:r>
          </a:p>
          <a:p>
            <a:pPr marL="365125" indent="-254000"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1600" dirty="0"/>
              <a:t>más de nuestros que haceres, la mejora alcanzada con las 4 </a:t>
            </a:r>
            <a:r>
              <a:rPr lang="es-ES" sz="1600" dirty="0" err="1"/>
              <a:t>S’s</a:t>
            </a:r>
            <a:r>
              <a:rPr lang="es-ES" sz="1600" dirty="0"/>
              <a:t> anteriores. </a:t>
            </a:r>
            <a:endParaRPr lang="es-ES" sz="2000" dirty="0"/>
          </a:p>
          <a:p>
            <a:pPr marL="365125" indent="-254000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ES" sz="1600" dirty="0">
              <a:solidFill>
                <a:srgbClr val="800000"/>
              </a:solidFill>
            </a:endParaRPr>
          </a:p>
          <a:p>
            <a:pPr marL="365125" indent="-254000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1600" dirty="0">
                <a:solidFill>
                  <a:srgbClr val="800000"/>
                </a:solidFill>
              </a:rPr>
              <a:t>Disciplina =</a:t>
            </a:r>
            <a:r>
              <a:rPr lang="es-ES" sz="1600" dirty="0"/>
              <a:t> alguien pendiente de nosotros preparado para castigarnos cuando lo consideren oportuno. </a:t>
            </a:r>
          </a:p>
          <a:p>
            <a:pPr marL="365125" indent="-254000"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ES" sz="1600" dirty="0">
              <a:solidFill>
                <a:srgbClr val="800000"/>
              </a:solidFill>
            </a:endParaRPr>
          </a:p>
          <a:p>
            <a:pPr marL="365125" indent="-254000"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1600" dirty="0">
                <a:solidFill>
                  <a:srgbClr val="800000"/>
                </a:solidFill>
              </a:rPr>
              <a:t>Disciplina =</a:t>
            </a:r>
            <a:r>
              <a:rPr lang="es-ES" sz="1600" dirty="0"/>
              <a:t> voluntad de hacer las cosas como se supone se deben hacer. Es el deseo de crear un entorno de trabajo en base de buenos hábitos. </a:t>
            </a:r>
          </a:p>
          <a:p>
            <a:pPr marL="365125" indent="-254000">
              <a:buClrTx/>
              <a:buSzPct val="68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ES" sz="2000" dirty="0"/>
          </a:p>
        </p:txBody>
      </p:sp>
      <p:sp>
        <p:nvSpPr>
          <p:cNvPr id="67588" name="Line 3"/>
          <p:cNvSpPr>
            <a:spLocks noChangeShapeType="1"/>
          </p:cNvSpPr>
          <p:nvPr/>
        </p:nvSpPr>
        <p:spPr bwMode="auto">
          <a:xfrm flipV="1">
            <a:off x="1394707" y="1872495"/>
            <a:ext cx="900249" cy="653591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sp>
        <p:nvSpPr>
          <p:cNvPr id="67589" name="Line 4"/>
          <p:cNvSpPr>
            <a:spLocks noChangeShapeType="1"/>
          </p:cNvSpPr>
          <p:nvPr/>
        </p:nvSpPr>
        <p:spPr bwMode="auto">
          <a:xfrm flipH="1" flipV="1">
            <a:off x="1458912" y="1855435"/>
            <a:ext cx="844985" cy="653591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Microsoft YaHei" charset="-122"/>
              <a:cs typeface="+mn-cs"/>
            </a:endParaRPr>
          </a:p>
        </p:txBody>
      </p:sp>
      <p:pic>
        <p:nvPicPr>
          <p:cNvPr id="3" name="ppt 130">
            <a:hlinkClick r:id="" action="ppaction://media"/>
            <a:extLst>
              <a:ext uri="{FF2B5EF4-FFF2-40B4-BE49-F238E27FC236}">
                <a16:creationId xmlns:a16="http://schemas.microsoft.com/office/drawing/2014/main" id="{09F113D9-3A15-4A03-A9A7-383C18E97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87388"/>
            <a:ext cx="609600" cy="609600"/>
          </a:xfrm>
          <a:prstGeom prst="rect">
            <a:avLst/>
          </a:prstGeom>
        </p:spPr>
      </p:pic>
      <p:sp>
        <p:nvSpPr>
          <p:cNvPr id="23" name="Oval 2">
            <a:extLst>
              <a:ext uri="{FF2B5EF4-FFF2-40B4-BE49-F238E27FC236}">
                <a16:creationId xmlns:a16="http://schemas.microsoft.com/office/drawing/2014/main" id="{6E7E9153-4EDB-46E3-BFDD-BB617DACD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963" y="3334309"/>
            <a:ext cx="4844037" cy="3594335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YaHei" charset="-122"/>
              <a:cs typeface="+mn-cs"/>
            </a:endParaRPr>
          </a:p>
        </p:txBody>
      </p:sp>
      <p:sp>
        <p:nvSpPr>
          <p:cNvPr id="24" name="Oval 3">
            <a:extLst>
              <a:ext uri="{FF2B5EF4-FFF2-40B4-BE49-F238E27FC236}">
                <a16:creationId xmlns:a16="http://schemas.microsoft.com/office/drawing/2014/main" id="{D86BBBB6-B8D0-432F-99A0-7FA2442A5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963" y="3923842"/>
            <a:ext cx="3992106" cy="2886635"/>
          </a:xfrm>
          <a:prstGeom prst="ellipse">
            <a:avLst/>
          </a:prstGeom>
          <a:solidFill>
            <a:srgbClr val="FFFF99"/>
          </a:solidFill>
          <a:ln w="9360" cap="sq">
            <a:solidFill>
              <a:srgbClr val="DEF5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YaHei" charset="-122"/>
              <a:cs typeface="+mn-cs"/>
            </a:endParaRPr>
          </a:p>
        </p:txBody>
      </p:sp>
      <p:sp>
        <p:nvSpPr>
          <p:cNvPr id="25" name="Oval 4">
            <a:extLst>
              <a:ext uri="{FF2B5EF4-FFF2-40B4-BE49-F238E27FC236}">
                <a16:creationId xmlns:a16="http://schemas.microsoft.com/office/drawing/2014/main" id="{538EC054-31F7-4279-B2CC-E2B3E301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3942" y="4630243"/>
            <a:ext cx="3140175" cy="2003634"/>
          </a:xfrm>
          <a:prstGeom prst="ellipse">
            <a:avLst/>
          </a:prstGeom>
          <a:solidFill>
            <a:srgbClr val="FFFF66"/>
          </a:solidFill>
          <a:ln w="9360" cap="sq">
            <a:solidFill>
              <a:srgbClr val="DEF5F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Microsoft YaHei" charset="-122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BB7A72F1-A85E-44B4-9AA9-826B03786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707" y="5631411"/>
            <a:ext cx="850757" cy="470068"/>
          </a:xfrm>
          <a:prstGeom prst="ellipse">
            <a:avLst/>
          </a:prstGeom>
          <a:solidFill>
            <a:srgbClr val="3366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CLASIFICAR</a:t>
            </a:r>
          </a:p>
        </p:txBody>
      </p:sp>
      <p:sp>
        <p:nvSpPr>
          <p:cNvPr id="27" name="Oval 6">
            <a:extLst>
              <a:ext uri="{FF2B5EF4-FFF2-40B4-BE49-F238E27FC236}">
                <a16:creationId xmlns:a16="http://schemas.microsoft.com/office/drawing/2014/main" id="{9189BE28-BE90-4F2A-B3FB-876D294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249" y="5631411"/>
            <a:ext cx="850757" cy="470068"/>
          </a:xfrm>
          <a:prstGeom prst="ellipse">
            <a:avLst/>
          </a:prstGeom>
          <a:solidFill>
            <a:srgbClr val="CC66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ORDENAR</a:t>
            </a:r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A530A0E6-C5CD-4706-B973-2B50336E6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964" y="5631411"/>
            <a:ext cx="850758" cy="470068"/>
          </a:xfrm>
          <a:prstGeom prst="ellipse">
            <a:avLst/>
          </a:prstGeom>
          <a:solidFill>
            <a:srgbClr val="FF33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LIMPIAR</a:t>
            </a:r>
          </a:p>
        </p:txBody>
      </p:sp>
      <p:sp>
        <p:nvSpPr>
          <p:cNvPr id="29" name="WordArt 8">
            <a:extLst>
              <a:ext uri="{FF2B5EF4-FFF2-40B4-BE49-F238E27FC236}">
                <a16:creationId xmlns:a16="http://schemas.microsoft.com/office/drawing/2014/main" id="{67A247C7-D3D4-4D51-AE89-6A4F12FFFB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3068" y="5100312"/>
            <a:ext cx="1534884" cy="2103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s-UY" sz="1200" b="0" i="0" u="none" strike="noStrike" kern="10" cap="none" spc="0" normalizeH="0" baseline="0" noProof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C0066"/>
                </a:solidFill>
                <a:effectLst/>
                <a:uLnTx/>
                <a:uFillTx/>
                <a:latin typeface="+mn-lt"/>
                <a:ea typeface="Microsoft YaHei" charset="-122"/>
                <a:cs typeface="Arial"/>
              </a:rPr>
              <a:t>FASES OPERATIVAS</a:t>
            </a:r>
          </a:p>
        </p:txBody>
      </p:sp>
      <p:sp>
        <p:nvSpPr>
          <p:cNvPr id="30" name="WordArt 9">
            <a:extLst>
              <a:ext uri="{FF2B5EF4-FFF2-40B4-BE49-F238E27FC236}">
                <a16:creationId xmlns:a16="http://schemas.microsoft.com/office/drawing/2014/main" id="{DAF43F9A-7C02-4C12-8F65-8E5FBAB90E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00000">
            <a:off x="5678777" y="4348462"/>
            <a:ext cx="1866972" cy="4090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80223"/>
              </a:avLst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s-UY" sz="1200" b="0" i="0" u="none" strike="noStrike" kern="10" cap="none" spc="0" normalizeH="0" baseline="0" noProof="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C0066"/>
                </a:solidFill>
                <a:effectLst/>
                <a:uLnTx/>
                <a:uFillTx/>
                <a:latin typeface="+mn-lt"/>
                <a:ea typeface="Microsoft YaHei" charset="-122"/>
                <a:cs typeface="Arial"/>
              </a:rPr>
              <a:t>ESTANDARIZACIÓN Y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s-UY" sz="1200" b="0" i="0" u="none" strike="noStrike" kern="10" cap="none" spc="0" normalizeH="0" baseline="0" noProof="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C0066"/>
                </a:solidFill>
                <a:effectLst/>
                <a:uLnTx/>
                <a:uFillTx/>
                <a:latin typeface="+mn-lt"/>
                <a:ea typeface="Microsoft YaHei" charset="-122"/>
                <a:cs typeface="Arial"/>
              </a:rPr>
              <a:t>BIENESTAR PERSONAL</a:t>
            </a:r>
          </a:p>
        </p:txBody>
      </p:sp>
      <p:sp>
        <p:nvSpPr>
          <p:cNvPr id="31" name="WordArt 10">
            <a:extLst>
              <a:ext uri="{FF2B5EF4-FFF2-40B4-BE49-F238E27FC236}">
                <a16:creationId xmlns:a16="http://schemas.microsoft.com/office/drawing/2014/main" id="{469059CB-B42F-4D2D-BE94-15C781524D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00000">
            <a:off x="5902908" y="3630374"/>
            <a:ext cx="1809473" cy="53109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62910"/>
              </a:avLst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s-UY" sz="1200" b="0" i="0" u="none" strike="noStrike" kern="10" cap="none" spc="0" normalizeH="0" baseline="0" noProof="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C0066"/>
                </a:solidFill>
                <a:effectLst/>
                <a:uLnTx/>
                <a:uFillTx/>
                <a:latin typeface="+mn-lt"/>
                <a:ea typeface="Microsoft YaHei" charset="-122"/>
                <a:cs typeface="Arial"/>
              </a:rPr>
              <a:t>MANTENER Y MEJORAR</a:t>
            </a: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DA28E4C3-4702-4188-AD0D-706BD2718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673" y="4277043"/>
            <a:ext cx="851931" cy="529801"/>
          </a:xfrm>
          <a:prstGeom prst="ellipse">
            <a:avLst/>
          </a:prstGeom>
          <a:solidFill>
            <a:srgbClr val="CC99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DISCIPLINA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UY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Microsoft YaHei" charset="-122"/>
                <a:cs typeface="+mn-cs"/>
              </a:rPr>
              <a:t>Y HÁBITO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9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9_Concurrenci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nstantia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itchFamily="34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rebuchet MS" pitchFamily="34" charset="0"/>
            <a:ea typeface="Microsoft YaHei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3208</TotalTime>
  <Words>5312</Words>
  <Application>Microsoft Office PowerPoint</Application>
  <PresentationFormat>Presentación en pantalla (4:3)</PresentationFormat>
  <Paragraphs>1215</Paragraphs>
  <Slides>97</Slides>
  <Notes>30</Notes>
  <HiddenSlides>0</HiddenSlides>
  <MMClips>58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97</vt:i4>
      </vt:variant>
    </vt:vector>
  </HeadingPairs>
  <TitlesOfParts>
    <vt:vector size="117" baseType="lpstr">
      <vt:lpstr>Agency FB</vt:lpstr>
      <vt:lpstr>Arial</vt:lpstr>
      <vt:lpstr>Calibri</vt:lpstr>
      <vt:lpstr>Comic Sans MS</vt:lpstr>
      <vt:lpstr>Constantia</vt:lpstr>
      <vt:lpstr>Monotype Sorts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Wingdings 3</vt:lpstr>
      <vt:lpstr>9_Concurrencia</vt:lpstr>
      <vt:lpstr>Default Design</vt:lpstr>
      <vt:lpstr>Concurrencia</vt:lpstr>
      <vt:lpstr>Imagen</vt:lpstr>
      <vt:lpstr>Gráfico</vt:lpstr>
      <vt:lpstr>Chart</vt:lpstr>
      <vt:lpstr>Presentación de PowerPoint</vt:lpstr>
      <vt:lpstr>Temario</vt:lpstr>
      <vt:lpstr>¿Para qué sirven?</vt:lpstr>
      <vt:lpstr>LAS 7 HERRAMIENTAS CLASICAS</vt:lpstr>
      <vt:lpstr>1. Gráfico de Pareto</vt:lpstr>
      <vt:lpstr>Presentación de PowerPoint</vt:lpstr>
      <vt:lpstr>¿Cómo lo hago?</vt:lpstr>
      <vt:lpstr>Ejemplo:</vt:lpstr>
      <vt:lpstr>Posibles causas  (Defectos encontrados)</vt:lpstr>
      <vt:lpstr>Presentación de PowerPoint</vt:lpstr>
      <vt:lpstr>Presentación de PowerPoint</vt:lpstr>
      <vt:lpstr>2. Diagrama Causa - Efecto</vt:lpstr>
      <vt:lpstr>En un proceso de producción las categorías principales son: </vt:lpstr>
      <vt:lpstr>En un servicio las categorías principales son:</vt:lpstr>
      <vt:lpstr>Ej: Entrega de pizzas demoradas los  viernes y sábados</vt:lpstr>
      <vt:lpstr>Ejemplo</vt:lpstr>
      <vt:lpstr>3.Diagrama de Flujo</vt:lpstr>
      <vt:lpstr>¿Cómo lo hago?</vt:lpstr>
      <vt:lpstr>¿Cómo graficar los procesos? </vt:lpstr>
      <vt:lpstr>Presentación de PowerPoint</vt:lpstr>
      <vt:lpstr>4. Hojas de recolección  de datos</vt:lpstr>
      <vt:lpstr> Pasos a seguir </vt:lpstr>
      <vt:lpstr>Ejemplo: Demoras en la cola del supermercado</vt:lpstr>
      <vt:lpstr>Hoja para medición de la temperatura exterior a un invernadero, en horas nocturnas. Las tomas se realizarán cada cuarto de hora desde las 0:00 horas hasta las 2:30 h.</vt:lpstr>
      <vt:lpstr>Presentación de PowerPoint</vt:lpstr>
      <vt:lpstr>5. Diagrama de dispersión</vt:lpstr>
      <vt:lpstr>Estudio: disponibilidad Flota vs Antigüedad </vt:lpstr>
      <vt:lpstr>Posibles problemas de interpretación</vt:lpstr>
      <vt:lpstr>6.HISTOGRAMA</vt:lpstr>
      <vt:lpstr>Pasos para su construcción:</vt:lpstr>
      <vt:lpstr>Ej: Medidas tomadas sobre 100 remaches extraídos a lo largo del proceso:</vt:lpstr>
      <vt:lpstr>Presentación de PowerPoint</vt:lpstr>
      <vt:lpstr>Presentación de PowerPoint</vt:lpstr>
      <vt:lpstr>El gráfico representado por el histograma tiene tres características que los califican:</vt:lpstr>
      <vt:lpstr>El ancho</vt:lpstr>
      <vt:lpstr>La forma</vt:lpstr>
      <vt:lpstr>7. Gráficos de Control</vt:lpstr>
      <vt:lpstr>Utilidad:</vt:lpstr>
      <vt:lpstr>Presentación de PowerPoint</vt:lpstr>
      <vt:lpstr>Ejemplo: Control del diámetro de los anillos de pistón para motor de automóvil </vt:lpstr>
      <vt:lpstr>¿Qué ocurre cuando un punto se va fuera de los límites?</vt:lpstr>
      <vt:lpstr>Herramientas para la resolución de problemas</vt:lpstr>
      <vt:lpstr>Pasos para la resolución de problemas</vt:lpstr>
      <vt:lpstr>1. Herramientas para identificación de problemas</vt:lpstr>
      <vt:lpstr>TORMENTA DE IDEAS</vt:lpstr>
      <vt:lpstr>Pasos para su realización</vt:lpstr>
      <vt:lpstr>Métodos para su  realización</vt:lpstr>
      <vt:lpstr>DIAGRAMA DE AFINIDAD</vt:lpstr>
      <vt:lpstr>Presentación de PowerPoint</vt:lpstr>
      <vt:lpstr>Presentación de PowerPoint</vt:lpstr>
      <vt:lpstr>Presentación de PowerPoint</vt:lpstr>
      <vt:lpstr>Presentación de PowerPoint</vt:lpstr>
      <vt:lpstr>Características</vt:lpstr>
      <vt:lpstr>DIAGRÁFICO DE INTERRELACIÓN</vt:lpstr>
      <vt:lpstr>¿Cómo lo hago?</vt:lpstr>
      <vt:lpstr>Presentación de PowerPoint</vt:lpstr>
      <vt:lpstr>Presentación de PowerPoint</vt:lpstr>
      <vt:lpstr>Presentación de PowerPoint</vt:lpstr>
      <vt:lpstr>2. Herramientas para análisis de causas</vt:lpstr>
      <vt:lpstr>LOS 5 POR QUÉ</vt:lpstr>
      <vt:lpstr>Por ej: el problema es que salió mal una pieza</vt:lpstr>
      <vt:lpstr>3. Herramientas para el planteo  de soluciones</vt:lpstr>
      <vt:lpstr>CONSENSO DE EQUIPO</vt:lpstr>
      <vt:lpstr>PLAN DE ACCIÓN</vt:lpstr>
      <vt:lpstr>Trabajo en equipo</vt:lpstr>
      <vt:lpstr>Tipos de equipos de trabajo</vt:lpstr>
      <vt:lpstr>Presentación de PowerPoint</vt:lpstr>
      <vt:lpstr>CCC vs Eq.Mejora</vt:lpstr>
      <vt:lpstr>Otras herramientas</vt:lpstr>
      <vt:lpstr>ANÁLISIS DEL MODO Y EFECTO DE FALLAS</vt:lpstr>
      <vt:lpstr>Ejemplo de fomulario a utilizar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QFD (Despliegue de la función calidad)</vt:lpstr>
      <vt:lpstr>Fases</vt:lpstr>
      <vt:lpstr>Ejemplo:</vt:lpstr>
      <vt:lpstr>2.Clasificación de clientes</vt:lpstr>
      <vt:lpstr>3. Identificación de las expectativas de los clientes</vt:lpstr>
      <vt:lpstr>4. Jerarquización de las expectativas  </vt:lpstr>
      <vt:lpstr>Presentación de PowerPoint</vt:lpstr>
      <vt:lpstr>Presentación de PowerPoint</vt:lpstr>
      <vt:lpstr>5. Identificación de las funciones del producto</vt:lpstr>
      <vt:lpstr>Presentación de PowerPoint</vt:lpstr>
      <vt:lpstr>Presentación de PowerPoint</vt:lpstr>
      <vt:lpstr>Presentación de PowerPoint</vt:lpstr>
      <vt:lpstr>Benchmarking o Referimiento</vt:lpstr>
      <vt:lpstr>Fuentes de referimiento</vt:lpstr>
      <vt:lpstr>Fases</vt:lpstr>
      <vt:lpstr>Presentación de PowerPoint</vt:lpstr>
      <vt:lpstr>SEIRI – CLASIFICACIÓN Y DESCARTE (1ª S)</vt:lpstr>
      <vt:lpstr>SEITON – ORDEN (2ª S)</vt:lpstr>
      <vt:lpstr>SEISO – LIMPIEZA (3ª S)</vt:lpstr>
      <vt:lpstr>SEIKETSU – ESTANDARIZACIÓN Y BIENESTAR PERSONAL (4ª S)</vt:lpstr>
      <vt:lpstr>SHITSUKE – COMPROMISO Y DISCIPLINA (5ª 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usuario</cp:lastModifiedBy>
  <cp:revision>154</cp:revision>
  <dcterms:created xsi:type="dcterms:W3CDTF">2009-08-04T14:11:33Z</dcterms:created>
  <dcterms:modified xsi:type="dcterms:W3CDTF">2021-05-03T01:33:28Z</dcterms:modified>
</cp:coreProperties>
</file>