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comments+xml" PartName="/ppt/comments/comment5.xml"/>
  <Override ContentType="application/vnd.openxmlformats-officedocument.presentationml.comments+xml" PartName="/ppt/comments/comment4.xml"/>
  <Override ContentType="application/vnd.openxmlformats-officedocument.presentationml.comments+xml" PartName="/ppt/comments/comment3.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52" roundtripDataSignature="AMtx7mi3J/w6SpFazM4EEL8AvyqbuW2iWg=="/>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5" name="Agustín Ibáñez"/>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6C3AD59-39EC-4590-A18C-0599E6AFA001}">
  <a:tblStyle styleId="{16C3AD59-39EC-4590-A18C-0599E6AFA001}"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commentAuthors" Target="commentAuthor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2" Type="http://customschemas.google.com/relationships/presentationmetadata" Target="meta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1-11-01T15:32:37.689">
    <p:pos x="304" y="861"/>
    <p:text>La redacción de esta parte es confusa (en el reglamento)</p:text>
    <p:extLst>
      <p:ext uri="{C676402C-5697-4E1C-873F-D02D1690AC5C}">
        <p15:threadingInfo timeZoneBias="0"/>
      </p:ext>
      <p:ext uri="http://customooxmlschemas.google.com/">
        <go:slidesCustomData xmlns:go="http://customooxmlschemas.google.com/" commentPostId="AAAARYDkHrk"/>
      </p:ext>
    </p:extLs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2" dt="2021-11-01T18:41:21.914">
    <p:pos x="528" y="1101"/>
    <p:text>Detallar?</p:text>
    <p:extLst>
      <p:ext uri="{C676402C-5697-4E1C-873F-D02D1690AC5C}">
        <p15:threadingInfo timeZoneBias="0"/>
      </p:ext>
      <p:ext uri="http://customooxmlschemas.google.com/">
        <go:slidesCustomData xmlns:go="http://customooxmlschemas.google.com/" commentPostId="AAAARYDndok"/>
      </p:ext>
    </p:extLs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3" dt="2021-11-01T18:34:34.046">
    <p:pos x="528" y="1101"/>
    <p:text>Dejarlo así o resumirlo? Creo que es suficientemente importante y claramente explicado como para dejarlo así</p:text>
    <p:extLst>
      <p:ext uri="{C676402C-5697-4E1C-873F-D02D1690AC5C}">
        <p15:threadingInfo timeZoneBias="0"/>
      </p:ext>
      <p:ext uri="http://customooxmlschemas.google.com/">
        <go:slidesCustomData xmlns:go="http://customooxmlschemas.google.com/" commentPostId="AAAARYDndoc"/>
      </p:ext>
    </p:extLst>
  </p:cm>
</p:cmLst>
</file>

<file path=ppt/comments/comment4.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4" dt="2021-11-18T13:49:48.300">
    <p:pos x="300" y="1179"/>
    <p:text>fotos?</p:text>
    <p:extLst>
      <p:ext uri="{C676402C-5697-4E1C-873F-D02D1690AC5C}">
        <p15:threadingInfo timeZoneBias="0"/>
      </p:ext>
      <p:ext uri="http://customooxmlschemas.google.com/">
        <go:slidesCustomData xmlns:go="http://customooxmlschemas.google.com/" commentPostId="AAAASDX2g3Q"/>
      </p:ext>
    </p:extLst>
  </p:cm>
</p:cmLst>
</file>

<file path=ppt/comments/comment5.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5" dt="2021-11-02T19:25:43.248">
    <p:pos x="304" y="1083"/>
    <p:text>Hay algo raro en la redacción en este punto:
"Todo generador de vapor deberá contar con al menos un medidor de nivel visual.
Los generador de vapor incluidos en las categorías G y E2 deberán contar con almenos dos medidores de nivel visual.
Los generador de vapor incluidos en lacategoría E3 con una PMTA menor a 28 bar o del tipo electrodo podrán contar con
un solo medidor de nivel."</p:text>
    <p:extLst>
      <p:ext uri="{C676402C-5697-4E1C-873F-D02D1690AC5C}">
        <p15:threadingInfo timeZoneBias="0"/>
      </p:ext>
      <p:ext uri="http://customooxmlschemas.google.com/">
        <go:slidesCustomData xmlns:go="http://customooxmlschemas.google.com/" commentPostId="AAAARZR7J-Q"/>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 name="Shape 40"/>
        <p:cNvGrpSpPr/>
        <p:nvPr/>
      </p:nvGrpSpPr>
      <p:grpSpPr>
        <a:xfrm>
          <a:off x="0" y="0"/>
          <a:ext cx="0" cy="0"/>
          <a:chOff x="0" y="0"/>
          <a:chExt cx="0" cy="0"/>
        </a:xfrm>
      </p:grpSpPr>
      <p:sp>
        <p:nvSpPr>
          <p:cNvPr id="41" name="Google Shape;4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2" name="Google Shape;42;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fbd2cc1218_0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6" name="Google Shape;96;gfbd2cc1218_0_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fd0105262b_0_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2" name="Google Shape;102;gfd0105262b_0_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fd0105262b_0_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8" name="Google Shape;108;gfd0105262b_0_5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fd254cb7cc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5" name="Google Shape;115;gfd254cb7cc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fd254cb7cc_1_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1" name="Google Shape;121;gfd254cb7cc_1_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fd254cb7cc_1_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8" name="Google Shape;128;gfd254cb7cc_1_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fd254cb7cc_1_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6" name="Google Shape;136;gfd254cb7cc_1_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fd323354de_0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2" name="Google Shape;142;gfd323354de_0_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fd323354de_0_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9" name="Google Shape;149;gfd323354de_0_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fd323354de_0_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5" name="Google Shape;155;gfd323354de_0_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 name="Shape 46"/>
        <p:cNvGrpSpPr/>
        <p:nvPr/>
      </p:nvGrpSpPr>
      <p:grpSpPr>
        <a:xfrm>
          <a:off x="0" y="0"/>
          <a:ext cx="0" cy="0"/>
          <a:chOff x="0" y="0"/>
          <a:chExt cx="0" cy="0"/>
        </a:xfrm>
      </p:grpSpPr>
      <p:sp>
        <p:nvSpPr>
          <p:cNvPr id="47" name="Google Shape;47;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8" name="Google Shape;48;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fd323354de_0_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1" name="Google Shape;161;gfd323354de_0_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fd323354de_0_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8" name="Google Shape;168;gfd323354de_0_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fd303128a7_1_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5" name="Google Shape;175;gfd303128a7_1_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fd303128a7_1_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2" name="Google Shape;182;gfd303128a7_1_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fd303128a7_1_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2" name="Google Shape;192;gfd303128a7_1_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fd303128a7_1_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8" name="Google Shape;198;gfd303128a7_1_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fd303128a7_1_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4" name="Google Shape;204;gfd303128a7_1_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fd303128a7_1_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0" name="Google Shape;210;gfd303128a7_1_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fd303128a7_1_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7" name="Google Shape;217;gfd303128a7_1_5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fd303128a7_1_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3" name="Google Shape;223;gfd303128a7_1_6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 name="Shape 51"/>
        <p:cNvGrpSpPr/>
        <p:nvPr/>
      </p:nvGrpSpPr>
      <p:grpSpPr>
        <a:xfrm>
          <a:off x="0" y="0"/>
          <a:ext cx="0" cy="0"/>
          <a:chOff x="0" y="0"/>
          <a:chExt cx="0" cy="0"/>
        </a:xfrm>
      </p:grpSpPr>
      <p:sp>
        <p:nvSpPr>
          <p:cNvPr id="52" name="Google Shape;52;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3" name="Google Shape;53;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fd303128a7_1_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9" name="Google Shape;229;gfd303128a7_1_7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fd303128a7_1_9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6" name="Google Shape;236;gfd303128a7_1_9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fd303128a7_1_1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2" name="Google Shape;242;gfd303128a7_1_1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fd303128a7_1_1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8" name="Google Shape;248;gfd303128a7_1_1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fd303128a7_1_10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4" name="Google Shape;254;gfd303128a7_1_10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fd303128a7_1_1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0" name="Google Shape;260;gfd303128a7_1_1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fd303128a7_1_1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7" name="Google Shape;267;gfd303128a7_1_1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fd303128a7_1_1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4" name="Google Shape;274;gfd303128a7_1_1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fd303128a7_1_1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1" name="Google Shape;281;gfd303128a7_1_15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fd303128a7_1_1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7" name="Google Shape;287;gfd303128a7_1_16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fd0105262b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9" name="Google Shape;59;gfd0105262b_0_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fd303128a7_1_1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3" name="Google Shape;293;gfd303128a7_1_16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fbd2cc1218_0_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9" name="Google Shape;299;gfbd2cc1218_0_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fd303128a7_1_17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5" name="Google Shape;305;gfd303128a7_1_17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fd303128a7_1_18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1" name="Google Shape;311;gfd303128a7_1_18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7" name="Google Shape;317;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2" name="Google Shape;322;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fd0105262b_0_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5" name="Google Shape;65;gfd0105262b_0_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fd0105262b_0_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1" name="Google Shape;71;gfd0105262b_0_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fd0105262b_0_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8" name="Google Shape;78;gfd0105262b_0_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fd254cb7cc_1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4" name="Google Shape;84;gfd254cb7cc_1_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fbd2cc1218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0" name="Google Shape;90;gfbd2cc1218_0_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1.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5.pn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8.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p:cSld name="Diapositiva de título">
    <p:spTree>
      <p:nvGrpSpPr>
        <p:cNvPr id="11" name="Shape 11"/>
        <p:cNvGrpSpPr/>
        <p:nvPr/>
      </p:nvGrpSpPr>
      <p:grpSpPr>
        <a:xfrm>
          <a:off x="0" y="0"/>
          <a:ext cx="0" cy="0"/>
          <a:chOff x="0" y="0"/>
          <a:chExt cx="0" cy="0"/>
        </a:xfrm>
      </p:grpSpPr>
      <p:sp>
        <p:nvSpPr>
          <p:cNvPr id="12" name="Google Shape;12;p12"/>
          <p:cNvSpPr txBox="1"/>
          <p:nvPr>
            <p:ph type="ctrTitle"/>
          </p:nvPr>
        </p:nvSpPr>
        <p:spPr>
          <a:xfrm>
            <a:off x="0" y="0"/>
            <a:ext cx="12192000" cy="3783724"/>
          </a:xfrm>
          <a:prstGeom prst="rect">
            <a:avLst/>
          </a:prstGeom>
          <a:solidFill>
            <a:srgbClr val="004982"/>
          </a:solid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4400"/>
              <a:buFont typeface="Calibri"/>
              <a:buNone/>
              <a:defRPr b="1" sz="440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12"/>
          <p:cNvSpPr txBox="1"/>
          <p:nvPr>
            <p:ph idx="1" type="subTitle"/>
          </p:nvPr>
        </p:nvSpPr>
        <p:spPr>
          <a:xfrm>
            <a:off x="0" y="3783724"/>
            <a:ext cx="12192000" cy="720000"/>
          </a:xfrm>
          <a:prstGeom prst="rect">
            <a:avLst/>
          </a:prstGeom>
          <a:solidFill>
            <a:srgbClr val="7A9CC4"/>
          </a:solidFill>
          <a:ln>
            <a:noFill/>
          </a:ln>
        </p:spPr>
        <p:txBody>
          <a:bodyPr anchorCtr="0" anchor="ctr" bIns="45700" lIns="91425" spcFirstLastPara="1" rIns="91425" wrap="square" tIns="45700">
            <a:normAutofit/>
          </a:bodyPr>
          <a:lstStyle>
            <a:lvl1pPr lvl="0" algn="l">
              <a:lnSpc>
                <a:spcPct val="90000"/>
              </a:lnSpc>
              <a:spcBef>
                <a:spcPts val="1000"/>
              </a:spcBef>
              <a:spcAft>
                <a:spcPts val="0"/>
              </a:spcAft>
              <a:buClr>
                <a:schemeClr val="lt1"/>
              </a:buClr>
              <a:buSzPts val="2400"/>
              <a:buNone/>
              <a:defRPr sz="2400">
                <a:solidFill>
                  <a:schemeClr val="l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14" name="Google Shape;14;p12"/>
          <p:cNvPicPr preferRelativeResize="0"/>
          <p:nvPr/>
        </p:nvPicPr>
        <p:blipFill rotWithShape="1">
          <a:blip r:embed="rId2">
            <a:alphaModFix/>
          </a:blip>
          <a:srcRect b="26040" l="0" r="0" t="25405"/>
          <a:stretch/>
        </p:blipFill>
        <p:spPr>
          <a:xfrm>
            <a:off x="8347027" y="5152456"/>
            <a:ext cx="3041199" cy="720000"/>
          </a:xfrm>
          <a:prstGeom prst="rect">
            <a:avLst/>
          </a:prstGeom>
          <a:noFill/>
          <a:ln>
            <a:noFill/>
          </a:ln>
        </p:spPr>
      </p:pic>
      <p:pic>
        <p:nvPicPr>
          <p:cNvPr descr="fing" id="15" name="Google Shape;15;p12"/>
          <p:cNvPicPr preferRelativeResize="0"/>
          <p:nvPr/>
        </p:nvPicPr>
        <p:blipFill rotWithShape="1">
          <a:blip r:embed="rId3">
            <a:alphaModFix/>
          </a:blip>
          <a:srcRect b="0" l="0" r="0" t="0"/>
          <a:stretch/>
        </p:blipFill>
        <p:spPr>
          <a:xfrm>
            <a:off x="1020867" y="5152456"/>
            <a:ext cx="2824106" cy="720000"/>
          </a:xfrm>
          <a:prstGeom prst="rect">
            <a:avLst/>
          </a:prstGeom>
          <a:noFill/>
          <a:ln>
            <a:noFill/>
          </a:ln>
        </p:spPr>
      </p:pic>
      <p:sp>
        <p:nvSpPr>
          <p:cNvPr id="16" name="Google Shape;16;p12"/>
          <p:cNvSpPr txBox="1"/>
          <p:nvPr/>
        </p:nvSpPr>
        <p:spPr>
          <a:xfrm>
            <a:off x="0" y="6526924"/>
            <a:ext cx="12192000" cy="331076"/>
          </a:xfrm>
          <a:prstGeom prst="rect">
            <a:avLst/>
          </a:prstGeom>
          <a:solidFill>
            <a:srgbClr val="004982"/>
          </a:solid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lt1"/>
              </a:buClr>
              <a:buSzPts val="1400"/>
              <a:buFont typeface="Arial"/>
              <a:buNone/>
            </a:pPr>
            <a:r>
              <a:rPr b="0" i="0" lang="es-ES" sz="1400" u="none" cap="none" strike="noStrike">
                <a:solidFill>
                  <a:schemeClr val="lt1"/>
                </a:solidFill>
                <a:latin typeface="Calibri"/>
                <a:ea typeface="Calibri"/>
                <a:cs typeface="Calibri"/>
                <a:sym typeface="Calibri"/>
              </a:rPr>
              <a:t>	Curso de Inspección de Generadores de Vapor</a:t>
            </a:r>
            <a:endParaRPr b="0" i="0" sz="1400" u="none" cap="none" strike="noStrike">
              <a:solidFill>
                <a:srgbClr val="000000"/>
              </a:solidFill>
              <a:latin typeface="Arial"/>
              <a:ea typeface="Arial"/>
              <a:cs typeface="Arial"/>
              <a:sym typeface="Arial"/>
            </a:endParaRPr>
          </a:p>
        </p:txBody>
      </p:sp>
      <p:pic>
        <p:nvPicPr>
          <p:cNvPr descr="Embajada en Noruega | BOLETIN INFORMATIVO DEL INTI" id="17" name="Google Shape;17;p12"/>
          <p:cNvPicPr preferRelativeResize="0"/>
          <p:nvPr/>
        </p:nvPicPr>
        <p:blipFill rotWithShape="1">
          <a:blip r:embed="rId4">
            <a:alphaModFix/>
          </a:blip>
          <a:srcRect b="5184" l="0" r="0" t="1169"/>
          <a:stretch/>
        </p:blipFill>
        <p:spPr>
          <a:xfrm>
            <a:off x="5243357" y="5152456"/>
            <a:ext cx="1705285" cy="7200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Un objeto">
  <p:cSld name="Un objeto">
    <p:spTree>
      <p:nvGrpSpPr>
        <p:cNvPr id="18" name="Shape 18"/>
        <p:cNvGrpSpPr/>
        <p:nvPr/>
      </p:nvGrpSpPr>
      <p:grpSpPr>
        <a:xfrm>
          <a:off x="0" y="0"/>
          <a:ext cx="0" cy="0"/>
          <a:chOff x="0" y="0"/>
          <a:chExt cx="0" cy="0"/>
        </a:xfrm>
      </p:grpSpPr>
      <p:sp>
        <p:nvSpPr>
          <p:cNvPr id="19" name="Google Shape;19;p14"/>
          <p:cNvSpPr txBox="1"/>
          <p:nvPr>
            <p:ph type="title"/>
          </p:nvPr>
        </p:nvSpPr>
        <p:spPr>
          <a:xfrm>
            <a:off x="0" y="0"/>
            <a:ext cx="12192000" cy="1325563"/>
          </a:xfrm>
          <a:prstGeom prst="rect">
            <a:avLst/>
          </a:prstGeom>
          <a:solidFill>
            <a:srgbClr val="004982"/>
          </a:solid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3600"/>
              <a:buFont typeface="Calibri"/>
              <a:buNone/>
              <a:defRPr b="0" sz="360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14"/>
          <p:cNvSpPr txBox="1"/>
          <p:nvPr>
            <p:ph idx="1" type="body"/>
          </p:nvPr>
        </p:nvSpPr>
        <p:spPr>
          <a:xfrm>
            <a:off x="838200" y="1750574"/>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 name="Google Shape;21;p14"/>
          <p:cNvSpPr txBox="1"/>
          <p:nvPr/>
        </p:nvSpPr>
        <p:spPr>
          <a:xfrm>
            <a:off x="0" y="6526924"/>
            <a:ext cx="10115181" cy="331076"/>
          </a:xfrm>
          <a:prstGeom prst="rect">
            <a:avLst/>
          </a:prstGeom>
          <a:solidFill>
            <a:srgbClr val="004982"/>
          </a:solid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lt1"/>
              </a:buClr>
              <a:buSzPts val="1400"/>
              <a:buFont typeface="Arial"/>
              <a:buNone/>
            </a:pPr>
            <a:r>
              <a:rPr b="0" i="0" lang="es-ES" sz="1400" u="none" cap="none" strike="noStrike">
                <a:solidFill>
                  <a:schemeClr val="lt1"/>
                </a:solidFill>
                <a:latin typeface="Calibri"/>
                <a:ea typeface="Calibri"/>
                <a:cs typeface="Calibri"/>
                <a:sym typeface="Calibri"/>
              </a:rPr>
              <a:t>	Curso de Inspección de Generadores de Vapor</a:t>
            </a:r>
            <a:endParaRPr b="0" i="0" sz="1400" u="none" cap="none" strike="noStrike">
              <a:solidFill>
                <a:srgbClr val="000000"/>
              </a:solidFill>
              <a:latin typeface="Arial"/>
              <a:ea typeface="Arial"/>
              <a:cs typeface="Arial"/>
              <a:sym typeface="Arial"/>
            </a:endParaRPr>
          </a:p>
        </p:txBody>
      </p:sp>
      <p:pic>
        <p:nvPicPr>
          <p:cNvPr descr="fing" id="22" name="Google Shape;22;p14"/>
          <p:cNvPicPr preferRelativeResize="0"/>
          <p:nvPr/>
        </p:nvPicPr>
        <p:blipFill rotWithShape="1">
          <a:blip r:embed="rId2">
            <a:alphaModFix/>
          </a:blip>
          <a:srcRect b="0" l="30016" r="46755" t="0"/>
          <a:stretch/>
        </p:blipFill>
        <p:spPr>
          <a:xfrm>
            <a:off x="10198394" y="6526928"/>
            <a:ext cx="301639" cy="331076"/>
          </a:xfrm>
          <a:prstGeom prst="rect">
            <a:avLst/>
          </a:prstGeom>
          <a:noFill/>
          <a:ln>
            <a:noFill/>
          </a:ln>
        </p:spPr>
      </p:pic>
      <p:pic>
        <p:nvPicPr>
          <p:cNvPr descr="Embajada en Noruega | BOLETIN INFORMATIVO DEL INTI" id="23" name="Google Shape;23;p14"/>
          <p:cNvPicPr preferRelativeResize="0"/>
          <p:nvPr/>
        </p:nvPicPr>
        <p:blipFill rotWithShape="1">
          <a:blip r:embed="rId3">
            <a:alphaModFix/>
          </a:blip>
          <a:srcRect b="5184" l="1430" r="56023" t="1169"/>
          <a:stretch/>
        </p:blipFill>
        <p:spPr>
          <a:xfrm>
            <a:off x="10936954" y="6526927"/>
            <a:ext cx="333633" cy="331077"/>
          </a:xfrm>
          <a:prstGeom prst="rect">
            <a:avLst/>
          </a:prstGeom>
          <a:noFill/>
          <a:ln>
            <a:noFill/>
          </a:ln>
        </p:spPr>
      </p:pic>
      <p:pic>
        <p:nvPicPr>
          <p:cNvPr id="24" name="Google Shape;24;p14"/>
          <p:cNvPicPr preferRelativeResize="0"/>
          <p:nvPr/>
        </p:nvPicPr>
        <p:blipFill rotWithShape="1">
          <a:blip r:embed="rId4">
            <a:alphaModFix/>
          </a:blip>
          <a:srcRect b="26040" l="0" r="80657" t="25405"/>
          <a:stretch/>
        </p:blipFill>
        <p:spPr>
          <a:xfrm>
            <a:off x="10583245" y="6526926"/>
            <a:ext cx="270496" cy="331078"/>
          </a:xfrm>
          <a:prstGeom prst="rect">
            <a:avLst/>
          </a:prstGeom>
          <a:noFill/>
          <a:ln>
            <a:noFill/>
          </a:ln>
        </p:spPr>
      </p:pic>
      <p:sp>
        <p:nvSpPr>
          <p:cNvPr id="25" name="Google Shape;25;p14"/>
          <p:cNvSpPr txBox="1"/>
          <p:nvPr/>
        </p:nvSpPr>
        <p:spPr>
          <a:xfrm>
            <a:off x="11353800" y="6526924"/>
            <a:ext cx="838200" cy="331078"/>
          </a:xfrm>
          <a:prstGeom prst="rect">
            <a:avLst/>
          </a:prstGeom>
          <a:solidFill>
            <a:srgbClr val="004982"/>
          </a:solid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lt1"/>
              </a:buClr>
              <a:buSzPts val="1400"/>
              <a:buFont typeface="Arial"/>
              <a:buNone/>
            </a:pPr>
            <a:r>
              <a:rPr b="0" i="0" lang="es-ES" sz="1400" u="none" cap="none" strike="noStrike">
                <a:solidFill>
                  <a:schemeClr val="lt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bliografía">
  <p:cSld name="Bibliografía">
    <p:spTree>
      <p:nvGrpSpPr>
        <p:cNvPr id="26" name="Shape 26"/>
        <p:cNvGrpSpPr/>
        <p:nvPr/>
      </p:nvGrpSpPr>
      <p:grpSpPr>
        <a:xfrm>
          <a:off x="0" y="0"/>
          <a:ext cx="0" cy="0"/>
          <a:chOff x="0" y="0"/>
          <a:chExt cx="0" cy="0"/>
        </a:xfrm>
      </p:grpSpPr>
      <p:sp>
        <p:nvSpPr>
          <p:cNvPr id="27" name="Google Shape;27;p20"/>
          <p:cNvSpPr txBox="1"/>
          <p:nvPr>
            <p:ph idx="1" type="body"/>
          </p:nvPr>
        </p:nvSpPr>
        <p:spPr>
          <a:xfrm>
            <a:off x="838200" y="1750574"/>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20"/>
          <p:cNvSpPr txBox="1"/>
          <p:nvPr/>
        </p:nvSpPr>
        <p:spPr>
          <a:xfrm>
            <a:off x="0" y="-1"/>
            <a:ext cx="12192000" cy="1325563"/>
          </a:xfrm>
          <a:prstGeom prst="rect">
            <a:avLst/>
          </a:prstGeom>
          <a:solidFill>
            <a:srgbClr val="004982"/>
          </a:solid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lt1"/>
              </a:buClr>
              <a:buSzPts val="3600"/>
              <a:buFont typeface="Calibri"/>
              <a:buNone/>
            </a:pPr>
            <a:r>
              <a:rPr b="0" i="0" lang="es-ES" sz="3600" u="none" cap="none" strike="noStrike">
                <a:solidFill>
                  <a:schemeClr val="lt1"/>
                </a:solidFill>
                <a:latin typeface="Calibri"/>
                <a:ea typeface="Calibri"/>
                <a:cs typeface="Calibri"/>
                <a:sym typeface="Calibri"/>
              </a:rPr>
              <a:t>Bibliografía</a:t>
            </a:r>
            <a:endParaRPr b="0" i="0" sz="1400" u="none" cap="none" strike="noStrike">
              <a:solidFill>
                <a:srgbClr val="000000"/>
              </a:solidFill>
              <a:latin typeface="Arial"/>
              <a:ea typeface="Arial"/>
              <a:cs typeface="Arial"/>
              <a:sym typeface="Arial"/>
            </a:endParaRPr>
          </a:p>
        </p:txBody>
      </p:sp>
      <p:sp>
        <p:nvSpPr>
          <p:cNvPr id="29" name="Google Shape;29;p20"/>
          <p:cNvSpPr txBox="1"/>
          <p:nvPr/>
        </p:nvSpPr>
        <p:spPr>
          <a:xfrm>
            <a:off x="0" y="6526920"/>
            <a:ext cx="10115181" cy="331076"/>
          </a:xfrm>
          <a:prstGeom prst="rect">
            <a:avLst/>
          </a:prstGeom>
          <a:solidFill>
            <a:srgbClr val="004982"/>
          </a:solid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lt1"/>
              </a:buClr>
              <a:buSzPts val="1400"/>
              <a:buFont typeface="Arial"/>
              <a:buNone/>
            </a:pPr>
            <a:r>
              <a:rPr b="0" i="0" lang="es-ES" sz="1400" u="none" cap="none" strike="noStrike">
                <a:solidFill>
                  <a:schemeClr val="lt1"/>
                </a:solidFill>
                <a:latin typeface="Calibri"/>
                <a:ea typeface="Calibri"/>
                <a:cs typeface="Calibri"/>
                <a:sym typeface="Calibri"/>
              </a:rPr>
              <a:t>	Curso de Inspección de Generadores de Vapor</a:t>
            </a:r>
            <a:endParaRPr b="0" i="0" sz="1400" u="none" cap="none" strike="noStrike">
              <a:solidFill>
                <a:srgbClr val="000000"/>
              </a:solidFill>
              <a:latin typeface="Arial"/>
              <a:ea typeface="Arial"/>
              <a:cs typeface="Arial"/>
              <a:sym typeface="Arial"/>
            </a:endParaRPr>
          </a:p>
        </p:txBody>
      </p:sp>
      <p:pic>
        <p:nvPicPr>
          <p:cNvPr descr="fing" id="30" name="Google Shape;30;p20"/>
          <p:cNvPicPr preferRelativeResize="0"/>
          <p:nvPr/>
        </p:nvPicPr>
        <p:blipFill rotWithShape="1">
          <a:blip r:embed="rId2">
            <a:alphaModFix/>
          </a:blip>
          <a:srcRect b="0" l="30016" r="46755" t="0"/>
          <a:stretch/>
        </p:blipFill>
        <p:spPr>
          <a:xfrm>
            <a:off x="10198394" y="6526924"/>
            <a:ext cx="301639" cy="331076"/>
          </a:xfrm>
          <a:prstGeom prst="rect">
            <a:avLst/>
          </a:prstGeom>
          <a:noFill/>
          <a:ln>
            <a:noFill/>
          </a:ln>
        </p:spPr>
      </p:pic>
      <p:pic>
        <p:nvPicPr>
          <p:cNvPr descr="Embajada en Noruega | BOLETIN INFORMATIVO DEL INTI" id="31" name="Google Shape;31;p20"/>
          <p:cNvPicPr preferRelativeResize="0"/>
          <p:nvPr/>
        </p:nvPicPr>
        <p:blipFill rotWithShape="1">
          <a:blip r:embed="rId3">
            <a:alphaModFix/>
          </a:blip>
          <a:srcRect b="5184" l="1430" r="56023" t="1169"/>
          <a:stretch/>
        </p:blipFill>
        <p:spPr>
          <a:xfrm>
            <a:off x="10936954" y="6526923"/>
            <a:ext cx="333633" cy="331077"/>
          </a:xfrm>
          <a:prstGeom prst="rect">
            <a:avLst/>
          </a:prstGeom>
          <a:noFill/>
          <a:ln>
            <a:noFill/>
          </a:ln>
        </p:spPr>
      </p:pic>
      <p:pic>
        <p:nvPicPr>
          <p:cNvPr id="32" name="Google Shape;32;p20"/>
          <p:cNvPicPr preferRelativeResize="0"/>
          <p:nvPr/>
        </p:nvPicPr>
        <p:blipFill rotWithShape="1">
          <a:blip r:embed="rId4">
            <a:alphaModFix/>
          </a:blip>
          <a:srcRect b="26040" l="0" r="80657" t="25405"/>
          <a:stretch/>
        </p:blipFill>
        <p:spPr>
          <a:xfrm>
            <a:off x="10583245" y="6526922"/>
            <a:ext cx="270496" cy="331078"/>
          </a:xfrm>
          <a:prstGeom prst="rect">
            <a:avLst/>
          </a:prstGeom>
          <a:noFill/>
          <a:ln>
            <a:noFill/>
          </a:ln>
        </p:spPr>
      </p:pic>
      <p:sp>
        <p:nvSpPr>
          <p:cNvPr id="33" name="Google Shape;33;p20"/>
          <p:cNvSpPr txBox="1"/>
          <p:nvPr/>
        </p:nvSpPr>
        <p:spPr>
          <a:xfrm>
            <a:off x="11353800" y="6526920"/>
            <a:ext cx="838200" cy="331078"/>
          </a:xfrm>
          <a:prstGeom prst="rect">
            <a:avLst/>
          </a:prstGeom>
          <a:solidFill>
            <a:srgbClr val="004982"/>
          </a:solid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lt1"/>
              </a:buClr>
              <a:buSzPts val="1400"/>
              <a:buFont typeface="Arial"/>
              <a:buNone/>
            </a:pPr>
            <a:r>
              <a:rPr b="0" i="0" lang="es-ES" sz="1400" u="none" cap="none" strike="noStrike">
                <a:solidFill>
                  <a:schemeClr val="lt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radecimiento (cierre)">
  <p:cSld name="Agradecimiento (cierre)">
    <p:spTree>
      <p:nvGrpSpPr>
        <p:cNvPr id="34" name="Shape 34"/>
        <p:cNvGrpSpPr/>
        <p:nvPr/>
      </p:nvGrpSpPr>
      <p:grpSpPr>
        <a:xfrm>
          <a:off x="0" y="0"/>
          <a:ext cx="0" cy="0"/>
          <a:chOff x="0" y="0"/>
          <a:chExt cx="0" cy="0"/>
        </a:xfrm>
      </p:grpSpPr>
      <p:pic>
        <p:nvPicPr>
          <p:cNvPr id="35" name="Google Shape;35;p21"/>
          <p:cNvPicPr preferRelativeResize="0"/>
          <p:nvPr/>
        </p:nvPicPr>
        <p:blipFill rotWithShape="1">
          <a:blip r:embed="rId2">
            <a:alphaModFix/>
          </a:blip>
          <a:srcRect b="26040" l="0" r="0" t="25405"/>
          <a:stretch/>
        </p:blipFill>
        <p:spPr>
          <a:xfrm>
            <a:off x="8347027" y="5152456"/>
            <a:ext cx="3041199" cy="720000"/>
          </a:xfrm>
          <a:prstGeom prst="rect">
            <a:avLst/>
          </a:prstGeom>
          <a:noFill/>
          <a:ln>
            <a:noFill/>
          </a:ln>
        </p:spPr>
      </p:pic>
      <p:pic>
        <p:nvPicPr>
          <p:cNvPr descr="fing" id="36" name="Google Shape;36;p21"/>
          <p:cNvPicPr preferRelativeResize="0"/>
          <p:nvPr/>
        </p:nvPicPr>
        <p:blipFill rotWithShape="1">
          <a:blip r:embed="rId3">
            <a:alphaModFix/>
          </a:blip>
          <a:srcRect b="0" l="0" r="0" t="0"/>
          <a:stretch/>
        </p:blipFill>
        <p:spPr>
          <a:xfrm>
            <a:off x="1020867" y="5152456"/>
            <a:ext cx="2824106" cy="720000"/>
          </a:xfrm>
          <a:prstGeom prst="rect">
            <a:avLst/>
          </a:prstGeom>
          <a:noFill/>
          <a:ln>
            <a:noFill/>
          </a:ln>
        </p:spPr>
      </p:pic>
      <p:sp>
        <p:nvSpPr>
          <p:cNvPr id="37" name="Google Shape;37;p21"/>
          <p:cNvSpPr txBox="1"/>
          <p:nvPr/>
        </p:nvSpPr>
        <p:spPr>
          <a:xfrm>
            <a:off x="0" y="0"/>
            <a:ext cx="12192000" cy="4497988"/>
          </a:xfrm>
          <a:prstGeom prst="rect">
            <a:avLst/>
          </a:prstGeom>
          <a:solidFill>
            <a:srgbClr val="004982"/>
          </a:solid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lt1"/>
              </a:buClr>
              <a:buSzPts val="4400"/>
              <a:buFont typeface="Calibri"/>
              <a:buNone/>
            </a:pPr>
            <a:r>
              <a:rPr b="1" i="0" lang="es-ES" sz="4400" u="none" cap="none" strike="noStrike">
                <a:solidFill>
                  <a:schemeClr val="lt1"/>
                </a:solidFill>
                <a:latin typeface="Calibri"/>
                <a:ea typeface="Calibri"/>
                <a:cs typeface="Calibri"/>
                <a:sym typeface="Calibri"/>
              </a:rPr>
              <a:t>	¡Muchas gracias!</a:t>
            </a:r>
            <a:endParaRPr b="0" i="0" sz="1400" u="none" cap="none" strike="noStrike">
              <a:solidFill>
                <a:srgbClr val="000000"/>
              </a:solidFill>
              <a:latin typeface="Arial"/>
              <a:ea typeface="Arial"/>
              <a:cs typeface="Arial"/>
              <a:sym typeface="Arial"/>
            </a:endParaRPr>
          </a:p>
        </p:txBody>
      </p:sp>
      <p:pic>
        <p:nvPicPr>
          <p:cNvPr descr="Embajada en Noruega | BOLETIN INFORMATIVO DEL INTI" id="38" name="Google Shape;38;p21"/>
          <p:cNvPicPr preferRelativeResize="0"/>
          <p:nvPr/>
        </p:nvPicPr>
        <p:blipFill rotWithShape="1">
          <a:blip r:embed="rId4">
            <a:alphaModFix/>
          </a:blip>
          <a:srcRect b="5184" l="0" r="0" t="1169"/>
          <a:stretch/>
        </p:blipFill>
        <p:spPr>
          <a:xfrm>
            <a:off x="5243357" y="5152456"/>
            <a:ext cx="1705285" cy="720000"/>
          </a:xfrm>
          <a:prstGeom prst="rect">
            <a:avLst/>
          </a:prstGeom>
          <a:noFill/>
          <a:ln>
            <a:noFill/>
          </a:ln>
        </p:spPr>
      </p:pic>
      <p:sp>
        <p:nvSpPr>
          <p:cNvPr id="39" name="Google Shape;39;p21"/>
          <p:cNvSpPr txBox="1"/>
          <p:nvPr/>
        </p:nvSpPr>
        <p:spPr>
          <a:xfrm>
            <a:off x="0" y="6526924"/>
            <a:ext cx="12192000" cy="331076"/>
          </a:xfrm>
          <a:prstGeom prst="rect">
            <a:avLst/>
          </a:prstGeom>
          <a:solidFill>
            <a:srgbClr val="004982"/>
          </a:solid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lt1"/>
              </a:buClr>
              <a:buSzPts val="1400"/>
              <a:buFont typeface="Arial"/>
              <a:buNone/>
            </a:pPr>
            <a:r>
              <a:rPr b="0" i="0" lang="es-ES" sz="1400" u="none" cap="none" strike="noStrike">
                <a:solidFill>
                  <a:schemeClr val="lt1"/>
                </a:solidFill>
                <a:latin typeface="Calibri"/>
                <a:ea typeface="Calibri"/>
                <a:cs typeface="Calibri"/>
                <a:sym typeface="Calibri"/>
              </a:rPr>
              <a:t>	Curso de Inspección de Generadores de Vapor</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comments" Target="../comments/commen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comments" Target="../comments/commen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0.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comments" Target="../comments/commen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1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comments" Target="../comments/commen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1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comments" Target="../comments/commen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 name="Shape 43"/>
        <p:cNvGrpSpPr/>
        <p:nvPr/>
      </p:nvGrpSpPr>
      <p:grpSpPr>
        <a:xfrm>
          <a:off x="0" y="0"/>
          <a:ext cx="0" cy="0"/>
          <a:chOff x="0" y="0"/>
          <a:chExt cx="0" cy="0"/>
        </a:xfrm>
      </p:grpSpPr>
      <p:sp>
        <p:nvSpPr>
          <p:cNvPr id="44" name="Google Shape;44;p1"/>
          <p:cNvSpPr txBox="1"/>
          <p:nvPr>
            <p:ph type="ctrTitle"/>
          </p:nvPr>
        </p:nvSpPr>
        <p:spPr>
          <a:xfrm>
            <a:off x="0" y="0"/>
            <a:ext cx="12192000" cy="3783724"/>
          </a:xfrm>
          <a:prstGeom prst="rect">
            <a:avLst/>
          </a:prstGeom>
          <a:solidFill>
            <a:srgbClr val="004982"/>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lang="es-ES"/>
              <a:t>	Reglamento de Generadores de Vapor - URSEA</a:t>
            </a:r>
            <a:endParaRPr/>
          </a:p>
          <a:p>
            <a:pPr indent="0" lvl="0" marL="0" rtl="0" algn="l">
              <a:lnSpc>
                <a:spcPct val="90000"/>
              </a:lnSpc>
              <a:spcBef>
                <a:spcPts val="0"/>
              </a:spcBef>
              <a:spcAft>
                <a:spcPts val="0"/>
              </a:spcAft>
              <a:buClr>
                <a:schemeClr val="lt1"/>
              </a:buClr>
              <a:buSzPts val="4400"/>
              <a:buFont typeface="Calibri"/>
              <a:buNone/>
            </a:pPr>
            <a:r>
              <a:rPr lang="es-ES"/>
              <a:t>	</a:t>
            </a:r>
            <a:r>
              <a:rPr lang="es-ES" sz="2400"/>
              <a:t>Sección</a:t>
            </a:r>
            <a:r>
              <a:rPr lang="es-ES" sz="2400"/>
              <a:t> IV,</a:t>
            </a:r>
            <a:r>
              <a:rPr lang="es-ES" sz="2400"/>
              <a:t> V y Anexo </a:t>
            </a:r>
            <a:r>
              <a:rPr lang="es-ES" sz="2400"/>
              <a:t>4</a:t>
            </a:r>
            <a:endParaRPr sz="2400"/>
          </a:p>
        </p:txBody>
      </p:sp>
      <p:sp>
        <p:nvSpPr>
          <p:cNvPr id="45" name="Google Shape;45;p1"/>
          <p:cNvSpPr txBox="1"/>
          <p:nvPr>
            <p:ph idx="1" type="subTitle"/>
          </p:nvPr>
        </p:nvSpPr>
        <p:spPr>
          <a:xfrm>
            <a:off x="0" y="3783724"/>
            <a:ext cx="12192000" cy="720000"/>
          </a:xfrm>
          <a:prstGeom prst="rect">
            <a:avLst/>
          </a:prstGeom>
          <a:solidFill>
            <a:srgbClr val="7A9CC4"/>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2400"/>
              <a:buNone/>
            </a:pPr>
            <a:r>
              <a:rPr lang="es-ES"/>
              <a:t>	Docente(s) | Montevideo, Uruguay</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gfbd2cc1218_0_8"/>
          <p:cNvSpPr txBox="1"/>
          <p:nvPr>
            <p:ph type="title"/>
          </p:nvPr>
        </p:nvSpPr>
        <p:spPr>
          <a:xfrm>
            <a:off x="0" y="-54429"/>
            <a:ext cx="12192000" cy="1325700"/>
          </a:xfrm>
          <a:prstGeom prst="rect">
            <a:avLst/>
          </a:prstGeom>
          <a:solidFill>
            <a:srgbClr val="004982"/>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Calibri"/>
              <a:buNone/>
            </a:pPr>
            <a:r>
              <a:rPr lang="es-ES"/>
              <a:t>Sección IV - Construcción e instalación </a:t>
            </a:r>
            <a:endParaRPr/>
          </a:p>
          <a:p>
            <a:pPr indent="0" lvl="0" marL="0" rtl="0" algn="l">
              <a:lnSpc>
                <a:spcPct val="90000"/>
              </a:lnSpc>
              <a:spcBef>
                <a:spcPts val="0"/>
              </a:spcBef>
              <a:spcAft>
                <a:spcPts val="0"/>
              </a:spcAft>
              <a:buClr>
                <a:schemeClr val="lt1"/>
              </a:buClr>
              <a:buSzPts val="3600"/>
              <a:buFont typeface="Calibri"/>
              <a:buNone/>
            </a:pPr>
            <a:r>
              <a:rPr lang="es-ES" sz="2000"/>
              <a:t>Título II. Alimentación de agua  - Artículos: 67 a 73</a:t>
            </a:r>
            <a:endParaRPr sz="2000"/>
          </a:p>
        </p:txBody>
      </p:sp>
      <p:pic>
        <p:nvPicPr>
          <p:cNvPr id="99" name="Google Shape;99;gfbd2cc1218_0_8"/>
          <p:cNvPicPr preferRelativeResize="0"/>
          <p:nvPr/>
        </p:nvPicPr>
        <p:blipFill>
          <a:blip r:embed="rId3">
            <a:alphaModFix/>
          </a:blip>
          <a:stretch>
            <a:fillRect/>
          </a:stretch>
        </p:blipFill>
        <p:spPr>
          <a:xfrm>
            <a:off x="2269275" y="1423675"/>
            <a:ext cx="8555284" cy="47246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gfd0105262b_0_36"/>
          <p:cNvSpPr txBox="1"/>
          <p:nvPr>
            <p:ph type="title"/>
          </p:nvPr>
        </p:nvSpPr>
        <p:spPr>
          <a:xfrm>
            <a:off x="0" y="-54429"/>
            <a:ext cx="12192000" cy="1325700"/>
          </a:xfrm>
          <a:prstGeom prst="rect">
            <a:avLst/>
          </a:prstGeom>
          <a:solidFill>
            <a:srgbClr val="004982"/>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Calibri"/>
              <a:buNone/>
            </a:pPr>
            <a:r>
              <a:rPr lang="es-ES"/>
              <a:t>Sección IV - Construcción e instalación </a:t>
            </a:r>
            <a:endParaRPr/>
          </a:p>
          <a:p>
            <a:pPr indent="0" lvl="0" marL="0" rtl="0" algn="l">
              <a:spcBef>
                <a:spcPts val="0"/>
              </a:spcBef>
              <a:spcAft>
                <a:spcPts val="0"/>
              </a:spcAft>
              <a:buClr>
                <a:schemeClr val="lt1"/>
              </a:buClr>
              <a:buSzPts val="3600"/>
              <a:buFont typeface="Calibri"/>
              <a:buNone/>
            </a:pPr>
            <a:r>
              <a:rPr lang="es-ES" sz="2000"/>
              <a:t>Título III. Tuberías de vapor  - Artículos: 67 a 73</a:t>
            </a:r>
            <a:endParaRPr sz="2000"/>
          </a:p>
        </p:txBody>
      </p:sp>
      <p:sp>
        <p:nvSpPr>
          <p:cNvPr id="105" name="Google Shape;105;gfd0105262b_0_36"/>
          <p:cNvSpPr txBox="1"/>
          <p:nvPr>
            <p:ph idx="1" type="body"/>
          </p:nvPr>
        </p:nvSpPr>
        <p:spPr>
          <a:xfrm>
            <a:off x="838200" y="1747925"/>
            <a:ext cx="10353000" cy="4064400"/>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0"/>
              </a:spcBef>
              <a:spcAft>
                <a:spcPts val="0"/>
              </a:spcAft>
              <a:buClr>
                <a:schemeClr val="dk1"/>
              </a:buClr>
              <a:buSzPts val="1100"/>
              <a:buFont typeface="Arial"/>
              <a:buNone/>
            </a:pPr>
            <a:r>
              <a:rPr b="1" i="1" lang="es-ES" sz="1600">
                <a:latin typeface="Arial"/>
                <a:ea typeface="Arial"/>
                <a:cs typeface="Arial"/>
                <a:sym typeface="Arial"/>
                <a:extLst>
                  <a:ext uri="http://customooxmlschemas.google.com/">
                    <go:slidesCustomData xmlns:go="http://customooxmlschemas.google.com/" textRoundtripDataId="2"/>
                  </a:ext>
                </a:extLst>
              </a:rPr>
              <a:t>Artículo 73  </a:t>
            </a:r>
            <a:r>
              <a:rPr i="1" lang="es-ES" sz="1600">
                <a:latin typeface="Arial"/>
                <a:ea typeface="Arial"/>
                <a:cs typeface="Arial"/>
                <a:sym typeface="Arial"/>
                <a:extLst>
                  <a:ext uri="http://customooxmlschemas.google.com/">
                    <go:slidesCustomData xmlns:go="http://customooxmlschemas.google.com/" textRoundtripDataId="3"/>
                  </a:ext>
                </a:extLst>
              </a:rPr>
              <a:t>Los generadores de vapor alimentados con combustibles sólidos que no están en suspensión y para generadores de vapor cuyo ajuste o fuente de calor puede continuar suministrando suficiente calor como para dañarlo si se interrumpe el suministro de agua, </a:t>
            </a:r>
            <a:r>
              <a:rPr i="1" lang="es-ES" sz="1600" u="sng">
                <a:latin typeface="Arial"/>
                <a:ea typeface="Arial"/>
                <a:cs typeface="Arial"/>
                <a:sym typeface="Arial"/>
                <a:extLst>
                  <a:ext uri="http://customooxmlschemas.google.com/">
                    <go:slidesCustomData xmlns:go="http://customooxmlschemas.google.com/" textRoundtripDataId="4"/>
                  </a:ext>
                </a:extLst>
              </a:rPr>
              <a:t>deben contar con dos medios de alimentación, y uno de ellos no debe ser susceptible a la misma interrupción que el otro,</a:t>
            </a:r>
            <a:r>
              <a:rPr i="1" lang="es-ES" sz="1600">
                <a:latin typeface="Arial"/>
                <a:ea typeface="Arial"/>
                <a:cs typeface="Arial"/>
                <a:sym typeface="Arial"/>
                <a:extLst>
                  <a:ext uri="http://customooxmlschemas.google.com/">
                    <go:slidesCustomData xmlns:go="http://customooxmlschemas.google.com/" textRoundtripDataId="5"/>
                  </a:ext>
                </a:extLst>
              </a:rPr>
              <a:t> suministrando cada uno de ellos suficiente agua para impedir daños al generador de vapor.</a:t>
            </a:r>
            <a:endParaRPr i="1" sz="1600">
              <a:latin typeface="Arial"/>
              <a:ea typeface="Arial"/>
              <a:cs typeface="Arial"/>
              <a:sym typeface="Arial"/>
              <a:extLst>
                <a:ext uri="http://customooxmlschemas.google.com/">
                  <go:slidesCustomData xmlns:go="http://customooxmlschemas.google.com/" textRoundtripDataId="6"/>
                </a:ext>
              </a:extLst>
            </a:endParaRPr>
          </a:p>
          <a:p>
            <a:pPr indent="0" lvl="0" marL="0" rtl="0" algn="just">
              <a:lnSpc>
                <a:spcPct val="115000"/>
              </a:lnSpc>
              <a:spcBef>
                <a:spcPts val="0"/>
              </a:spcBef>
              <a:spcAft>
                <a:spcPts val="0"/>
              </a:spcAft>
              <a:buClr>
                <a:schemeClr val="dk1"/>
              </a:buClr>
              <a:buSzPts val="1100"/>
              <a:buFont typeface="Arial"/>
              <a:buNone/>
            </a:pPr>
            <a:r>
              <a:rPr i="1" lang="es-ES" sz="1600">
                <a:latin typeface="Arial"/>
                <a:ea typeface="Arial"/>
                <a:cs typeface="Arial"/>
                <a:sym typeface="Arial"/>
                <a:extLst>
                  <a:ext uri="http://customooxmlschemas.google.com/">
                    <go:slidesCustomData xmlns:go="http://customooxmlschemas.google.com/" textRoundtripDataId="7"/>
                  </a:ext>
                </a:extLst>
              </a:rPr>
              <a:t>El estado general y operacional del medio alternativo de alimentación de agua debe ser verificado periódicamente, de acuerdo a lo establecido en el artículo 142. </a:t>
            </a:r>
            <a:endParaRPr i="1" sz="1600">
              <a:latin typeface="Arial"/>
              <a:ea typeface="Arial"/>
              <a:cs typeface="Arial"/>
              <a:sym typeface="Arial"/>
            </a:endParaRPr>
          </a:p>
          <a:p>
            <a:pPr indent="0" lvl="0" marL="0" rtl="0" algn="just">
              <a:lnSpc>
                <a:spcPct val="115000"/>
              </a:lnSpc>
              <a:spcBef>
                <a:spcPts val="0"/>
              </a:spcBef>
              <a:spcAft>
                <a:spcPts val="0"/>
              </a:spcAft>
              <a:buClr>
                <a:schemeClr val="dk1"/>
              </a:buClr>
              <a:buSzPts val="1100"/>
              <a:buFont typeface="Arial"/>
              <a:buNone/>
            </a:pPr>
            <a:r>
              <a:t/>
            </a:r>
            <a:endParaRPr b="1" i="1" sz="1600">
              <a:latin typeface="Arial"/>
              <a:ea typeface="Arial"/>
              <a:cs typeface="Arial"/>
              <a:sym typeface="Arial"/>
            </a:endParaRPr>
          </a:p>
          <a:p>
            <a:pPr indent="0" lvl="0" marL="0" rtl="0" algn="just">
              <a:lnSpc>
                <a:spcPct val="115000"/>
              </a:lnSpc>
              <a:spcBef>
                <a:spcPts val="0"/>
              </a:spcBef>
              <a:spcAft>
                <a:spcPts val="0"/>
              </a:spcAft>
              <a:buClr>
                <a:schemeClr val="dk1"/>
              </a:buClr>
              <a:buSzPts val="1100"/>
              <a:buFont typeface="Arial"/>
              <a:buNone/>
            </a:pPr>
            <a:r>
              <a:t/>
            </a:r>
            <a:endParaRPr b="1" i="1" sz="1600">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gfd0105262b_0_52"/>
          <p:cNvSpPr txBox="1"/>
          <p:nvPr>
            <p:ph type="title"/>
          </p:nvPr>
        </p:nvSpPr>
        <p:spPr>
          <a:xfrm>
            <a:off x="0" y="-54429"/>
            <a:ext cx="12192000" cy="1325700"/>
          </a:xfrm>
          <a:prstGeom prst="rect">
            <a:avLst/>
          </a:prstGeom>
          <a:solidFill>
            <a:srgbClr val="004982"/>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Calibri"/>
              <a:buNone/>
            </a:pPr>
            <a:r>
              <a:rPr lang="es-ES"/>
              <a:t>Sección IV - Construcción e instalación </a:t>
            </a:r>
            <a:endParaRPr/>
          </a:p>
          <a:p>
            <a:pPr indent="0" lvl="0" marL="0" rtl="0" algn="l">
              <a:lnSpc>
                <a:spcPct val="90000"/>
              </a:lnSpc>
              <a:spcBef>
                <a:spcPts val="0"/>
              </a:spcBef>
              <a:spcAft>
                <a:spcPts val="0"/>
              </a:spcAft>
              <a:buClr>
                <a:schemeClr val="lt1"/>
              </a:buClr>
              <a:buSzPts val="3600"/>
              <a:buFont typeface="Calibri"/>
              <a:buNone/>
            </a:pPr>
            <a:r>
              <a:rPr lang="es-ES" sz="2000"/>
              <a:t>Título III. Tuberías de vapor  - Artículos: 74 a 78</a:t>
            </a:r>
            <a:endParaRPr sz="2000"/>
          </a:p>
        </p:txBody>
      </p:sp>
      <p:sp>
        <p:nvSpPr>
          <p:cNvPr id="111" name="Google Shape;111;gfd0105262b_0_52"/>
          <p:cNvSpPr txBox="1"/>
          <p:nvPr>
            <p:ph idx="1" type="body"/>
          </p:nvPr>
        </p:nvSpPr>
        <p:spPr>
          <a:xfrm>
            <a:off x="476250" y="1872500"/>
            <a:ext cx="11239500" cy="4644600"/>
          </a:xfrm>
          <a:prstGeom prst="rect">
            <a:avLst/>
          </a:prstGeom>
          <a:noFill/>
          <a:ln>
            <a:noFill/>
          </a:ln>
        </p:spPr>
        <p:txBody>
          <a:bodyPr anchorCtr="0" anchor="t" bIns="45700" lIns="91425" spcFirstLastPara="1" rIns="91425" wrap="square" tIns="45700">
            <a:noAutofit/>
          </a:bodyPr>
          <a:lstStyle/>
          <a:p>
            <a:pPr indent="-330200" lvl="0" marL="457200" rtl="0" algn="just">
              <a:lnSpc>
                <a:spcPct val="115000"/>
              </a:lnSpc>
              <a:spcBef>
                <a:spcPts val="0"/>
              </a:spcBef>
              <a:spcAft>
                <a:spcPts val="0"/>
              </a:spcAft>
              <a:buSzPts val="1600"/>
              <a:buChar char="•"/>
            </a:pPr>
            <a:r>
              <a:rPr lang="es-ES" sz="1600" u="sng">
                <a:latin typeface="Arial"/>
                <a:ea typeface="Arial"/>
                <a:cs typeface="Arial"/>
                <a:sym typeface="Arial"/>
                <a:extLst>
                  <a:ext uri="http://customooxmlschemas.google.com/">
                    <go:slidesCustomData xmlns:go="http://customooxmlschemas.google.com/" textRoundtripDataId="8"/>
                  </a:ext>
                </a:extLst>
              </a:rPr>
              <a:t>Válvulas de bloque</a:t>
            </a:r>
            <a:r>
              <a:rPr lang="es-ES" sz="1600" u="sng">
                <a:latin typeface="Arial"/>
                <a:ea typeface="Arial"/>
                <a:cs typeface="Arial"/>
                <a:sym typeface="Arial"/>
                <a:extLst>
                  <a:ext uri="http://customooxmlschemas.google.com/">
                    <go:slidesCustomData xmlns:go="http://customooxmlschemas.google.com/" textRoundtripDataId="9"/>
                  </a:ext>
                </a:extLst>
              </a:rPr>
              <a:t>o</a:t>
            </a:r>
            <a:r>
              <a:rPr lang="es-ES" sz="1600">
                <a:latin typeface="Arial"/>
                <a:ea typeface="Arial"/>
                <a:cs typeface="Arial"/>
                <a:sym typeface="Arial"/>
                <a:extLst>
                  <a:ext uri="http://customooxmlschemas.google.com/">
                    <go:slidesCustomData xmlns:go="http://customooxmlschemas.google.com/" textRoundtripDataId="10"/>
                  </a:ext>
                </a:extLst>
              </a:rPr>
              <a:t>:</a:t>
            </a:r>
            <a:endParaRPr sz="1600">
              <a:latin typeface="Arial"/>
              <a:ea typeface="Arial"/>
              <a:cs typeface="Arial"/>
              <a:sym typeface="Arial"/>
            </a:endParaRPr>
          </a:p>
          <a:p>
            <a:pPr indent="-330200" lvl="1" marL="914400" rtl="0" algn="just">
              <a:lnSpc>
                <a:spcPct val="115000"/>
              </a:lnSpc>
              <a:spcBef>
                <a:spcPts val="0"/>
              </a:spcBef>
              <a:spcAft>
                <a:spcPts val="0"/>
              </a:spcAft>
              <a:buSzPts val="1600"/>
              <a:buFont typeface="Arial"/>
              <a:buChar char="•"/>
            </a:pPr>
            <a:r>
              <a:rPr lang="es-ES" sz="1600">
                <a:latin typeface="Arial"/>
                <a:ea typeface="Arial"/>
                <a:cs typeface="Arial"/>
                <a:sym typeface="Arial"/>
              </a:rPr>
              <a:t>Se deben instalar en cada salida de vapor (excluyendo las conexiones a las Válvulas de Seguridad), tan cerca como sea posible al generador de vapor y en un lugar accesible para su fácil operación.</a:t>
            </a:r>
            <a:endParaRPr sz="1600">
              <a:latin typeface="Arial"/>
              <a:ea typeface="Arial"/>
              <a:cs typeface="Arial"/>
              <a:sym typeface="Arial"/>
            </a:endParaRPr>
          </a:p>
          <a:p>
            <a:pPr indent="0" lvl="0" marL="914400" rtl="0" algn="just">
              <a:lnSpc>
                <a:spcPct val="115000"/>
              </a:lnSpc>
              <a:spcBef>
                <a:spcPts val="0"/>
              </a:spcBef>
              <a:spcAft>
                <a:spcPts val="0"/>
              </a:spcAft>
              <a:buNone/>
            </a:pPr>
            <a:r>
              <a:t/>
            </a:r>
            <a:endParaRPr sz="1600">
              <a:latin typeface="Arial"/>
              <a:ea typeface="Arial"/>
              <a:cs typeface="Arial"/>
              <a:sym typeface="Arial"/>
            </a:endParaRPr>
          </a:p>
          <a:p>
            <a:pPr indent="-330200" lvl="1" marL="914400" rtl="0" algn="just">
              <a:lnSpc>
                <a:spcPct val="115000"/>
              </a:lnSpc>
              <a:spcBef>
                <a:spcPts val="0"/>
              </a:spcBef>
              <a:spcAft>
                <a:spcPts val="0"/>
              </a:spcAft>
              <a:buSzPts val="1600"/>
              <a:buFont typeface="Arial"/>
              <a:buChar char="•"/>
            </a:pPr>
            <a:r>
              <a:rPr lang="es-ES" sz="1600">
                <a:latin typeface="Arial"/>
                <a:ea typeface="Arial"/>
                <a:cs typeface="Arial"/>
                <a:sym typeface="Arial"/>
              </a:rPr>
              <a:t>Adicionalmente, la válvula de bloqueo de la descarga de vapor o la salida del sobrecalentador, debe contar con un mecanismo de apertura lenta, se debe poder identificar si está abierta o cerrada y debe estar diseñada para resistir la prueba hidráulica (usualmente, 1,5 veces la PMTA).</a:t>
            </a:r>
            <a:endParaRPr sz="1600">
              <a:latin typeface="Arial"/>
              <a:ea typeface="Arial"/>
              <a:cs typeface="Arial"/>
              <a:sym typeface="Arial"/>
            </a:endParaRPr>
          </a:p>
          <a:p>
            <a:pPr indent="0" lvl="0" marL="0" rtl="0" algn="just">
              <a:lnSpc>
                <a:spcPct val="115000"/>
              </a:lnSpc>
              <a:spcBef>
                <a:spcPts val="0"/>
              </a:spcBef>
              <a:spcAft>
                <a:spcPts val="0"/>
              </a:spcAft>
              <a:buNone/>
            </a:pPr>
            <a:r>
              <a:t/>
            </a:r>
            <a:endParaRPr sz="1600">
              <a:latin typeface="Arial"/>
              <a:ea typeface="Arial"/>
              <a:cs typeface="Arial"/>
              <a:sym typeface="Arial"/>
            </a:endParaRPr>
          </a:p>
          <a:p>
            <a:pPr indent="-330200" lvl="0" marL="457200" rtl="0" algn="just">
              <a:lnSpc>
                <a:spcPct val="115000"/>
              </a:lnSpc>
              <a:spcBef>
                <a:spcPts val="0"/>
              </a:spcBef>
              <a:spcAft>
                <a:spcPts val="0"/>
              </a:spcAft>
              <a:buSzPts val="1600"/>
              <a:buFont typeface="Arial"/>
              <a:buChar char="•"/>
            </a:pPr>
            <a:r>
              <a:rPr lang="es-ES" sz="1600" u="sng">
                <a:latin typeface="Arial"/>
                <a:ea typeface="Arial"/>
                <a:cs typeface="Arial"/>
                <a:sym typeface="Arial"/>
              </a:rPr>
              <a:t>Tuberías:</a:t>
            </a:r>
            <a:endParaRPr sz="1600" u="sng">
              <a:latin typeface="Arial"/>
              <a:ea typeface="Arial"/>
              <a:cs typeface="Arial"/>
              <a:sym typeface="Arial"/>
            </a:endParaRPr>
          </a:p>
          <a:p>
            <a:pPr indent="-330200" lvl="1" marL="914400" rtl="0" algn="just">
              <a:lnSpc>
                <a:spcPct val="115000"/>
              </a:lnSpc>
              <a:spcBef>
                <a:spcPts val="0"/>
              </a:spcBef>
              <a:spcAft>
                <a:spcPts val="0"/>
              </a:spcAft>
              <a:buSzPts val="1600"/>
              <a:buChar char="•"/>
            </a:pPr>
            <a:r>
              <a:rPr lang="es-ES" sz="1600">
                <a:latin typeface="Arial"/>
                <a:ea typeface="Arial"/>
                <a:cs typeface="Arial"/>
                <a:sym typeface="Arial"/>
              </a:rPr>
              <a:t>Cubiertas con aislamiento térmico cuando exista riesgo de quemaduras.</a:t>
            </a:r>
            <a:endParaRPr sz="1600">
              <a:latin typeface="Arial"/>
              <a:ea typeface="Arial"/>
              <a:cs typeface="Arial"/>
              <a:sym typeface="Arial"/>
            </a:endParaRPr>
          </a:p>
          <a:p>
            <a:pPr indent="0" lvl="0" marL="914400" rtl="0" algn="just">
              <a:lnSpc>
                <a:spcPct val="115000"/>
              </a:lnSpc>
              <a:spcBef>
                <a:spcPts val="0"/>
              </a:spcBef>
              <a:spcAft>
                <a:spcPts val="0"/>
              </a:spcAft>
              <a:buNone/>
            </a:pPr>
            <a:r>
              <a:t/>
            </a:r>
            <a:endParaRPr sz="1600">
              <a:latin typeface="Arial"/>
              <a:ea typeface="Arial"/>
              <a:cs typeface="Arial"/>
              <a:sym typeface="Arial"/>
            </a:endParaRPr>
          </a:p>
          <a:p>
            <a:pPr indent="-330200" lvl="1" marL="914400" rtl="0" algn="just">
              <a:lnSpc>
                <a:spcPct val="115000"/>
              </a:lnSpc>
              <a:spcBef>
                <a:spcPts val="0"/>
              </a:spcBef>
              <a:spcAft>
                <a:spcPts val="0"/>
              </a:spcAft>
              <a:buSzPts val="1600"/>
              <a:buChar char="•"/>
            </a:pPr>
            <a:r>
              <a:rPr lang="es-ES" sz="1600">
                <a:latin typeface="Arial"/>
                <a:ea typeface="Arial"/>
                <a:cs typeface="Arial"/>
                <a:sym typeface="Arial"/>
              </a:rPr>
              <a:t>Deben contar dispositivos necesarios para evitar fugas en sus juntas.</a:t>
            </a:r>
            <a:endParaRPr sz="1600">
              <a:latin typeface="Arial"/>
              <a:ea typeface="Arial"/>
              <a:cs typeface="Arial"/>
              <a:sym typeface="Arial"/>
            </a:endParaRPr>
          </a:p>
          <a:p>
            <a:pPr indent="0" lvl="0" marL="914400" rtl="0" algn="just">
              <a:lnSpc>
                <a:spcPct val="115000"/>
              </a:lnSpc>
              <a:spcBef>
                <a:spcPts val="0"/>
              </a:spcBef>
              <a:spcAft>
                <a:spcPts val="0"/>
              </a:spcAft>
              <a:buNone/>
            </a:pPr>
            <a:r>
              <a:t/>
            </a:r>
            <a:endParaRPr sz="1600">
              <a:latin typeface="Arial"/>
              <a:ea typeface="Arial"/>
              <a:cs typeface="Arial"/>
              <a:sym typeface="Arial"/>
            </a:endParaRPr>
          </a:p>
          <a:p>
            <a:pPr indent="-330200" lvl="1" marL="914400" rtl="0" algn="just">
              <a:lnSpc>
                <a:spcPct val="115000"/>
              </a:lnSpc>
              <a:spcBef>
                <a:spcPts val="0"/>
              </a:spcBef>
              <a:spcAft>
                <a:spcPts val="0"/>
              </a:spcAft>
              <a:buSzPts val="1600"/>
              <a:buChar char="•"/>
            </a:pPr>
            <a:r>
              <a:rPr lang="es-ES" sz="1600">
                <a:latin typeface="Arial"/>
                <a:ea typeface="Arial"/>
                <a:cs typeface="Arial"/>
                <a:sym typeface="Arial"/>
              </a:rPr>
              <a:t>Cañerías de alimentación de vapor de longitud mayor a 15 metros deben contar con arcos de expansión proporcionales a las temperaturas que deban soportar.</a:t>
            </a:r>
            <a:endParaRPr sz="1600">
              <a:latin typeface="Arial"/>
              <a:ea typeface="Arial"/>
              <a:cs typeface="Arial"/>
              <a:sym typeface="Arial"/>
            </a:endParaRPr>
          </a:p>
        </p:txBody>
      </p:sp>
      <p:sp>
        <p:nvSpPr>
          <p:cNvPr id="112" name="Google Shape;112;gfd0105262b_0_52"/>
          <p:cNvSpPr txBox="1"/>
          <p:nvPr/>
        </p:nvSpPr>
        <p:spPr>
          <a:xfrm>
            <a:off x="166900" y="1441400"/>
            <a:ext cx="5051100" cy="431100"/>
          </a:xfrm>
          <a:prstGeom prst="rect">
            <a:avLst/>
          </a:prstGeom>
          <a:noFill/>
          <a:ln>
            <a:noFill/>
          </a:ln>
        </p:spPr>
        <p:txBody>
          <a:bodyPr anchorCtr="0" anchor="t" bIns="91425" lIns="91425" spcFirstLastPara="1" rIns="91425" wrap="square" tIns="91425">
            <a:spAutoFit/>
          </a:bodyPr>
          <a:lstStyle/>
          <a:p>
            <a:pPr indent="-330200" lvl="0" marL="457200" rtl="0" algn="just">
              <a:lnSpc>
                <a:spcPct val="115000"/>
              </a:lnSpc>
              <a:spcBef>
                <a:spcPts val="0"/>
              </a:spcBef>
              <a:spcAft>
                <a:spcPts val="0"/>
              </a:spcAft>
              <a:buClr>
                <a:schemeClr val="dk1"/>
              </a:buClr>
              <a:buSzPts val="1600"/>
              <a:buChar char="•"/>
            </a:pPr>
            <a:r>
              <a:rPr b="1" lang="es-ES" sz="1600" u="sng">
                <a:solidFill>
                  <a:schemeClr val="dk1"/>
                </a:solidFill>
              </a:rPr>
              <a:t>TITULO III - TUBERÍAS DE VAPOR</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gfd254cb7cc_0_0"/>
          <p:cNvSpPr txBox="1"/>
          <p:nvPr>
            <p:ph type="title"/>
          </p:nvPr>
        </p:nvSpPr>
        <p:spPr>
          <a:xfrm>
            <a:off x="0" y="-54429"/>
            <a:ext cx="12192000" cy="1325700"/>
          </a:xfrm>
          <a:prstGeom prst="rect">
            <a:avLst/>
          </a:prstGeom>
          <a:solidFill>
            <a:srgbClr val="004982"/>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Calibri"/>
              <a:buNone/>
            </a:pPr>
            <a:r>
              <a:rPr lang="es-ES"/>
              <a:t>Sección IV - Construcción e instalación </a:t>
            </a:r>
            <a:endParaRPr/>
          </a:p>
          <a:p>
            <a:pPr indent="0" lvl="0" marL="0" rtl="0" algn="l">
              <a:lnSpc>
                <a:spcPct val="90000"/>
              </a:lnSpc>
              <a:spcBef>
                <a:spcPts val="0"/>
              </a:spcBef>
              <a:spcAft>
                <a:spcPts val="0"/>
              </a:spcAft>
              <a:buClr>
                <a:schemeClr val="lt1"/>
              </a:buClr>
              <a:buSzPts val="3600"/>
              <a:buFont typeface="Calibri"/>
              <a:buNone/>
            </a:pPr>
            <a:r>
              <a:rPr lang="es-ES" sz="2000"/>
              <a:t>Título III. Tuberías de vapor  - Artículos: 74 a 78</a:t>
            </a:r>
            <a:endParaRPr sz="2000"/>
          </a:p>
        </p:txBody>
      </p:sp>
      <p:sp>
        <p:nvSpPr>
          <p:cNvPr id="118" name="Google Shape;118;gfd254cb7cc_0_0"/>
          <p:cNvSpPr txBox="1"/>
          <p:nvPr>
            <p:ph idx="1" type="body"/>
          </p:nvPr>
        </p:nvSpPr>
        <p:spPr>
          <a:xfrm>
            <a:off x="476250" y="1551025"/>
            <a:ext cx="11239500" cy="4905000"/>
          </a:xfrm>
          <a:prstGeom prst="rect">
            <a:avLst/>
          </a:prstGeom>
          <a:noFill/>
          <a:ln>
            <a:noFill/>
          </a:ln>
        </p:spPr>
        <p:txBody>
          <a:bodyPr anchorCtr="0" anchor="t" bIns="45700" lIns="91425" spcFirstLastPara="1" rIns="91425" wrap="square" tIns="45700">
            <a:noAutofit/>
          </a:bodyPr>
          <a:lstStyle/>
          <a:p>
            <a:pPr indent="-330200" lvl="0" marL="457200" rtl="0" algn="just">
              <a:lnSpc>
                <a:spcPct val="115000"/>
              </a:lnSpc>
              <a:spcBef>
                <a:spcPts val="0"/>
              </a:spcBef>
              <a:spcAft>
                <a:spcPts val="0"/>
              </a:spcAft>
              <a:buSzPts val="1600"/>
              <a:buChar char="•"/>
            </a:pPr>
            <a:r>
              <a:rPr b="1" lang="es-ES" sz="1600" u="sng">
                <a:latin typeface="Arial"/>
                <a:ea typeface="Arial"/>
                <a:cs typeface="Arial"/>
                <a:sym typeface="Arial"/>
              </a:rPr>
              <a:t>Soporte de tuberías:</a:t>
            </a:r>
            <a:endParaRPr b="1" sz="1600" u="sng">
              <a:latin typeface="Arial"/>
              <a:ea typeface="Arial"/>
              <a:cs typeface="Arial"/>
              <a:sym typeface="Arial"/>
            </a:endParaRPr>
          </a:p>
          <a:p>
            <a:pPr indent="-330200" lvl="1" marL="914400" rtl="0" algn="just">
              <a:lnSpc>
                <a:spcPct val="115000"/>
              </a:lnSpc>
              <a:spcBef>
                <a:spcPts val="0"/>
              </a:spcBef>
              <a:spcAft>
                <a:spcPts val="0"/>
              </a:spcAft>
              <a:buSzPts val="1600"/>
              <a:buChar char="•"/>
            </a:pPr>
            <a:r>
              <a:rPr lang="es-ES" sz="1600">
                <a:latin typeface="Arial"/>
                <a:ea typeface="Arial"/>
                <a:cs typeface="Arial"/>
                <a:sym typeface="Arial"/>
              </a:rPr>
              <a:t>Soportes fijos ubicados a distancias adecuadas.</a:t>
            </a:r>
            <a:endParaRPr sz="1600">
              <a:latin typeface="Arial"/>
              <a:ea typeface="Arial"/>
              <a:cs typeface="Arial"/>
              <a:sym typeface="Arial"/>
            </a:endParaRPr>
          </a:p>
          <a:p>
            <a:pPr indent="0" lvl="0" marL="914400" rtl="0" algn="just">
              <a:lnSpc>
                <a:spcPct val="115000"/>
              </a:lnSpc>
              <a:spcBef>
                <a:spcPts val="0"/>
              </a:spcBef>
              <a:spcAft>
                <a:spcPts val="0"/>
              </a:spcAft>
              <a:buNone/>
            </a:pPr>
            <a:r>
              <a:t/>
            </a:r>
            <a:endParaRPr sz="1600">
              <a:latin typeface="Arial"/>
              <a:ea typeface="Arial"/>
              <a:cs typeface="Arial"/>
              <a:sym typeface="Arial"/>
            </a:endParaRPr>
          </a:p>
          <a:p>
            <a:pPr indent="-330200" lvl="1" marL="914400" rtl="0" algn="just">
              <a:lnSpc>
                <a:spcPct val="115000"/>
              </a:lnSpc>
              <a:spcBef>
                <a:spcPts val="0"/>
              </a:spcBef>
              <a:spcAft>
                <a:spcPts val="0"/>
              </a:spcAft>
              <a:buSzPts val="1600"/>
              <a:buFont typeface="Arial"/>
              <a:buChar char="•"/>
            </a:pPr>
            <a:r>
              <a:rPr lang="es-ES" sz="1600">
                <a:latin typeface="Arial"/>
                <a:ea typeface="Arial"/>
                <a:cs typeface="Arial"/>
                <a:sym typeface="Arial"/>
              </a:rPr>
              <a:t>Con dispositivos que transmitan el mínimo de vibraciones a las estructuras portantes. </a:t>
            </a:r>
            <a:endParaRPr sz="1600">
              <a:latin typeface="Arial"/>
              <a:ea typeface="Arial"/>
              <a:cs typeface="Arial"/>
              <a:sym typeface="Arial"/>
            </a:endParaRPr>
          </a:p>
          <a:p>
            <a:pPr indent="0" lvl="0" marL="914400" rtl="0" algn="just">
              <a:lnSpc>
                <a:spcPct val="115000"/>
              </a:lnSpc>
              <a:spcBef>
                <a:spcPts val="0"/>
              </a:spcBef>
              <a:spcAft>
                <a:spcPts val="0"/>
              </a:spcAft>
              <a:buNone/>
            </a:pPr>
            <a:r>
              <a:t/>
            </a:r>
            <a:endParaRPr sz="1600">
              <a:latin typeface="Arial"/>
              <a:ea typeface="Arial"/>
              <a:cs typeface="Arial"/>
              <a:sym typeface="Arial"/>
            </a:endParaRPr>
          </a:p>
          <a:p>
            <a:pPr indent="-330200" lvl="1" marL="914400" rtl="0" algn="just">
              <a:lnSpc>
                <a:spcPct val="115000"/>
              </a:lnSpc>
              <a:spcBef>
                <a:spcPts val="0"/>
              </a:spcBef>
              <a:spcAft>
                <a:spcPts val="0"/>
              </a:spcAft>
              <a:buSzPts val="1600"/>
              <a:buFont typeface="Arial"/>
              <a:buChar char="•"/>
            </a:pPr>
            <a:r>
              <a:rPr lang="es-ES" sz="1600">
                <a:latin typeface="Arial"/>
                <a:ea typeface="Arial"/>
                <a:cs typeface="Arial"/>
                <a:sym typeface="Arial"/>
              </a:rPr>
              <a:t>Contemplen variaciones dimensionales por efectos térmicos (dilataciones) u otros.</a:t>
            </a:r>
            <a:endParaRPr sz="1600">
              <a:latin typeface="Arial"/>
              <a:ea typeface="Arial"/>
              <a:cs typeface="Arial"/>
              <a:sym typeface="Arial"/>
            </a:endParaRPr>
          </a:p>
          <a:p>
            <a:pPr indent="0" lvl="0" marL="914400" rtl="0" algn="just">
              <a:lnSpc>
                <a:spcPct val="115000"/>
              </a:lnSpc>
              <a:spcBef>
                <a:spcPts val="0"/>
              </a:spcBef>
              <a:spcAft>
                <a:spcPts val="0"/>
              </a:spcAft>
              <a:buNone/>
            </a:pPr>
            <a:br>
              <a:rPr lang="es-ES" sz="1600">
                <a:latin typeface="Arial"/>
                <a:ea typeface="Arial"/>
                <a:cs typeface="Arial"/>
                <a:sym typeface="Arial"/>
              </a:rPr>
            </a:br>
            <a:endParaRPr sz="1600">
              <a:latin typeface="Arial"/>
              <a:ea typeface="Arial"/>
              <a:cs typeface="Arial"/>
              <a:sym typeface="Arial"/>
            </a:endParaRPr>
          </a:p>
          <a:p>
            <a:pPr indent="-330200" lvl="0" marL="457200" rtl="0" algn="just">
              <a:lnSpc>
                <a:spcPct val="115000"/>
              </a:lnSpc>
              <a:spcBef>
                <a:spcPts val="0"/>
              </a:spcBef>
              <a:spcAft>
                <a:spcPts val="0"/>
              </a:spcAft>
              <a:buSzPts val="1600"/>
              <a:buChar char="•"/>
            </a:pPr>
            <a:r>
              <a:rPr b="1" lang="es-ES" sz="1600" u="sng">
                <a:latin typeface="Arial"/>
                <a:ea typeface="Arial"/>
                <a:cs typeface="Arial"/>
                <a:sym typeface="Arial"/>
              </a:rPr>
              <a:t>Diseño de distribución de vapor:</a:t>
            </a:r>
            <a:endParaRPr b="1" sz="1600" u="sng">
              <a:latin typeface="Arial"/>
              <a:ea typeface="Arial"/>
              <a:cs typeface="Arial"/>
              <a:sym typeface="Arial"/>
            </a:endParaRPr>
          </a:p>
          <a:p>
            <a:pPr indent="-330200" lvl="1" marL="914400" rtl="0" algn="just">
              <a:lnSpc>
                <a:spcPct val="115000"/>
              </a:lnSpc>
              <a:spcBef>
                <a:spcPts val="0"/>
              </a:spcBef>
              <a:spcAft>
                <a:spcPts val="0"/>
              </a:spcAft>
              <a:buSzPts val="1600"/>
              <a:buChar char="•"/>
            </a:pPr>
            <a:r>
              <a:rPr lang="es-ES" sz="1600">
                <a:latin typeface="Arial"/>
                <a:ea typeface="Arial"/>
                <a:cs typeface="Arial"/>
                <a:sym typeface="Arial"/>
              </a:rPr>
              <a:t>El diseño debe prever la expansión y contracción de la red de distribución de vapor para prevenir la transmisión de tensiones al Generador de Vapor. </a:t>
            </a:r>
            <a:br>
              <a:rPr lang="es-ES" sz="1600">
                <a:latin typeface="Arial"/>
                <a:ea typeface="Arial"/>
                <a:cs typeface="Arial"/>
                <a:sym typeface="Arial"/>
              </a:rPr>
            </a:br>
            <a:endParaRPr sz="1600">
              <a:latin typeface="Arial"/>
              <a:ea typeface="Arial"/>
              <a:cs typeface="Arial"/>
              <a:sym typeface="Arial"/>
            </a:endParaRPr>
          </a:p>
          <a:p>
            <a:pPr indent="-330200" lvl="1" marL="914400" rtl="0" algn="just">
              <a:lnSpc>
                <a:spcPct val="115000"/>
              </a:lnSpc>
              <a:spcBef>
                <a:spcPts val="0"/>
              </a:spcBef>
              <a:spcAft>
                <a:spcPts val="0"/>
              </a:spcAft>
              <a:buSzPts val="1600"/>
              <a:buFont typeface="Arial"/>
              <a:buChar char="•"/>
            </a:pPr>
            <a:r>
              <a:rPr lang="es-ES" sz="1600">
                <a:latin typeface="Arial"/>
                <a:ea typeface="Arial"/>
                <a:cs typeface="Arial"/>
                <a:sym typeface="Arial"/>
              </a:rPr>
              <a:t>La selección de materiales, diseños, fabricación e inspección de las cañerías y sus accesorios, deben cumplir con los códigos y estándares internacionales reconocidos.</a:t>
            </a:r>
            <a:endParaRPr sz="1600">
              <a:latin typeface="Arial"/>
              <a:ea typeface="Arial"/>
              <a:cs typeface="Arial"/>
              <a:sym typeface="Arial"/>
            </a:endParaRPr>
          </a:p>
          <a:p>
            <a:pPr indent="-330200" lvl="2" marL="1371600" rtl="0" algn="just">
              <a:lnSpc>
                <a:spcPct val="115000"/>
              </a:lnSpc>
              <a:spcBef>
                <a:spcPts val="0"/>
              </a:spcBef>
              <a:spcAft>
                <a:spcPts val="0"/>
              </a:spcAft>
              <a:buSzPts val="1600"/>
              <a:buFont typeface="Arial"/>
              <a:buChar char="•"/>
            </a:pPr>
            <a:r>
              <a:rPr lang="es-ES" sz="1600">
                <a:latin typeface="Arial"/>
                <a:ea typeface="Arial"/>
                <a:cs typeface="Arial"/>
                <a:sym typeface="Arial"/>
              </a:rPr>
              <a:t>Ejemplo: “B31.1 - Power Piping” y “B16 - Standardization of Valves, Flanges, Fittings, Gaskets,  and Valve Actuators” de la ASME y/o el ANSI/NB23 u otros equivalentes.</a:t>
            </a:r>
            <a:endParaRPr sz="1600">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gfd254cb7cc_1_2"/>
          <p:cNvSpPr txBox="1"/>
          <p:nvPr>
            <p:ph type="title"/>
          </p:nvPr>
        </p:nvSpPr>
        <p:spPr>
          <a:xfrm>
            <a:off x="0" y="-54429"/>
            <a:ext cx="12192000" cy="1325700"/>
          </a:xfrm>
          <a:prstGeom prst="rect">
            <a:avLst/>
          </a:prstGeom>
          <a:solidFill>
            <a:srgbClr val="004982"/>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Calibri"/>
              <a:buNone/>
            </a:pPr>
            <a:r>
              <a:rPr lang="es-ES"/>
              <a:t>Sección IV - Construcción e instalación </a:t>
            </a:r>
            <a:endParaRPr/>
          </a:p>
          <a:p>
            <a:pPr indent="0" lvl="0" marL="0" rtl="0" algn="l">
              <a:lnSpc>
                <a:spcPct val="90000"/>
              </a:lnSpc>
              <a:spcBef>
                <a:spcPts val="0"/>
              </a:spcBef>
              <a:spcAft>
                <a:spcPts val="0"/>
              </a:spcAft>
              <a:buClr>
                <a:schemeClr val="lt1"/>
              </a:buClr>
              <a:buSzPts val="3600"/>
              <a:buFont typeface="Calibri"/>
              <a:buNone/>
            </a:pPr>
            <a:r>
              <a:rPr lang="es-ES" sz="2000"/>
              <a:t>Título IV. Purga de fondo  - Artículos: 79 a 83</a:t>
            </a:r>
            <a:endParaRPr sz="2000"/>
          </a:p>
        </p:txBody>
      </p:sp>
      <p:sp>
        <p:nvSpPr>
          <p:cNvPr id="124" name="Google Shape;124;gfd254cb7cc_1_2"/>
          <p:cNvSpPr txBox="1"/>
          <p:nvPr>
            <p:ph idx="1" type="body"/>
          </p:nvPr>
        </p:nvSpPr>
        <p:spPr>
          <a:xfrm>
            <a:off x="476250" y="1932025"/>
            <a:ext cx="11239500" cy="4644600"/>
          </a:xfrm>
          <a:prstGeom prst="rect">
            <a:avLst/>
          </a:prstGeom>
          <a:noFill/>
          <a:ln>
            <a:noFill/>
          </a:ln>
        </p:spPr>
        <p:txBody>
          <a:bodyPr anchorCtr="0" anchor="t" bIns="45700" lIns="91425" spcFirstLastPara="1" rIns="91425" wrap="square" tIns="45700">
            <a:noAutofit/>
          </a:bodyPr>
          <a:lstStyle/>
          <a:p>
            <a:pPr indent="-330200" lvl="0" marL="457200" rtl="0" algn="just">
              <a:lnSpc>
                <a:spcPct val="115000"/>
              </a:lnSpc>
              <a:spcBef>
                <a:spcPts val="0"/>
              </a:spcBef>
              <a:spcAft>
                <a:spcPts val="0"/>
              </a:spcAft>
              <a:buSzPts val="1600"/>
              <a:buChar char="•"/>
            </a:pPr>
            <a:r>
              <a:rPr b="1" lang="es-ES" sz="1600" u="sng">
                <a:latin typeface="Arial"/>
                <a:ea typeface="Arial"/>
                <a:cs typeface="Arial"/>
                <a:sym typeface="Arial"/>
              </a:rPr>
              <a:t>Cañería de purga de fondo y válvulas de cierre</a:t>
            </a:r>
            <a:r>
              <a:rPr b="1" lang="es-ES" sz="1600" u="sng">
                <a:latin typeface="Arial"/>
                <a:ea typeface="Arial"/>
                <a:cs typeface="Arial"/>
                <a:sym typeface="Arial"/>
              </a:rPr>
              <a:t>:</a:t>
            </a:r>
            <a:br>
              <a:rPr b="1" lang="es-ES" sz="1600" u="sng">
                <a:latin typeface="Arial"/>
                <a:ea typeface="Arial"/>
                <a:cs typeface="Arial"/>
                <a:sym typeface="Arial"/>
              </a:rPr>
            </a:br>
            <a:endParaRPr b="1" sz="1600" u="sng">
              <a:latin typeface="Arial"/>
              <a:ea typeface="Arial"/>
              <a:cs typeface="Arial"/>
              <a:sym typeface="Arial"/>
            </a:endParaRPr>
          </a:p>
          <a:p>
            <a:pPr indent="-330200" lvl="1" marL="914400" rtl="0" algn="just">
              <a:lnSpc>
                <a:spcPct val="115000"/>
              </a:lnSpc>
              <a:spcBef>
                <a:spcPts val="0"/>
              </a:spcBef>
              <a:spcAft>
                <a:spcPts val="0"/>
              </a:spcAft>
              <a:buSzPts val="1600"/>
              <a:buChar char="•"/>
            </a:pPr>
            <a:r>
              <a:rPr lang="es-ES" sz="1600">
                <a:latin typeface="Arial"/>
                <a:ea typeface="Arial"/>
                <a:cs typeface="Arial"/>
                <a:sym typeface="Arial"/>
              </a:rPr>
              <a:t>Todo generador de vapor debe tener una cañería de purga de fondo, en conexión directa con el espacio de agua más bajo posible. </a:t>
            </a:r>
            <a:br>
              <a:rPr lang="es-ES" sz="1600">
                <a:latin typeface="Arial"/>
                <a:ea typeface="Arial"/>
                <a:cs typeface="Arial"/>
                <a:sym typeface="Arial"/>
              </a:rPr>
            </a:br>
            <a:endParaRPr sz="1600">
              <a:latin typeface="Arial"/>
              <a:ea typeface="Arial"/>
              <a:cs typeface="Arial"/>
              <a:sym typeface="Arial"/>
            </a:endParaRPr>
          </a:p>
          <a:p>
            <a:pPr indent="-330200" lvl="1" marL="914400" rtl="0" algn="just">
              <a:lnSpc>
                <a:spcPct val="115000"/>
              </a:lnSpc>
              <a:spcBef>
                <a:spcPts val="0"/>
              </a:spcBef>
              <a:spcAft>
                <a:spcPts val="0"/>
              </a:spcAft>
              <a:buSzPts val="1600"/>
              <a:buFont typeface="Arial"/>
              <a:buChar char="•"/>
            </a:pPr>
            <a:r>
              <a:rPr lang="es-ES" sz="1600">
                <a:latin typeface="Arial"/>
                <a:ea typeface="Arial"/>
                <a:cs typeface="Arial"/>
                <a:sym typeface="Arial"/>
              </a:rPr>
              <a:t>Cantidad de válvulas de cierre:</a:t>
            </a:r>
            <a:endParaRPr sz="1600">
              <a:latin typeface="Arial"/>
              <a:ea typeface="Arial"/>
              <a:cs typeface="Arial"/>
              <a:sym typeface="Arial"/>
            </a:endParaRPr>
          </a:p>
          <a:p>
            <a:pPr indent="-330200" lvl="2" marL="1371600" rtl="0" algn="just">
              <a:lnSpc>
                <a:spcPct val="115000"/>
              </a:lnSpc>
              <a:spcBef>
                <a:spcPts val="0"/>
              </a:spcBef>
              <a:spcAft>
                <a:spcPts val="0"/>
              </a:spcAft>
              <a:buSzPts val="1600"/>
              <a:buFont typeface="Arial"/>
              <a:buChar char="•"/>
            </a:pPr>
            <a:r>
              <a:rPr lang="es-ES" sz="1600">
                <a:latin typeface="Arial"/>
                <a:ea typeface="Arial"/>
                <a:cs typeface="Arial"/>
                <a:sym typeface="Arial"/>
              </a:rPr>
              <a:t>Una (1) - Generadores de Vapor con PMTA menor o igual a 7 bar, y Generadores de Vapor categoría E3 que tengan un volumen menor a 390 litros.</a:t>
            </a:r>
            <a:endParaRPr sz="1600">
              <a:latin typeface="Arial"/>
              <a:ea typeface="Arial"/>
              <a:cs typeface="Arial"/>
              <a:sym typeface="Arial"/>
            </a:endParaRPr>
          </a:p>
          <a:p>
            <a:pPr indent="-330200" lvl="2" marL="1371600" rtl="0" algn="just">
              <a:lnSpc>
                <a:spcPct val="115000"/>
              </a:lnSpc>
              <a:spcBef>
                <a:spcPts val="0"/>
              </a:spcBef>
              <a:spcAft>
                <a:spcPts val="0"/>
              </a:spcAft>
              <a:buSzPts val="1600"/>
              <a:buFont typeface="Arial"/>
              <a:buChar char="•"/>
            </a:pPr>
            <a:r>
              <a:rPr lang="es-ES" sz="1600">
                <a:latin typeface="Arial"/>
                <a:ea typeface="Arial"/>
                <a:cs typeface="Arial"/>
                <a:sym typeface="Arial"/>
              </a:rPr>
              <a:t>Dos (2) - Generadores de Vapor con PMTA mayor a 7 bar, que no sean categoría E3 con volumen menor a 390 litros.</a:t>
            </a:r>
            <a:endParaRPr sz="1600">
              <a:latin typeface="Arial"/>
              <a:ea typeface="Arial"/>
              <a:cs typeface="Arial"/>
              <a:sym typeface="Arial"/>
            </a:endParaRPr>
          </a:p>
          <a:p>
            <a:pPr indent="0" lvl="0" marL="457200" rtl="0" algn="just">
              <a:lnSpc>
                <a:spcPct val="115000"/>
              </a:lnSpc>
              <a:spcBef>
                <a:spcPts val="0"/>
              </a:spcBef>
              <a:spcAft>
                <a:spcPts val="0"/>
              </a:spcAft>
              <a:buNone/>
            </a:pPr>
            <a:r>
              <a:t/>
            </a:r>
            <a:endParaRPr b="1" sz="1600" u="sng">
              <a:latin typeface="Arial"/>
              <a:ea typeface="Arial"/>
              <a:cs typeface="Arial"/>
              <a:sym typeface="Arial"/>
            </a:endParaRPr>
          </a:p>
          <a:p>
            <a:pPr indent="-330200" lvl="1" marL="914400" rtl="0" algn="just">
              <a:lnSpc>
                <a:spcPct val="115000"/>
              </a:lnSpc>
              <a:spcBef>
                <a:spcPts val="0"/>
              </a:spcBef>
              <a:spcAft>
                <a:spcPts val="0"/>
              </a:spcAft>
              <a:buSzPts val="1600"/>
              <a:buChar char="•"/>
            </a:pPr>
            <a:r>
              <a:rPr lang="es-ES" sz="1600">
                <a:latin typeface="Arial"/>
                <a:ea typeface="Arial"/>
                <a:cs typeface="Arial"/>
                <a:sym typeface="Arial"/>
              </a:rPr>
              <a:t>Tipos de válvulas de cierre: </a:t>
            </a:r>
            <a:endParaRPr sz="1600">
              <a:latin typeface="Arial"/>
              <a:ea typeface="Arial"/>
              <a:cs typeface="Arial"/>
              <a:sym typeface="Arial"/>
            </a:endParaRPr>
          </a:p>
          <a:p>
            <a:pPr indent="-330200" lvl="2" marL="1371600" rtl="0" algn="just">
              <a:lnSpc>
                <a:spcPct val="115000"/>
              </a:lnSpc>
              <a:spcBef>
                <a:spcPts val="0"/>
              </a:spcBef>
              <a:spcAft>
                <a:spcPts val="0"/>
              </a:spcAft>
              <a:buSzPts val="1600"/>
              <a:buChar char="•"/>
            </a:pPr>
            <a:r>
              <a:rPr lang="es-ES" sz="1600">
                <a:latin typeface="Arial"/>
                <a:ea typeface="Arial"/>
                <a:cs typeface="Arial"/>
                <a:sym typeface="Arial"/>
              </a:rPr>
              <a:t>Al menos 1 debe ser de apertura lenta. Si requiere 2, la instalada junto al Generador de Vapor puede ser de apertura rápida o de apertura lenta.</a:t>
            </a:r>
            <a:endParaRPr sz="1600">
              <a:latin typeface="Arial"/>
              <a:ea typeface="Arial"/>
              <a:cs typeface="Arial"/>
              <a:sym typeface="Arial"/>
            </a:endParaRPr>
          </a:p>
          <a:p>
            <a:pPr indent="-330200" lvl="2" marL="1371600" rtl="0" algn="just">
              <a:lnSpc>
                <a:spcPct val="115000"/>
              </a:lnSpc>
              <a:spcBef>
                <a:spcPts val="0"/>
              </a:spcBef>
              <a:spcAft>
                <a:spcPts val="0"/>
              </a:spcAft>
              <a:buSzPts val="1600"/>
              <a:buChar char="•"/>
            </a:pPr>
            <a:r>
              <a:rPr lang="es-ES" sz="1600">
                <a:latin typeface="Arial"/>
                <a:ea typeface="Arial"/>
                <a:cs typeface="Arial"/>
                <a:sym typeface="Arial"/>
              </a:rPr>
              <a:t>No podrán ser válvulas de globo de paso recto o válvulas donde puedan existir estancamientos que permitan colección de sedimentos.</a:t>
            </a:r>
            <a:endParaRPr sz="1600">
              <a:latin typeface="Arial"/>
              <a:ea typeface="Arial"/>
              <a:cs typeface="Arial"/>
              <a:sym typeface="Arial"/>
            </a:endParaRPr>
          </a:p>
        </p:txBody>
      </p:sp>
      <p:sp>
        <p:nvSpPr>
          <p:cNvPr id="125" name="Google Shape;125;gfd254cb7cc_1_2"/>
          <p:cNvSpPr txBox="1"/>
          <p:nvPr/>
        </p:nvSpPr>
        <p:spPr>
          <a:xfrm>
            <a:off x="166900" y="1441400"/>
            <a:ext cx="5051100" cy="431100"/>
          </a:xfrm>
          <a:prstGeom prst="rect">
            <a:avLst/>
          </a:prstGeom>
          <a:noFill/>
          <a:ln>
            <a:noFill/>
          </a:ln>
        </p:spPr>
        <p:txBody>
          <a:bodyPr anchorCtr="0" anchor="t" bIns="91425" lIns="91425" spcFirstLastPara="1" rIns="91425" wrap="square" tIns="91425">
            <a:spAutoFit/>
          </a:bodyPr>
          <a:lstStyle/>
          <a:p>
            <a:pPr indent="-330200" lvl="0" marL="457200" rtl="0" algn="just">
              <a:lnSpc>
                <a:spcPct val="115000"/>
              </a:lnSpc>
              <a:spcBef>
                <a:spcPts val="0"/>
              </a:spcBef>
              <a:spcAft>
                <a:spcPts val="0"/>
              </a:spcAft>
              <a:buClr>
                <a:schemeClr val="dk1"/>
              </a:buClr>
              <a:buSzPts val="1600"/>
              <a:buChar char="•"/>
            </a:pPr>
            <a:r>
              <a:rPr b="1" lang="es-ES" sz="1600" u="sng">
                <a:solidFill>
                  <a:schemeClr val="dk1"/>
                </a:solidFill>
              </a:rPr>
              <a:t>TITULO IV - PURGA DE FONDO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gfd254cb7cc_1_13"/>
          <p:cNvSpPr txBox="1"/>
          <p:nvPr>
            <p:ph type="title"/>
          </p:nvPr>
        </p:nvSpPr>
        <p:spPr>
          <a:xfrm>
            <a:off x="0" y="-54429"/>
            <a:ext cx="12192000" cy="1325700"/>
          </a:xfrm>
          <a:prstGeom prst="rect">
            <a:avLst/>
          </a:prstGeom>
          <a:solidFill>
            <a:srgbClr val="004982"/>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Calibri"/>
              <a:buNone/>
            </a:pPr>
            <a:r>
              <a:rPr lang="es-ES"/>
              <a:t>Sección IV - Construcción e instalación </a:t>
            </a:r>
            <a:endParaRPr/>
          </a:p>
          <a:p>
            <a:pPr indent="0" lvl="0" marL="0" rtl="0" algn="l">
              <a:lnSpc>
                <a:spcPct val="90000"/>
              </a:lnSpc>
              <a:spcBef>
                <a:spcPts val="0"/>
              </a:spcBef>
              <a:spcAft>
                <a:spcPts val="0"/>
              </a:spcAft>
              <a:buClr>
                <a:schemeClr val="lt1"/>
              </a:buClr>
              <a:buSzPts val="3600"/>
              <a:buFont typeface="Calibri"/>
              <a:buNone/>
            </a:pPr>
            <a:r>
              <a:rPr lang="es-ES" sz="2000"/>
              <a:t>Título IV. Purga de fondo  - Artículos: 79 a 83</a:t>
            </a:r>
            <a:endParaRPr sz="2000"/>
          </a:p>
        </p:txBody>
      </p:sp>
      <p:pic>
        <p:nvPicPr>
          <p:cNvPr id="131" name="Google Shape;131;gfd254cb7cc_1_13"/>
          <p:cNvPicPr preferRelativeResize="0"/>
          <p:nvPr/>
        </p:nvPicPr>
        <p:blipFill>
          <a:blip r:embed="rId3">
            <a:alphaModFix/>
          </a:blip>
          <a:stretch>
            <a:fillRect/>
          </a:stretch>
        </p:blipFill>
        <p:spPr>
          <a:xfrm>
            <a:off x="330525" y="2759671"/>
            <a:ext cx="5349240" cy="1783080"/>
          </a:xfrm>
          <a:prstGeom prst="rect">
            <a:avLst/>
          </a:prstGeom>
          <a:noFill/>
          <a:ln>
            <a:noFill/>
          </a:ln>
        </p:spPr>
      </p:pic>
      <p:pic>
        <p:nvPicPr>
          <p:cNvPr id="132" name="Google Shape;132;gfd254cb7cc_1_13"/>
          <p:cNvPicPr preferRelativeResize="0"/>
          <p:nvPr/>
        </p:nvPicPr>
        <p:blipFill>
          <a:blip r:embed="rId4">
            <a:alphaModFix/>
          </a:blip>
          <a:stretch>
            <a:fillRect/>
          </a:stretch>
        </p:blipFill>
        <p:spPr>
          <a:xfrm>
            <a:off x="6608300" y="1919900"/>
            <a:ext cx="5349248" cy="3894498"/>
          </a:xfrm>
          <a:prstGeom prst="rect">
            <a:avLst/>
          </a:prstGeom>
          <a:noFill/>
          <a:ln>
            <a:noFill/>
          </a:ln>
        </p:spPr>
      </p:pic>
      <p:cxnSp>
        <p:nvCxnSpPr>
          <p:cNvPr id="133" name="Google Shape;133;gfd254cb7cc_1_13"/>
          <p:cNvCxnSpPr/>
          <p:nvPr/>
        </p:nvCxnSpPr>
        <p:spPr>
          <a:xfrm>
            <a:off x="5951600" y="1740900"/>
            <a:ext cx="0" cy="4313400"/>
          </a:xfrm>
          <a:prstGeom prst="straightConnector1">
            <a:avLst/>
          </a:prstGeom>
          <a:noFill/>
          <a:ln cap="flat" cmpd="sng" w="19050">
            <a:solidFill>
              <a:srgbClr val="888888"/>
            </a:solidFill>
            <a:prstDash val="solid"/>
            <a:round/>
            <a:headEnd len="med" w="med" type="none"/>
            <a:tailEnd len="med" w="med" type="none"/>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gfd254cb7cc_1_19"/>
          <p:cNvSpPr txBox="1"/>
          <p:nvPr>
            <p:ph type="title"/>
          </p:nvPr>
        </p:nvSpPr>
        <p:spPr>
          <a:xfrm>
            <a:off x="0" y="-54429"/>
            <a:ext cx="12192000" cy="1325700"/>
          </a:xfrm>
          <a:prstGeom prst="rect">
            <a:avLst/>
          </a:prstGeom>
          <a:solidFill>
            <a:srgbClr val="004982"/>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Calibri"/>
              <a:buNone/>
            </a:pPr>
            <a:r>
              <a:rPr lang="es-ES"/>
              <a:t>Sección IV - Construcción e instalación </a:t>
            </a:r>
            <a:endParaRPr/>
          </a:p>
          <a:p>
            <a:pPr indent="0" lvl="0" marL="0" rtl="0" algn="l">
              <a:lnSpc>
                <a:spcPct val="90000"/>
              </a:lnSpc>
              <a:spcBef>
                <a:spcPts val="0"/>
              </a:spcBef>
              <a:spcAft>
                <a:spcPts val="0"/>
              </a:spcAft>
              <a:buClr>
                <a:schemeClr val="lt1"/>
              </a:buClr>
              <a:buSzPts val="3600"/>
              <a:buFont typeface="Calibri"/>
              <a:buNone/>
            </a:pPr>
            <a:r>
              <a:rPr lang="es-ES" sz="2000"/>
              <a:t>Título IV. Purga de fondo  - Artículos: 79 a 83</a:t>
            </a:r>
            <a:endParaRPr sz="2000"/>
          </a:p>
        </p:txBody>
      </p:sp>
      <p:sp>
        <p:nvSpPr>
          <p:cNvPr id="139" name="Google Shape;139;gfd254cb7cc_1_19"/>
          <p:cNvSpPr txBox="1"/>
          <p:nvPr>
            <p:ph idx="1" type="body"/>
          </p:nvPr>
        </p:nvSpPr>
        <p:spPr>
          <a:xfrm>
            <a:off x="476250" y="1551025"/>
            <a:ext cx="11239500" cy="4644600"/>
          </a:xfrm>
          <a:prstGeom prst="rect">
            <a:avLst/>
          </a:prstGeom>
          <a:noFill/>
          <a:ln>
            <a:noFill/>
          </a:ln>
        </p:spPr>
        <p:txBody>
          <a:bodyPr anchorCtr="0" anchor="t" bIns="45700" lIns="91425" spcFirstLastPara="1" rIns="91425" wrap="square" tIns="45700">
            <a:noAutofit/>
          </a:bodyPr>
          <a:lstStyle/>
          <a:p>
            <a:pPr indent="-330200" lvl="0" marL="457200" rtl="0" algn="just">
              <a:lnSpc>
                <a:spcPct val="115000"/>
              </a:lnSpc>
              <a:spcBef>
                <a:spcPts val="0"/>
              </a:spcBef>
              <a:spcAft>
                <a:spcPts val="0"/>
              </a:spcAft>
              <a:buSzPts val="1600"/>
              <a:buChar char="•"/>
            </a:pPr>
            <a:r>
              <a:rPr b="1" lang="es-ES" sz="1600" u="sng">
                <a:latin typeface="Arial"/>
                <a:ea typeface="Arial"/>
                <a:cs typeface="Arial"/>
                <a:sym typeface="Arial"/>
              </a:rPr>
              <a:t>Descarga de cañerías de purga:</a:t>
            </a:r>
            <a:endParaRPr b="1" sz="1600" u="sng">
              <a:latin typeface="Arial"/>
              <a:ea typeface="Arial"/>
              <a:cs typeface="Arial"/>
              <a:sym typeface="Arial"/>
            </a:endParaRPr>
          </a:p>
          <a:p>
            <a:pPr indent="0" lvl="0" marL="457200" rtl="0" algn="just">
              <a:lnSpc>
                <a:spcPct val="115000"/>
              </a:lnSpc>
              <a:spcBef>
                <a:spcPts val="0"/>
              </a:spcBef>
              <a:spcAft>
                <a:spcPts val="0"/>
              </a:spcAft>
              <a:buNone/>
            </a:pPr>
            <a:r>
              <a:t/>
            </a:r>
            <a:endParaRPr b="1" sz="1600" u="sng">
              <a:latin typeface="Arial"/>
              <a:ea typeface="Arial"/>
              <a:cs typeface="Arial"/>
              <a:sym typeface="Arial"/>
            </a:endParaRPr>
          </a:p>
          <a:p>
            <a:pPr indent="-330200" lvl="1" marL="914400" rtl="0" algn="just">
              <a:lnSpc>
                <a:spcPct val="115000"/>
              </a:lnSpc>
              <a:spcBef>
                <a:spcPts val="0"/>
              </a:spcBef>
              <a:spcAft>
                <a:spcPts val="0"/>
              </a:spcAft>
              <a:buSzPts val="1600"/>
              <a:buChar char="•"/>
            </a:pPr>
            <a:r>
              <a:rPr lang="es-ES" sz="1600">
                <a:latin typeface="Arial"/>
                <a:ea typeface="Arial"/>
                <a:cs typeface="Arial"/>
                <a:sym typeface="Arial"/>
              </a:rPr>
              <a:t>Diseñadas para prevenir lesiones al personal.</a:t>
            </a:r>
            <a:br>
              <a:rPr lang="es-ES" sz="1600">
                <a:latin typeface="Arial"/>
                <a:ea typeface="Arial"/>
                <a:cs typeface="Arial"/>
                <a:sym typeface="Arial"/>
              </a:rPr>
            </a:br>
            <a:endParaRPr sz="1600">
              <a:latin typeface="Arial"/>
              <a:ea typeface="Arial"/>
              <a:cs typeface="Arial"/>
              <a:sym typeface="Arial"/>
            </a:endParaRPr>
          </a:p>
          <a:p>
            <a:pPr indent="-330200" lvl="1" marL="914400" rtl="0" algn="just">
              <a:lnSpc>
                <a:spcPct val="115000"/>
              </a:lnSpc>
              <a:spcBef>
                <a:spcPts val="0"/>
              </a:spcBef>
              <a:spcAft>
                <a:spcPts val="0"/>
              </a:spcAft>
              <a:buSzPts val="1600"/>
              <a:buChar char="•"/>
            </a:pPr>
            <a:r>
              <a:rPr lang="es-ES" sz="1600">
                <a:latin typeface="Arial"/>
                <a:ea typeface="Arial"/>
                <a:cs typeface="Arial"/>
                <a:sym typeface="Arial"/>
              </a:rPr>
              <a:t>No deben descargar directamente al desagüe.</a:t>
            </a:r>
            <a:endParaRPr sz="1600">
              <a:latin typeface="Arial"/>
              <a:ea typeface="Arial"/>
              <a:cs typeface="Arial"/>
              <a:sym typeface="Arial"/>
            </a:endParaRPr>
          </a:p>
          <a:p>
            <a:pPr indent="0" lvl="0" marL="914400" rtl="0" algn="just">
              <a:lnSpc>
                <a:spcPct val="115000"/>
              </a:lnSpc>
              <a:spcBef>
                <a:spcPts val="0"/>
              </a:spcBef>
              <a:spcAft>
                <a:spcPts val="0"/>
              </a:spcAft>
              <a:buNone/>
            </a:pPr>
            <a:r>
              <a:t/>
            </a:r>
            <a:endParaRPr sz="1600">
              <a:latin typeface="Arial"/>
              <a:ea typeface="Arial"/>
              <a:cs typeface="Arial"/>
              <a:sym typeface="Arial"/>
            </a:endParaRPr>
          </a:p>
          <a:p>
            <a:pPr indent="-330200" lvl="1" marL="914400" rtl="0" algn="just">
              <a:lnSpc>
                <a:spcPct val="115000"/>
              </a:lnSpc>
              <a:spcBef>
                <a:spcPts val="0"/>
              </a:spcBef>
              <a:spcAft>
                <a:spcPts val="0"/>
              </a:spcAft>
              <a:buSzPts val="1600"/>
              <a:buChar char="•"/>
            </a:pPr>
            <a:r>
              <a:rPr lang="es-ES" sz="1600">
                <a:latin typeface="Arial"/>
                <a:ea typeface="Arial"/>
                <a:cs typeface="Arial"/>
                <a:sym typeface="Arial"/>
              </a:rPr>
              <a:t>Cuando sea necesario instalar un tanque de purga bajo tierra, deberá ser encerrado en una fosa de concreto o ladrillos, con cubierta removible para que pueda ser inspeccionado todo el cuerpo y tapas del tanque. </a:t>
            </a:r>
            <a:endParaRPr sz="1600">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gfd323354de_0_10"/>
          <p:cNvSpPr txBox="1"/>
          <p:nvPr>
            <p:ph type="title"/>
          </p:nvPr>
        </p:nvSpPr>
        <p:spPr>
          <a:xfrm>
            <a:off x="0" y="-54429"/>
            <a:ext cx="12192000" cy="1325700"/>
          </a:xfrm>
          <a:prstGeom prst="rect">
            <a:avLst/>
          </a:prstGeom>
          <a:solidFill>
            <a:srgbClr val="004982"/>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Calibri"/>
              <a:buNone/>
            </a:pPr>
            <a:r>
              <a:rPr lang="es-ES"/>
              <a:t>Sección V - Operación</a:t>
            </a:r>
            <a:endParaRPr/>
          </a:p>
          <a:p>
            <a:pPr indent="0" lvl="0" marL="0" rtl="0" algn="l">
              <a:lnSpc>
                <a:spcPct val="90000"/>
              </a:lnSpc>
              <a:spcBef>
                <a:spcPts val="0"/>
              </a:spcBef>
              <a:spcAft>
                <a:spcPts val="0"/>
              </a:spcAft>
              <a:buClr>
                <a:schemeClr val="lt1"/>
              </a:buClr>
              <a:buSzPts val="3600"/>
              <a:buFont typeface="Calibri"/>
              <a:buNone/>
            </a:pPr>
            <a:r>
              <a:rPr lang="es-ES" sz="2000"/>
              <a:t>Título I. Operadores de generadores de vapor  - Artículos: 84 a 87</a:t>
            </a:r>
            <a:endParaRPr sz="2000"/>
          </a:p>
        </p:txBody>
      </p:sp>
      <p:sp>
        <p:nvSpPr>
          <p:cNvPr id="145" name="Google Shape;145;gfd323354de_0_10"/>
          <p:cNvSpPr txBox="1"/>
          <p:nvPr>
            <p:ph idx="1" type="body"/>
          </p:nvPr>
        </p:nvSpPr>
        <p:spPr>
          <a:xfrm>
            <a:off x="476250" y="1932025"/>
            <a:ext cx="11239500" cy="4644600"/>
          </a:xfrm>
          <a:prstGeom prst="rect">
            <a:avLst/>
          </a:prstGeom>
          <a:noFill/>
          <a:ln>
            <a:noFill/>
          </a:ln>
        </p:spPr>
        <p:txBody>
          <a:bodyPr anchorCtr="0" anchor="t" bIns="45700" lIns="91425" spcFirstLastPara="1" rIns="91425" wrap="square" tIns="45700">
            <a:noAutofit/>
          </a:bodyPr>
          <a:lstStyle/>
          <a:p>
            <a:pPr indent="-330200" lvl="0" marL="457200" rtl="0" algn="just">
              <a:lnSpc>
                <a:spcPct val="115000"/>
              </a:lnSpc>
              <a:spcBef>
                <a:spcPts val="0"/>
              </a:spcBef>
              <a:spcAft>
                <a:spcPts val="0"/>
              </a:spcAft>
              <a:buSzPts val="1600"/>
              <a:buChar char="•"/>
            </a:pPr>
            <a:r>
              <a:rPr b="1" lang="es-ES" sz="1600" u="sng">
                <a:latin typeface="Arial"/>
                <a:ea typeface="Arial"/>
                <a:cs typeface="Arial"/>
                <a:sym typeface="Arial"/>
              </a:rPr>
              <a:t>Operador de generador de vapor:</a:t>
            </a:r>
            <a:br>
              <a:rPr b="1" lang="es-ES" sz="1600" u="sng">
                <a:latin typeface="Arial"/>
                <a:ea typeface="Arial"/>
                <a:cs typeface="Arial"/>
                <a:sym typeface="Arial"/>
              </a:rPr>
            </a:br>
            <a:endParaRPr b="1" sz="1600" u="sng">
              <a:latin typeface="Arial"/>
              <a:ea typeface="Arial"/>
              <a:cs typeface="Arial"/>
              <a:sym typeface="Arial"/>
            </a:endParaRPr>
          </a:p>
          <a:p>
            <a:pPr indent="-330200" lvl="1" marL="914400" rtl="0" algn="just">
              <a:lnSpc>
                <a:spcPct val="115000"/>
              </a:lnSpc>
              <a:spcBef>
                <a:spcPts val="0"/>
              </a:spcBef>
              <a:spcAft>
                <a:spcPts val="0"/>
              </a:spcAft>
              <a:buSzPts val="1600"/>
              <a:buChar char="•"/>
            </a:pPr>
            <a:r>
              <a:rPr lang="es-ES" sz="1600">
                <a:latin typeface="Arial"/>
                <a:ea typeface="Arial"/>
                <a:cs typeface="Arial"/>
                <a:sym typeface="Arial"/>
              </a:rPr>
              <a:t>Todo generador de vapor deberá ser operado por un operador de generador de vapor certificado como foguista, con excepción de los generadores de vapor incluidos en la categoría E3 con potencia nominal menor a 50kW.</a:t>
            </a:r>
            <a:br>
              <a:rPr lang="es-ES" sz="1600">
                <a:latin typeface="Arial"/>
                <a:ea typeface="Arial"/>
                <a:cs typeface="Arial"/>
                <a:sym typeface="Arial"/>
              </a:rPr>
            </a:br>
            <a:endParaRPr sz="1600">
              <a:latin typeface="Arial"/>
              <a:ea typeface="Arial"/>
              <a:cs typeface="Arial"/>
              <a:sym typeface="Arial"/>
            </a:endParaRPr>
          </a:p>
          <a:p>
            <a:pPr indent="-330200" lvl="1" marL="914400" rtl="0" algn="just">
              <a:lnSpc>
                <a:spcPct val="115000"/>
              </a:lnSpc>
              <a:spcBef>
                <a:spcPts val="0"/>
              </a:spcBef>
              <a:spcAft>
                <a:spcPts val="0"/>
              </a:spcAft>
              <a:buSzPts val="1600"/>
              <a:buChar char="•"/>
            </a:pPr>
            <a:r>
              <a:rPr lang="es-ES" sz="1600">
                <a:latin typeface="Arial"/>
                <a:ea typeface="Arial"/>
                <a:cs typeface="Arial"/>
                <a:sym typeface="Arial"/>
              </a:rPr>
              <a:t>Debe realizar la función de forma tal que pueda actuar prontamente para corregir situaciones anormales.</a:t>
            </a:r>
            <a:endParaRPr sz="1600">
              <a:latin typeface="Arial"/>
              <a:ea typeface="Arial"/>
              <a:cs typeface="Arial"/>
              <a:sym typeface="Arial"/>
            </a:endParaRPr>
          </a:p>
          <a:p>
            <a:pPr indent="0" lvl="0" marL="914400" rtl="0" algn="just">
              <a:lnSpc>
                <a:spcPct val="115000"/>
              </a:lnSpc>
              <a:spcBef>
                <a:spcPts val="0"/>
              </a:spcBef>
              <a:spcAft>
                <a:spcPts val="0"/>
              </a:spcAft>
              <a:buNone/>
            </a:pPr>
            <a:r>
              <a:t/>
            </a:r>
            <a:endParaRPr sz="1600">
              <a:latin typeface="Arial"/>
              <a:ea typeface="Arial"/>
              <a:cs typeface="Arial"/>
              <a:sym typeface="Arial"/>
            </a:endParaRPr>
          </a:p>
          <a:p>
            <a:pPr indent="-330200" lvl="1" marL="914400" rtl="0" algn="just">
              <a:lnSpc>
                <a:spcPct val="115000"/>
              </a:lnSpc>
              <a:spcBef>
                <a:spcPts val="0"/>
              </a:spcBef>
              <a:spcAft>
                <a:spcPts val="0"/>
              </a:spcAft>
              <a:buSzPts val="1600"/>
              <a:buChar char="•"/>
            </a:pPr>
            <a:r>
              <a:rPr lang="es-ES" sz="1600">
                <a:latin typeface="Arial"/>
                <a:ea typeface="Arial"/>
                <a:cs typeface="Arial"/>
                <a:sym typeface="Arial"/>
              </a:rPr>
              <a:t>Presencia permanente de foguista certificado junto al generador de vapor o en la sala de control, en generadores de vapor incluidos en las categorías M, G o E2. </a:t>
            </a:r>
            <a:endParaRPr sz="1600">
              <a:latin typeface="Arial"/>
              <a:ea typeface="Arial"/>
              <a:cs typeface="Arial"/>
              <a:sym typeface="Arial"/>
            </a:endParaRPr>
          </a:p>
          <a:p>
            <a:pPr indent="0" lvl="0" marL="914400" rtl="0" algn="just">
              <a:lnSpc>
                <a:spcPct val="115000"/>
              </a:lnSpc>
              <a:spcBef>
                <a:spcPts val="0"/>
              </a:spcBef>
              <a:spcAft>
                <a:spcPts val="0"/>
              </a:spcAft>
              <a:buNone/>
            </a:pPr>
            <a:r>
              <a:t/>
            </a:r>
            <a:endParaRPr sz="1600">
              <a:latin typeface="Arial"/>
              <a:ea typeface="Arial"/>
              <a:cs typeface="Arial"/>
              <a:sym typeface="Arial"/>
            </a:endParaRPr>
          </a:p>
          <a:p>
            <a:pPr indent="-330200" lvl="1" marL="914400" rtl="0" algn="just">
              <a:lnSpc>
                <a:spcPct val="115000"/>
              </a:lnSpc>
              <a:spcBef>
                <a:spcPts val="0"/>
              </a:spcBef>
              <a:spcAft>
                <a:spcPts val="0"/>
              </a:spcAft>
              <a:buSzPts val="1600"/>
              <a:buChar char="•"/>
            </a:pPr>
            <a:r>
              <a:rPr lang="es-ES" sz="1600">
                <a:latin typeface="Arial"/>
                <a:ea typeface="Arial"/>
                <a:cs typeface="Arial"/>
                <a:sym typeface="Arial"/>
              </a:rPr>
              <a:t>Para generadores de vapor incluidos en las categorías P, E1 o E3 con potencia nominal a 50kW, el operador puede realizar otras tareas siempre que tenga a la vista y a su percepción los elementos de control y las alarmas, y que las tareas puedan ser abandonadas inmediatamente si la operación del generador de vapor lo requiere.</a:t>
            </a:r>
            <a:endParaRPr sz="1600">
              <a:latin typeface="Arial"/>
              <a:ea typeface="Arial"/>
              <a:cs typeface="Arial"/>
              <a:sym typeface="Arial"/>
            </a:endParaRPr>
          </a:p>
        </p:txBody>
      </p:sp>
      <p:sp>
        <p:nvSpPr>
          <p:cNvPr id="146" name="Google Shape;146;gfd323354de_0_10"/>
          <p:cNvSpPr txBox="1"/>
          <p:nvPr/>
        </p:nvSpPr>
        <p:spPr>
          <a:xfrm>
            <a:off x="166900" y="1441400"/>
            <a:ext cx="6659400" cy="431100"/>
          </a:xfrm>
          <a:prstGeom prst="rect">
            <a:avLst/>
          </a:prstGeom>
          <a:noFill/>
          <a:ln>
            <a:noFill/>
          </a:ln>
        </p:spPr>
        <p:txBody>
          <a:bodyPr anchorCtr="0" anchor="t" bIns="91425" lIns="91425" spcFirstLastPara="1" rIns="91425" wrap="square" tIns="91425">
            <a:spAutoFit/>
          </a:bodyPr>
          <a:lstStyle/>
          <a:p>
            <a:pPr indent="-330200" lvl="0" marL="457200" rtl="0" algn="just">
              <a:lnSpc>
                <a:spcPct val="115000"/>
              </a:lnSpc>
              <a:spcBef>
                <a:spcPts val="0"/>
              </a:spcBef>
              <a:spcAft>
                <a:spcPts val="0"/>
              </a:spcAft>
              <a:buClr>
                <a:schemeClr val="dk1"/>
              </a:buClr>
              <a:buSzPts val="1600"/>
              <a:buChar char="•"/>
            </a:pPr>
            <a:r>
              <a:rPr b="1" lang="es-ES" sz="1600" u="sng">
                <a:solidFill>
                  <a:schemeClr val="dk1"/>
                </a:solidFill>
              </a:rPr>
              <a:t>TITULO I - OPERADORES DE GENERADORES DE VAPOR</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gfd323354de_0_16"/>
          <p:cNvSpPr txBox="1"/>
          <p:nvPr>
            <p:ph type="title"/>
          </p:nvPr>
        </p:nvSpPr>
        <p:spPr>
          <a:xfrm>
            <a:off x="0" y="-54429"/>
            <a:ext cx="12192000" cy="1325700"/>
          </a:xfrm>
          <a:prstGeom prst="rect">
            <a:avLst/>
          </a:prstGeom>
          <a:solidFill>
            <a:srgbClr val="004982"/>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Calibri"/>
              <a:buNone/>
            </a:pPr>
            <a:r>
              <a:rPr lang="es-ES"/>
              <a:t>Sección V - Operación</a:t>
            </a:r>
            <a:endParaRPr/>
          </a:p>
          <a:p>
            <a:pPr indent="0" lvl="0" marL="0" rtl="0" algn="l">
              <a:lnSpc>
                <a:spcPct val="90000"/>
              </a:lnSpc>
              <a:spcBef>
                <a:spcPts val="0"/>
              </a:spcBef>
              <a:spcAft>
                <a:spcPts val="0"/>
              </a:spcAft>
              <a:buClr>
                <a:schemeClr val="lt1"/>
              </a:buClr>
              <a:buSzPts val="3600"/>
              <a:buFont typeface="Calibri"/>
              <a:buNone/>
            </a:pPr>
            <a:r>
              <a:rPr lang="es-ES" sz="2000"/>
              <a:t>Título I. Operadores de generadores de vapor  - Artículos: 84 a 87</a:t>
            </a:r>
            <a:endParaRPr sz="2000"/>
          </a:p>
        </p:txBody>
      </p:sp>
      <p:sp>
        <p:nvSpPr>
          <p:cNvPr id="152" name="Google Shape;152;gfd323354de_0_16"/>
          <p:cNvSpPr txBox="1"/>
          <p:nvPr>
            <p:ph idx="1" type="body"/>
          </p:nvPr>
        </p:nvSpPr>
        <p:spPr>
          <a:xfrm>
            <a:off x="476250" y="1551025"/>
            <a:ext cx="11239500" cy="4644600"/>
          </a:xfrm>
          <a:prstGeom prst="rect">
            <a:avLst/>
          </a:prstGeom>
          <a:noFill/>
          <a:ln>
            <a:noFill/>
          </a:ln>
        </p:spPr>
        <p:txBody>
          <a:bodyPr anchorCtr="0" anchor="t" bIns="45700" lIns="91425" spcFirstLastPara="1" rIns="91425" wrap="square" tIns="45700">
            <a:noAutofit/>
          </a:bodyPr>
          <a:lstStyle/>
          <a:p>
            <a:pPr indent="-330200" lvl="0" marL="457200" rtl="0" algn="just">
              <a:lnSpc>
                <a:spcPct val="115000"/>
              </a:lnSpc>
              <a:spcBef>
                <a:spcPts val="0"/>
              </a:spcBef>
              <a:spcAft>
                <a:spcPts val="0"/>
              </a:spcAft>
              <a:buSzPts val="1600"/>
              <a:buChar char="•"/>
            </a:pPr>
            <a:r>
              <a:rPr b="1" lang="es-ES" sz="1600" u="sng">
                <a:latin typeface="Arial"/>
                <a:ea typeface="Arial"/>
                <a:cs typeface="Arial"/>
                <a:sym typeface="Arial"/>
              </a:rPr>
              <a:t>Rutina diaria de comprobación de funcionamiento</a:t>
            </a:r>
            <a:r>
              <a:rPr b="1" lang="es-ES" sz="1600" u="sng">
                <a:latin typeface="Arial"/>
                <a:ea typeface="Arial"/>
                <a:cs typeface="Arial"/>
                <a:sym typeface="Arial"/>
              </a:rPr>
              <a:t>:</a:t>
            </a:r>
            <a:br>
              <a:rPr b="1" lang="es-ES" sz="1600" u="sng">
                <a:latin typeface="Arial"/>
                <a:ea typeface="Arial"/>
                <a:cs typeface="Arial"/>
                <a:sym typeface="Arial"/>
              </a:rPr>
            </a:br>
            <a:endParaRPr b="1" sz="1600" u="sng">
              <a:latin typeface="Arial"/>
              <a:ea typeface="Arial"/>
              <a:cs typeface="Arial"/>
              <a:sym typeface="Arial"/>
            </a:endParaRPr>
          </a:p>
          <a:p>
            <a:pPr indent="-330200" lvl="1" marL="914400" rtl="0" algn="just">
              <a:lnSpc>
                <a:spcPct val="115000"/>
              </a:lnSpc>
              <a:spcBef>
                <a:spcPts val="0"/>
              </a:spcBef>
              <a:spcAft>
                <a:spcPts val="0"/>
              </a:spcAft>
              <a:buSzPts val="1600"/>
              <a:buChar char="•"/>
            </a:pPr>
            <a:r>
              <a:rPr i="1" lang="es-ES" sz="1600">
                <a:latin typeface="Arial"/>
                <a:ea typeface="Arial"/>
                <a:cs typeface="Arial"/>
                <a:sym typeface="Arial"/>
                <a:extLst>
                  <a:ext uri="http://customooxmlschemas.google.com/">
                    <go:slidesCustomData xmlns:go="http://customooxmlschemas.google.com/" textRoundtripDataId="11"/>
                  </a:ext>
                </a:extLst>
              </a:rPr>
              <a:t>El operador del generador de vapor deberá tener una rutina diaria de comprobación de funcionamiento de los sistemas de control y seguridad, de acuerdo con las frecuencias establecidas en el Manual de Operación y Mantenimiento, verificando y registrando en el libro diario los parámetros y las condiciones observadas.</a:t>
            </a:r>
            <a:r>
              <a:rPr lang="es-ES" sz="1600">
                <a:latin typeface="Arial"/>
                <a:ea typeface="Arial"/>
                <a:cs typeface="Arial"/>
                <a:sym typeface="Arial"/>
                <a:extLst>
                  <a:ext uri="http://customooxmlschemas.google.com/">
                    <go:slidesCustomData xmlns:go="http://customooxmlschemas.google.com/" textRoundtripDataId="12"/>
                  </a:ext>
                </a:extLst>
              </a:rPr>
              <a:t> </a:t>
            </a:r>
            <a:br>
              <a:rPr lang="es-ES" sz="1600">
                <a:latin typeface="Arial"/>
                <a:ea typeface="Arial"/>
                <a:cs typeface="Arial"/>
                <a:sym typeface="Arial"/>
                <a:extLst>
                  <a:ext uri="http://customooxmlschemas.google.com/">
                    <go:slidesCustomData xmlns:go="http://customooxmlschemas.google.com/" textRoundtripDataId="12"/>
                  </a:ext>
                </a:extLst>
              </a:rPr>
            </a:br>
            <a:br>
              <a:rPr lang="es-ES" sz="1600">
                <a:latin typeface="Arial"/>
                <a:ea typeface="Arial"/>
                <a:cs typeface="Arial"/>
                <a:sym typeface="Arial"/>
                <a:extLst>
                  <a:ext uri="http://customooxmlschemas.google.com/">
                    <go:slidesCustomData xmlns:go="http://customooxmlschemas.google.com/" textRoundtripDataId="12"/>
                  </a:ext>
                </a:extLst>
              </a:rPr>
            </a:br>
            <a:r>
              <a:rPr lang="es-ES" sz="1600">
                <a:latin typeface="Arial"/>
                <a:ea typeface="Arial"/>
                <a:cs typeface="Arial"/>
                <a:sym typeface="Arial"/>
                <a:extLst>
                  <a:ext uri="http://customooxmlschemas.google.com/">
                    <go:slidesCustomData xmlns:go="http://customooxmlschemas.google.com/" textRoundtripDataId="12"/>
                  </a:ext>
                </a:extLst>
              </a:rPr>
              <a:t>Dependiendo la categoría del Generador de Vapor, se deberán realizar al menos las verificaciones y registros indicados a continuación:</a:t>
            </a:r>
            <a:endParaRPr sz="1600">
              <a:latin typeface="Arial"/>
              <a:ea typeface="Arial"/>
              <a:cs typeface="Arial"/>
              <a:sym typeface="Arial"/>
              <a:extLst>
                <a:ext uri="http://customooxmlschemas.google.com/">
                  <go:slidesCustomData xmlns:go="http://customooxmlschemas.google.com/" textRoundtripDataId="13"/>
                </a:ext>
              </a:extLst>
            </a:endParaRPr>
          </a:p>
          <a:p>
            <a:pPr indent="0" lvl="0" marL="914400" rtl="0" algn="just">
              <a:lnSpc>
                <a:spcPct val="115000"/>
              </a:lnSpc>
              <a:spcBef>
                <a:spcPts val="0"/>
              </a:spcBef>
              <a:spcAft>
                <a:spcPts val="0"/>
              </a:spcAft>
              <a:buNone/>
            </a:pPr>
            <a:r>
              <a:t/>
            </a:r>
            <a:endParaRPr sz="1600">
              <a:latin typeface="Arial"/>
              <a:ea typeface="Arial"/>
              <a:cs typeface="Arial"/>
              <a:sym typeface="Arial"/>
              <a:extLst>
                <a:ext uri="http://customooxmlschemas.google.com/">
                  <go:slidesCustomData xmlns:go="http://customooxmlschemas.google.com/" textRoundtripDataId="14"/>
                </a:ext>
              </a:extLst>
            </a:endParaRPr>
          </a:p>
          <a:p>
            <a:pPr indent="0" lvl="0" marL="914400" rtl="0" algn="just">
              <a:lnSpc>
                <a:spcPct val="115000"/>
              </a:lnSpc>
              <a:spcBef>
                <a:spcPts val="0"/>
              </a:spcBef>
              <a:spcAft>
                <a:spcPts val="0"/>
              </a:spcAft>
              <a:buNone/>
            </a:pPr>
            <a:r>
              <a:rPr lang="es-ES" sz="1600">
                <a:latin typeface="Arial"/>
                <a:ea typeface="Arial"/>
                <a:cs typeface="Arial"/>
                <a:sym typeface="Arial"/>
                <a:extLst>
                  <a:ext uri="http://customooxmlschemas.google.com/">
                    <go:slidesCustomData xmlns:go="http://customooxmlschemas.google.com/" textRoundtripDataId="15"/>
                  </a:ext>
                </a:extLst>
              </a:rPr>
              <a:t>a) Para todo generador de vapor incluido en las categorías P, E1 o E3: </a:t>
            </a:r>
            <a:endParaRPr sz="1600">
              <a:latin typeface="Arial"/>
              <a:ea typeface="Arial"/>
              <a:cs typeface="Arial"/>
              <a:sym typeface="Arial"/>
              <a:extLst>
                <a:ext uri="http://customooxmlschemas.google.com/">
                  <go:slidesCustomData xmlns:go="http://customooxmlschemas.google.com/" textRoundtripDataId="16"/>
                </a:ext>
              </a:extLst>
            </a:endParaRPr>
          </a:p>
          <a:p>
            <a:pPr indent="-330200" lvl="2" marL="1371600" rtl="0" algn="just">
              <a:lnSpc>
                <a:spcPct val="115000"/>
              </a:lnSpc>
              <a:spcBef>
                <a:spcPts val="0"/>
              </a:spcBef>
              <a:spcAft>
                <a:spcPts val="0"/>
              </a:spcAft>
              <a:buSzPts val="1600"/>
              <a:buChar char="•"/>
            </a:pPr>
            <a:r>
              <a:rPr lang="es-ES" sz="1600">
                <a:latin typeface="Arial"/>
                <a:ea typeface="Arial"/>
                <a:cs typeface="Arial"/>
                <a:sym typeface="Arial"/>
                <a:extLst>
                  <a:ext uri="http://customooxmlschemas.google.com/">
                    <go:slidesCustomData xmlns:go="http://customooxmlschemas.google.com/" textRoundtripDataId="17"/>
                  </a:ext>
                </a:extLst>
              </a:rPr>
              <a:t>(i) nivel de agua, </a:t>
            </a:r>
            <a:endParaRPr sz="1600">
              <a:latin typeface="Arial"/>
              <a:ea typeface="Arial"/>
              <a:cs typeface="Arial"/>
              <a:sym typeface="Arial"/>
              <a:extLst>
                <a:ext uri="http://customooxmlschemas.google.com/">
                  <go:slidesCustomData xmlns:go="http://customooxmlschemas.google.com/" textRoundtripDataId="18"/>
                </a:ext>
              </a:extLst>
            </a:endParaRPr>
          </a:p>
          <a:p>
            <a:pPr indent="-330200" lvl="2" marL="1371600" rtl="0" algn="just">
              <a:lnSpc>
                <a:spcPct val="115000"/>
              </a:lnSpc>
              <a:spcBef>
                <a:spcPts val="0"/>
              </a:spcBef>
              <a:spcAft>
                <a:spcPts val="0"/>
              </a:spcAft>
              <a:buSzPts val="1600"/>
              <a:buChar char="•"/>
            </a:pPr>
            <a:r>
              <a:rPr lang="es-ES" sz="1600">
                <a:latin typeface="Arial"/>
                <a:ea typeface="Arial"/>
                <a:cs typeface="Arial"/>
                <a:sym typeface="Arial"/>
                <a:extLst>
                  <a:ext uri="http://customooxmlschemas.google.com/">
                    <go:slidesCustomData xmlns:go="http://customooxmlschemas.google.com/" textRoundtripDataId="19"/>
                  </a:ext>
                </a:extLst>
              </a:rPr>
              <a:t>(ii) presión de salida de vapor, </a:t>
            </a:r>
            <a:endParaRPr sz="1600">
              <a:latin typeface="Arial"/>
              <a:ea typeface="Arial"/>
              <a:cs typeface="Arial"/>
              <a:sym typeface="Arial"/>
              <a:extLst>
                <a:ext uri="http://customooxmlschemas.google.com/">
                  <go:slidesCustomData xmlns:go="http://customooxmlschemas.google.com/" textRoundtripDataId="20"/>
                </a:ext>
              </a:extLst>
            </a:endParaRPr>
          </a:p>
          <a:p>
            <a:pPr indent="-330200" lvl="2" marL="1371600" rtl="0" algn="just">
              <a:lnSpc>
                <a:spcPct val="115000"/>
              </a:lnSpc>
              <a:spcBef>
                <a:spcPts val="0"/>
              </a:spcBef>
              <a:spcAft>
                <a:spcPts val="0"/>
              </a:spcAft>
              <a:buSzPts val="1600"/>
              <a:buChar char="•"/>
            </a:pPr>
            <a:r>
              <a:rPr lang="es-ES" sz="1600">
                <a:latin typeface="Arial"/>
                <a:ea typeface="Arial"/>
                <a:cs typeface="Arial"/>
                <a:sym typeface="Arial"/>
                <a:extLst>
                  <a:ext uri="http://customooxmlschemas.google.com/">
                    <go:slidesCustomData xmlns:go="http://customooxmlschemas.google.com/" textRoundtripDataId="21"/>
                  </a:ext>
                </a:extLst>
              </a:rPr>
              <a:t>(iii) purgas realizadas </a:t>
            </a:r>
            <a:endParaRPr sz="1600">
              <a:latin typeface="Arial"/>
              <a:ea typeface="Arial"/>
              <a:cs typeface="Arial"/>
              <a:sym typeface="Arial"/>
              <a:extLst>
                <a:ext uri="http://customooxmlschemas.google.com/">
                  <go:slidesCustomData xmlns:go="http://customooxmlschemas.google.com/" textRoundtripDataId="22"/>
                </a:ext>
              </a:extLst>
            </a:endParaRPr>
          </a:p>
          <a:p>
            <a:pPr indent="-330200" lvl="2" marL="1371600" rtl="0" algn="just">
              <a:lnSpc>
                <a:spcPct val="115000"/>
              </a:lnSpc>
              <a:spcBef>
                <a:spcPts val="0"/>
              </a:spcBef>
              <a:spcAft>
                <a:spcPts val="0"/>
              </a:spcAft>
              <a:buSzPts val="1600"/>
              <a:buChar char="•"/>
            </a:pPr>
            <a:r>
              <a:rPr lang="es-ES" sz="1600">
                <a:latin typeface="Arial"/>
                <a:ea typeface="Arial"/>
                <a:cs typeface="Arial"/>
                <a:sym typeface="Arial"/>
                <a:extLst>
                  <a:ext uri="http://customooxmlschemas.google.com/">
                    <go:slidesCustomData xmlns:go="http://customooxmlschemas.google.com/" textRoundtripDataId="23"/>
                  </a:ext>
                </a:extLst>
              </a:rPr>
              <a:t>(iv) condiciones de la llama, </a:t>
            </a:r>
            <a:endParaRPr sz="1600">
              <a:latin typeface="Arial"/>
              <a:ea typeface="Arial"/>
              <a:cs typeface="Arial"/>
              <a:sym typeface="Arial"/>
              <a:extLst>
                <a:ext uri="http://customooxmlschemas.google.com/">
                  <go:slidesCustomData xmlns:go="http://customooxmlschemas.google.com/" textRoundtripDataId="24"/>
                </a:ext>
              </a:extLst>
            </a:endParaRPr>
          </a:p>
          <a:p>
            <a:pPr indent="-330200" lvl="2" marL="1371600" rtl="0" algn="just">
              <a:lnSpc>
                <a:spcPct val="115000"/>
              </a:lnSpc>
              <a:spcBef>
                <a:spcPts val="0"/>
              </a:spcBef>
              <a:spcAft>
                <a:spcPts val="0"/>
              </a:spcAft>
              <a:buSzPts val="1600"/>
              <a:buChar char="•"/>
            </a:pPr>
            <a:r>
              <a:rPr lang="es-ES" sz="1600">
                <a:latin typeface="Arial"/>
                <a:ea typeface="Arial"/>
                <a:cs typeface="Arial"/>
                <a:sym typeface="Arial"/>
                <a:extLst>
                  <a:ext uri="http://customooxmlschemas.google.com/">
                    <go:slidesCustomData xmlns:go="http://customooxmlschemas.google.com/" textRoundtripDataId="25"/>
                  </a:ext>
                </a:extLst>
              </a:rPr>
              <a:t>(v) operatividad del arranque y parada de la bomba de alimentación.</a:t>
            </a:r>
            <a:endParaRPr sz="1600">
              <a:latin typeface="Arial"/>
              <a:ea typeface="Arial"/>
              <a:cs typeface="Arial"/>
              <a:sym typeface="Arial"/>
            </a:endParaRPr>
          </a:p>
          <a:p>
            <a:pPr indent="0" lvl="0" marL="914400" rtl="0" algn="just">
              <a:lnSpc>
                <a:spcPct val="115000"/>
              </a:lnSpc>
              <a:spcBef>
                <a:spcPts val="0"/>
              </a:spcBef>
              <a:spcAft>
                <a:spcPts val="0"/>
              </a:spcAft>
              <a:buNone/>
            </a:pPr>
            <a:r>
              <a:t/>
            </a:r>
            <a:endParaRPr sz="1600">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gfd323354de_0_24"/>
          <p:cNvSpPr txBox="1"/>
          <p:nvPr>
            <p:ph type="title"/>
          </p:nvPr>
        </p:nvSpPr>
        <p:spPr>
          <a:xfrm>
            <a:off x="0" y="-54429"/>
            <a:ext cx="12192000" cy="1325700"/>
          </a:xfrm>
          <a:prstGeom prst="rect">
            <a:avLst/>
          </a:prstGeom>
          <a:solidFill>
            <a:srgbClr val="004982"/>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Calibri"/>
              <a:buNone/>
            </a:pPr>
            <a:r>
              <a:rPr lang="es-ES"/>
              <a:t>Sección V - Operación</a:t>
            </a:r>
            <a:endParaRPr/>
          </a:p>
          <a:p>
            <a:pPr indent="0" lvl="0" marL="0" rtl="0" algn="l">
              <a:lnSpc>
                <a:spcPct val="90000"/>
              </a:lnSpc>
              <a:spcBef>
                <a:spcPts val="0"/>
              </a:spcBef>
              <a:spcAft>
                <a:spcPts val="0"/>
              </a:spcAft>
              <a:buClr>
                <a:schemeClr val="lt1"/>
              </a:buClr>
              <a:buSzPts val="3600"/>
              <a:buFont typeface="Calibri"/>
              <a:buNone/>
            </a:pPr>
            <a:r>
              <a:rPr lang="es-ES" sz="2000"/>
              <a:t>Título I. Operadores de generadores de vapor  - Artículos: 84 a 87</a:t>
            </a:r>
            <a:endParaRPr sz="2000"/>
          </a:p>
        </p:txBody>
      </p:sp>
      <p:sp>
        <p:nvSpPr>
          <p:cNvPr id="158" name="Google Shape;158;gfd323354de_0_24"/>
          <p:cNvSpPr txBox="1"/>
          <p:nvPr>
            <p:ph idx="1" type="body"/>
          </p:nvPr>
        </p:nvSpPr>
        <p:spPr>
          <a:xfrm>
            <a:off x="476250" y="1551025"/>
            <a:ext cx="11239500" cy="4644600"/>
          </a:xfrm>
          <a:prstGeom prst="rect">
            <a:avLst/>
          </a:prstGeom>
          <a:noFill/>
          <a:ln>
            <a:noFill/>
          </a:ln>
        </p:spPr>
        <p:txBody>
          <a:bodyPr anchorCtr="0" anchor="t" bIns="45700" lIns="91425" spcFirstLastPara="1" rIns="91425" wrap="square" tIns="45700">
            <a:noAutofit/>
          </a:bodyPr>
          <a:lstStyle/>
          <a:p>
            <a:pPr indent="-330200" lvl="0" marL="457200" rtl="0" algn="just">
              <a:lnSpc>
                <a:spcPct val="115000"/>
              </a:lnSpc>
              <a:spcBef>
                <a:spcPts val="0"/>
              </a:spcBef>
              <a:spcAft>
                <a:spcPts val="0"/>
              </a:spcAft>
              <a:buSzPts val="1600"/>
              <a:buChar char="•"/>
            </a:pPr>
            <a:r>
              <a:rPr b="1" lang="es-ES" sz="1600" u="sng">
                <a:latin typeface="Arial"/>
                <a:ea typeface="Arial"/>
                <a:cs typeface="Arial"/>
                <a:sym typeface="Arial"/>
              </a:rPr>
              <a:t>Rutina diaria de comprobación de funcionamiento:</a:t>
            </a:r>
            <a:br>
              <a:rPr b="1" lang="es-ES" sz="1600" u="sng">
                <a:latin typeface="Arial"/>
                <a:ea typeface="Arial"/>
                <a:cs typeface="Arial"/>
                <a:sym typeface="Arial"/>
              </a:rPr>
            </a:br>
            <a:endParaRPr b="1" sz="1600" u="sng">
              <a:latin typeface="Arial"/>
              <a:ea typeface="Arial"/>
              <a:cs typeface="Arial"/>
              <a:sym typeface="Arial"/>
            </a:endParaRPr>
          </a:p>
          <a:p>
            <a:pPr indent="-330200" lvl="1" marL="914400" rtl="0" algn="just">
              <a:lnSpc>
                <a:spcPct val="115000"/>
              </a:lnSpc>
              <a:spcBef>
                <a:spcPts val="0"/>
              </a:spcBef>
              <a:spcAft>
                <a:spcPts val="0"/>
              </a:spcAft>
              <a:buSzPts val="1600"/>
              <a:buChar char="•"/>
            </a:pPr>
            <a:r>
              <a:rPr i="1" lang="es-ES" sz="1600">
                <a:latin typeface="Arial"/>
                <a:ea typeface="Arial"/>
                <a:cs typeface="Arial"/>
                <a:sym typeface="Arial"/>
              </a:rPr>
              <a:t>b) Para todo generador de vapor incluido en la categoría M: </a:t>
            </a:r>
            <a:endParaRPr i="1" sz="1600">
              <a:latin typeface="Arial"/>
              <a:ea typeface="Arial"/>
              <a:cs typeface="Arial"/>
              <a:sym typeface="Arial"/>
            </a:endParaRPr>
          </a:p>
          <a:p>
            <a:pPr indent="-330200" lvl="2" marL="1371600" rtl="0" algn="just">
              <a:lnSpc>
                <a:spcPct val="115000"/>
              </a:lnSpc>
              <a:spcBef>
                <a:spcPts val="0"/>
              </a:spcBef>
              <a:spcAft>
                <a:spcPts val="0"/>
              </a:spcAft>
              <a:buSzPts val="1600"/>
              <a:buChar char="•"/>
            </a:pPr>
            <a:r>
              <a:rPr i="1" lang="es-ES" sz="1600">
                <a:latin typeface="Arial"/>
                <a:ea typeface="Arial"/>
                <a:cs typeface="Arial"/>
                <a:sym typeface="Arial"/>
              </a:rPr>
              <a:t>Lo indicado en el punto a) </a:t>
            </a:r>
            <a:endParaRPr i="1" sz="1600">
              <a:latin typeface="Arial"/>
              <a:ea typeface="Arial"/>
              <a:cs typeface="Arial"/>
              <a:sym typeface="Arial"/>
            </a:endParaRPr>
          </a:p>
          <a:p>
            <a:pPr indent="-330200" lvl="2" marL="1371600" rtl="0" algn="just">
              <a:lnSpc>
                <a:spcPct val="115000"/>
              </a:lnSpc>
              <a:spcBef>
                <a:spcPts val="0"/>
              </a:spcBef>
              <a:spcAft>
                <a:spcPts val="0"/>
              </a:spcAft>
              <a:buSzPts val="1600"/>
              <a:buChar char="•"/>
            </a:pPr>
            <a:r>
              <a:rPr i="1" lang="es-ES" sz="1600">
                <a:latin typeface="Arial"/>
                <a:ea typeface="Arial"/>
                <a:cs typeface="Arial"/>
                <a:sym typeface="Arial"/>
              </a:rPr>
              <a:t>(vi) temperatura del agua al ingreso, </a:t>
            </a:r>
            <a:endParaRPr i="1" sz="1600">
              <a:latin typeface="Arial"/>
              <a:ea typeface="Arial"/>
              <a:cs typeface="Arial"/>
              <a:sym typeface="Arial"/>
            </a:endParaRPr>
          </a:p>
          <a:p>
            <a:pPr indent="-330200" lvl="2" marL="1371600" rtl="0" algn="just">
              <a:lnSpc>
                <a:spcPct val="115000"/>
              </a:lnSpc>
              <a:spcBef>
                <a:spcPts val="0"/>
              </a:spcBef>
              <a:spcAft>
                <a:spcPts val="0"/>
              </a:spcAft>
              <a:buSzPts val="1600"/>
              <a:buChar char="•"/>
            </a:pPr>
            <a:r>
              <a:rPr i="1" lang="es-ES" sz="1600">
                <a:latin typeface="Arial"/>
                <a:ea typeface="Arial"/>
                <a:cs typeface="Arial"/>
                <a:sym typeface="Arial"/>
              </a:rPr>
              <a:t>(vii) temperatura de los gases en la chimenea. </a:t>
            </a:r>
            <a:endParaRPr i="1" sz="1600">
              <a:latin typeface="Arial"/>
              <a:ea typeface="Arial"/>
              <a:cs typeface="Arial"/>
              <a:sym typeface="Arial"/>
            </a:endParaRPr>
          </a:p>
          <a:p>
            <a:pPr indent="0" lvl="0" marL="1371600" rtl="0" algn="just">
              <a:lnSpc>
                <a:spcPct val="115000"/>
              </a:lnSpc>
              <a:spcBef>
                <a:spcPts val="0"/>
              </a:spcBef>
              <a:spcAft>
                <a:spcPts val="0"/>
              </a:spcAft>
              <a:buNone/>
            </a:pPr>
            <a:r>
              <a:t/>
            </a:r>
            <a:endParaRPr i="1" sz="1600">
              <a:latin typeface="Arial"/>
              <a:ea typeface="Arial"/>
              <a:cs typeface="Arial"/>
              <a:sym typeface="Arial"/>
            </a:endParaRPr>
          </a:p>
          <a:p>
            <a:pPr indent="-330200" lvl="1" marL="914400" rtl="0" algn="just">
              <a:lnSpc>
                <a:spcPct val="115000"/>
              </a:lnSpc>
              <a:spcBef>
                <a:spcPts val="0"/>
              </a:spcBef>
              <a:spcAft>
                <a:spcPts val="0"/>
              </a:spcAft>
              <a:buSzPts val="1600"/>
              <a:buChar char="•"/>
            </a:pPr>
            <a:r>
              <a:rPr i="1" lang="es-ES" sz="1600">
                <a:latin typeface="Arial"/>
                <a:ea typeface="Arial"/>
                <a:cs typeface="Arial"/>
                <a:sym typeface="Arial"/>
              </a:rPr>
              <a:t>c) Para todo generador de vapor incluido en las categorías G o E2: </a:t>
            </a:r>
            <a:endParaRPr i="1" sz="1600">
              <a:latin typeface="Arial"/>
              <a:ea typeface="Arial"/>
              <a:cs typeface="Arial"/>
              <a:sym typeface="Arial"/>
            </a:endParaRPr>
          </a:p>
          <a:p>
            <a:pPr indent="-330200" lvl="2" marL="1371600" rtl="0" algn="just">
              <a:lnSpc>
                <a:spcPct val="115000"/>
              </a:lnSpc>
              <a:spcBef>
                <a:spcPts val="0"/>
              </a:spcBef>
              <a:spcAft>
                <a:spcPts val="0"/>
              </a:spcAft>
              <a:buSzPts val="1600"/>
              <a:buChar char="•"/>
            </a:pPr>
            <a:r>
              <a:rPr i="1" lang="es-ES" sz="1600">
                <a:latin typeface="Arial"/>
                <a:ea typeface="Arial"/>
                <a:cs typeface="Arial"/>
                <a:sym typeface="Arial"/>
              </a:rPr>
              <a:t>Lo indicado en el punto b) </a:t>
            </a:r>
            <a:endParaRPr i="1" sz="1600">
              <a:latin typeface="Arial"/>
              <a:ea typeface="Arial"/>
              <a:cs typeface="Arial"/>
              <a:sym typeface="Arial"/>
            </a:endParaRPr>
          </a:p>
          <a:p>
            <a:pPr indent="-330200" lvl="2" marL="1371600" rtl="0" algn="just">
              <a:lnSpc>
                <a:spcPct val="115000"/>
              </a:lnSpc>
              <a:spcBef>
                <a:spcPts val="0"/>
              </a:spcBef>
              <a:spcAft>
                <a:spcPts val="0"/>
              </a:spcAft>
              <a:buSzPts val="1600"/>
              <a:buChar char="•"/>
            </a:pPr>
            <a:r>
              <a:rPr i="1" lang="es-ES" sz="1600">
                <a:latin typeface="Arial"/>
                <a:ea typeface="Arial"/>
                <a:cs typeface="Arial"/>
                <a:sym typeface="Arial"/>
              </a:rPr>
              <a:t>(viii) temperatura de los gases en la entrada del economizador, </a:t>
            </a:r>
            <a:endParaRPr i="1" sz="1600">
              <a:latin typeface="Arial"/>
              <a:ea typeface="Arial"/>
              <a:cs typeface="Arial"/>
              <a:sym typeface="Arial"/>
            </a:endParaRPr>
          </a:p>
          <a:p>
            <a:pPr indent="-330200" lvl="2" marL="1371600" rtl="0" algn="just">
              <a:lnSpc>
                <a:spcPct val="115000"/>
              </a:lnSpc>
              <a:spcBef>
                <a:spcPts val="0"/>
              </a:spcBef>
              <a:spcAft>
                <a:spcPts val="0"/>
              </a:spcAft>
              <a:buSzPts val="1600"/>
              <a:buChar char="•"/>
            </a:pPr>
            <a:r>
              <a:rPr i="1" lang="es-ES" sz="1600">
                <a:latin typeface="Arial"/>
                <a:ea typeface="Arial"/>
                <a:cs typeface="Arial"/>
                <a:sym typeface="Arial"/>
              </a:rPr>
              <a:t>(ix) temperatura del vapor sobrecalentado, </a:t>
            </a:r>
            <a:endParaRPr i="1" sz="1600">
              <a:latin typeface="Arial"/>
              <a:ea typeface="Arial"/>
              <a:cs typeface="Arial"/>
              <a:sym typeface="Arial"/>
            </a:endParaRPr>
          </a:p>
          <a:p>
            <a:pPr indent="-330200" lvl="2" marL="1371600" rtl="0" algn="just">
              <a:lnSpc>
                <a:spcPct val="115000"/>
              </a:lnSpc>
              <a:spcBef>
                <a:spcPts val="0"/>
              </a:spcBef>
              <a:spcAft>
                <a:spcPts val="0"/>
              </a:spcAft>
              <a:buSzPts val="1600"/>
              <a:buChar char="•"/>
            </a:pPr>
            <a:r>
              <a:rPr i="1" lang="es-ES" sz="1600">
                <a:latin typeface="Arial"/>
                <a:ea typeface="Arial"/>
                <a:cs typeface="Arial"/>
                <a:sym typeface="Arial"/>
              </a:rPr>
              <a:t>(x) presión del vapor sobrecalentado, </a:t>
            </a:r>
            <a:endParaRPr i="1" sz="1600">
              <a:latin typeface="Arial"/>
              <a:ea typeface="Arial"/>
              <a:cs typeface="Arial"/>
              <a:sym typeface="Arial"/>
            </a:endParaRPr>
          </a:p>
          <a:p>
            <a:pPr indent="-330200" lvl="2" marL="1371600" rtl="0" algn="just">
              <a:lnSpc>
                <a:spcPct val="115000"/>
              </a:lnSpc>
              <a:spcBef>
                <a:spcPts val="0"/>
              </a:spcBef>
              <a:spcAft>
                <a:spcPts val="0"/>
              </a:spcAft>
              <a:buSzPts val="1600"/>
              <a:buChar char="•"/>
            </a:pPr>
            <a:r>
              <a:rPr i="1" lang="es-ES" sz="1600">
                <a:latin typeface="Arial"/>
                <a:ea typeface="Arial"/>
                <a:cs typeface="Arial"/>
                <a:sym typeface="Arial"/>
              </a:rPr>
              <a:t>(x) temperatura del agua a la salida del economizador.</a:t>
            </a:r>
            <a:endParaRPr sz="1600">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 name="Shape 49"/>
        <p:cNvGrpSpPr/>
        <p:nvPr/>
      </p:nvGrpSpPr>
      <p:grpSpPr>
        <a:xfrm>
          <a:off x="0" y="0"/>
          <a:ext cx="0" cy="0"/>
          <a:chOff x="0" y="0"/>
          <a:chExt cx="0" cy="0"/>
        </a:xfrm>
      </p:grpSpPr>
      <p:sp>
        <p:nvSpPr>
          <p:cNvPr id="50" name="Google Shape;50;p22"/>
          <p:cNvSpPr txBox="1"/>
          <p:nvPr>
            <p:ph type="title"/>
          </p:nvPr>
        </p:nvSpPr>
        <p:spPr>
          <a:xfrm>
            <a:off x="0" y="-54429"/>
            <a:ext cx="12192000" cy="1325563"/>
          </a:xfrm>
          <a:prstGeom prst="rect">
            <a:avLst/>
          </a:prstGeom>
          <a:solidFill>
            <a:srgbClr val="004982"/>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Calibri"/>
              <a:buNone/>
            </a:pPr>
            <a:r>
              <a:rPr lang="es-ES"/>
              <a:t>Participantes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gfd323354de_0_30"/>
          <p:cNvSpPr txBox="1"/>
          <p:nvPr>
            <p:ph type="title"/>
          </p:nvPr>
        </p:nvSpPr>
        <p:spPr>
          <a:xfrm>
            <a:off x="0" y="-54429"/>
            <a:ext cx="12192000" cy="1325700"/>
          </a:xfrm>
          <a:prstGeom prst="rect">
            <a:avLst/>
          </a:prstGeom>
          <a:solidFill>
            <a:srgbClr val="004982"/>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Calibri"/>
              <a:buNone/>
            </a:pPr>
            <a:r>
              <a:rPr lang="es-ES"/>
              <a:t>Sección V - Operación</a:t>
            </a:r>
            <a:endParaRPr/>
          </a:p>
          <a:p>
            <a:pPr indent="0" lvl="0" marL="0" rtl="0" algn="l">
              <a:lnSpc>
                <a:spcPct val="90000"/>
              </a:lnSpc>
              <a:spcBef>
                <a:spcPts val="0"/>
              </a:spcBef>
              <a:spcAft>
                <a:spcPts val="0"/>
              </a:spcAft>
              <a:buClr>
                <a:schemeClr val="lt1"/>
              </a:buClr>
              <a:buSzPts val="3600"/>
              <a:buFont typeface="Calibri"/>
              <a:buNone/>
            </a:pPr>
            <a:r>
              <a:rPr lang="es-ES" sz="2000"/>
              <a:t>Título I. Operadores de generadores de vapor  - Artículos: 84 a 87</a:t>
            </a:r>
            <a:endParaRPr sz="2000"/>
          </a:p>
        </p:txBody>
      </p:sp>
      <p:sp>
        <p:nvSpPr>
          <p:cNvPr id="164" name="Google Shape;164;gfd323354de_0_30"/>
          <p:cNvSpPr txBox="1"/>
          <p:nvPr>
            <p:ph idx="1" type="body"/>
          </p:nvPr>
        </p:nvSpPr>
        <p:spPr>
          <a:xfrm>
            <a:off x="476250" y="1551025"/>
            <a:ext cx="11239500" cy="4644600"/>
          </a:xfrm>
          <a:prstGeom prst="rect">
            <a:avLst/>
          </a:prstGeom>
          <a:noFill/>
          <a:ln>
            <a:noFill/>
          </a:ln>
        </p:spPr>
        <p:txBody>
          <a:bodyPr anchorCtr="0" anchor="t" bIns="45700" lIns="91425" spcFirstLastPara="1" rIns="91425" wrap="square" tIns="45700">
            <a:noAutofit/>
          </a:bodyPr>
          <a:lstStyle/>
          <a:p>
            <a:pPr indent="-330200" lvl="0" marL="457200" rtl="0" algn="just">
              <a:lnSpc>
                <a:spcPct val="115000"/>
              </a:lnSpc>
              <a:spcBef>
                <a:spcPts val="0"/>
              </a:spcBef>
              <a:spcAft>
                <a:spcPts val="0"/>
              </a:spcAft>
              <a:buSzPts val="1600"/>
              <a:buChar char="•"/>
            </a:pPr>
            <a:r>
              <a:rPr b="1" lang="es-ES" sz="1600" u="sng">
                <a:latin typeface="Arial"/>
                <a:ea typeface="Arial"/>
                <a:cs typeface="Arial"/>
                <a:sym typeface="Arial"/>
                <a:extLst>
                  <a:ext uri="http://customooxmlschemas.google.com/">
                    <go:slidesCustomData xmlns:go="http://customooxmlschemas.google.com/" textRoundtripDataId="26"/>
                  </a:ext>
                </a:extLst>
              </a:rPr>
              <a:t>Rutina diaria de comprobación de funcionamiento:</a:t>
            </a:r>
            <a:br>
              <a:rPr b="1" lang="es-ES" sz="1600" u="sng">
                <a:latin typeface="Arial"/>
                <a:ea typeface="Arial"/>
                <a:cs typeface="Arial"/>
                <a:sym typeface="Arial"/>
                <a:extLst>
                  <a:ext uri="http://customooxmlschemas.google.com/">
                    <go:slidesCustomData xmlns:go="http://customooxmlschemas.google.com/" textRoundtripDataId="26"/>
                  </a:ext>
                </a:extLst>
              </a:rPr>
            </a:br>
            <a:endParaRPr b="1" sz="1600" u="sng">
              <a:latin typeface="Arial"/>
              <a:ea typeface="Arial"/>
              <a:cs typeface="Arial"/>
              <a:sym typeface="Arial"/>
            </a:endParaRPr>
          </a:p>
          <a:p>
            <a:pPr indent="0" lvl="0" marL="914400" rtl="0" algn="just">
              <a:lnSpc>
                <a:spcPct val="115000"/>
              </a:lnSpc>
              <a:spcBef>
                <a:spcPts val="0"/>
              </a:spcBef>
              <a:spcAft>
                <a:spcPts val="0"/>
              </a:spcAft>
              <a:buNone/>
            </a:pPr>
            <a:r>
              <a:t/>
            </a:r>
            <a:endParaRPr sz="1600">
              <a:latin typeface="Arial"/>
              <a:ea typeface="Arial"/>
              <a:cs typeface="Arial"/>
              <a:sym typeface="Arial"/>
            </a:endParaRPr>
          </a:p>
        </p:txBody>
      </p:sp>
      <p:graphicFrame>
        <p:nvGraphicFramePr>
          <p:cNvPr id="165" name="Google Shape;165;gfd323354de_0_30"/>
          <p:cNvGraphicFramePr/>
          <p:nvPr/>
        </p:nvGraphicFramePr>
        <p:xfrm>
          <a:off x="1977350" y="2144550"/>
          <a:ext cx="3000000" cy="3000000"/>
        </p:xfrm>
        <a:graphic>
          <a:graphicData uri="http://schemas.openxmlformats.org/drawingml/2006/table">
            <a:tbl>
              <a:tblPr>
                <a:noFill/>
                <a:tableStyleId>{16C3AD59-39EC-4590-A18C-0599E6AFA001}</a:tableStyleId>
              </a:tblPr>
              <a:tblGrid>
                <a:gridCol w="4289100"/>
                <a:gridCol w="1327900"/>
                <a:gridCol w="1327900"/>
                <a:gridCol w="1327900"/>
              </a:tblGrid>
              <a:tr h="258100">
                <a:tc>
                  <a:txBody>
                    <a:bodyPr/>
                    <a:lstStyle/>
                    <a:p>
                      <a:pPr indent="0" lvl="0" marL="0" rtl="0" algn="ctr">
                        <a:lnSpc>
                          <a:spcPct val="115000"/>
                        </a:lnSpc>
                        <a:spcBef>
                          <a:spcPts val="0"/>
                        </a:spcBef>
                        <a:spcAft>
                          <a:spcPts val="0"/>
                        </a:spcAft>
                        <a:buNone/>
                      </a:pPr>
                      <a:r>
                        <a:rPr b="1" lang="es-ES" sz="1300"/>
                        <a:t>Comprobación</a:t>
                      </a:r>
                      <a:r>
                        <a:rPr b="1" lang="es-ES" sz="1300"/>
                        <a:t> del Funcionamiento</a:t>
                      </a:r>
                      <a:endParaRPr b="1" sz="1300"/>
                    </a:p>
                  </a:txBody>
                  <a:tcPr marT="19050" marB="19050" marR="28575" marL="28575" anchor="b">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solidFill>
                      <a:srgbClr val="FFD966"/>
                    </a:solidFill>
                  </a:tcPr>
                </a:tc>
                <a:tc gridSpan="3">
                  <a:txBody>
                    <a:bodyPr/>
                    <a:lstStyle/>
                    <a:p>
                      <a:pPr indent="0" lvl="0" marL="0" rtl="0" algn="ctr">
                        <a:lnSpc>
                          <a:spcPct val="115000"/>
                        </a:lnSpc>
                        <a:spcBef>
                          <a:spcPts val="0"/>
                        </a:spcBef>
                        <a:spcAft>
                          <a:spcPts val="0"/>
                        </a:spcAft>
                        <a:buNone/>
                      </a:pPr>
                      <a:r>
                        <a:rPr b="1" lang="es-ES" sz="1300"/>
                        <a:t>Categoría del Generador de Vapor</a:t>
                      </a:r>
                      <a:endParaRPr b="1" sz="1300"/>
                    </a:p>
                  </a:txBody>
                  <a:tcPr marT="19050" marB="19050" marR="28575" marL="28575" anchor="b">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solidFill>
                      <a:srgbClr val="FFD966"/>
                    </a:solidFill>
                  </a:tcPr>
                </a:tc>
                <a:tc hMerge="1"/>
                <a:tc hMerge="1"/>
              </a:tr>
              <a:tr h="258100">
                <a:tc>
                  <a:txBody>
                    <a:bodyPr/>
                    <a:lstStyle/>
                    <a:p>
                      <a:pPr indent="0" lvl="0" marL="0" rtl="0" algn="ctr">
                        <a:lnSpc>
                          <a:spcPct val="115000"/>
                        </a:lnSpc>
                        <a:spcBef>
                          <a:spcPts val="0"/>
                        </a:spcBef>
                        <a:spcAft>
                          <a:spcPts val="0"/>
                        </a:spcAft>
                        <a:buNone/>
                      </a:pPr>
                      <a:r>
                        <a:rPr b="1" lang="es-ES" sz="1300"/>
                        <a:t>Verificaciones y registros:</a:t>
                      </a:r>
                      <a:endParaRPr b="1" sz="1300"/>
                    </a:p>
                  </a:txBody>
                  <a:tcPr marT="19050" marB="19050" marR="28575" marL="28575" anchor="b">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solidFill>
                      <a:srgbClr val="FFE599"/>
                    </a:solidFill>
                  </a:tcPr>
                </a:tc>
                <a:tc>
                  <a:txBody>
                    <a:bodyPr/>
                    <a:lstStyle/>
                    <a:p>
                      <a:pPr indent="0" lvl="0" marL="0" rtl="0" algn="ctr">
                        <a:lnSpc>
                          <a:spcPct val="115000"/>
                        </a:lnSpc>
                        <a:spcBef>
                          <a:spcPts val="0"/>
                        </a:spcBef>
                        <a:spcAft>
                          <a:spcPts val="0"/>
                        </a:spcAft>
                        <a:buNone/>
                      </a:pPr>
                      <a:r>
                        <a:rPr b="1" lang="es-ES" sz="1300"/>
                        <a:t>P / E1 / E3</a:t>
                      </a:r>
                      <a:endParaRPr b="1" sz="1300"/>
                    </a:p>
                  </a:txBody>
                  <a:tcPr marT="19050" marB="19050" marR="28575" marL="28575" anchor="b">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solidFill>
                      <a:srgbClr val="FFE599"/>
                    </a:solidFill>
                  </a:tcPr>
                </a:tc>
                <a:tc>
                  <a:txBody>
                    <a:bodyPr/>
                    <a:lstStyle/>
                    <a:p>
                      <a:pPr indent="0" lvl="0" marL="0" rtl="0" algn="ctr">
                        <a:lnSpc>
                          <a:spcPct val="115000"/>
                        </a:lnSpc>
                        <a:spcBef>
                          <a:spcPts val="0"/>
                        </a:spcBef>
                        <a:spcAft>
                          <a:spcPts val="0"/>
                        </a:spcAft>
                        <a:buNone/>
                      </a:pPr>
                      <a:r>
                        <a:rPr b="1" lang="es-ES" sz="1300"/>
                        <a:t>M</a:t>
                      </a:r>
                      <a:endParaRPr b="1" sz="1300"/>
                    </a:p>
                  </a:txBody>
                  <a:tcPr marT="19050" marB="19050" marR="28575" marL="28575" anchor="b">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solidFill>
                      <a:srgbClr val="FFE599"/>
                    </a:solidFill>
                  </a:tcPr>
                </a:tc>
                <a:tc>
                  <a:txBody>
                    <a:bodyPr/>
                    <a:lstStyle/>
                    <a:p>
                      <a:pPr indent="0" lvl="0" marL="0" rtl="0" algn="ctr">
                        <a:lnSpc>
                          <a:spcPct val="115000"/>
                        </a:lnSpc>
                        <a:spcBef>
                          <a:spcPts val="0"/>
                        </a:spcBef>
                        <a:spcAft>
                          <a:spcPts val="0"/>
                        </a:spcAft>
                        <a:buNone/>
                      </a:pPr>
                      <a:r>
                        <a:rPr b="1" lang="es-ES" sz="1300"/>
                        <a:t>G / E2</a:t>
                      </a:r>
                      <a:endParaRPr b="1" sz="1300"/>
                    </a:p>
                  </a:txBody>
                  <a:tcPr marT="19050" marB="19050" marR="28575" marL="28575" anchor="b">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solidFill>
                      <a:srgbClr val="FFE599"/>
                    </a:solidFill>
                  </a:tcPr>
                </a:tc>
              </a:tr>
              <a:tr h="360600">
                <a:tc>
                  <a:txBody>
                    <a:bodyPr/>
                    <a:lstStyle/>
                    <a:p>
                      <a:pPr indent="0" lvl="0" marL="0" rtl="0" algn="r">
                        <a:lnSpc>
                          <a:spcPct val="115000"/>
                        </a:lnSpc>
                        <a:spcBef>
                          <a:spcPts val="0"/>
                        </a:spcBef>
                        <a:spcAft>
                          <a:spcPts val="0"/>
                        </a:spcAft>
                        <a:buNone/>
                      </a:pPr>
                      <a:r>
                        <a:rPr lang="es-ES" sz="1300"/>
                        <a:t>Nivel de agua</a:t>
                      </a:r>
                      <a:endParaRPr sz="1300"/>
                    </a:p>
                  </a:txBody>
                  <a:tcPr marT="19050" marB="19050" marR="28575" marL="28575" anchor="b">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B7B7B7"/>
                      </a:solidFill>
                      <a:prstDash val="solid"/>
                      <a:round/>
                      <a:headEnd len="sm" w="sm" type="none"/>
                      <a:tailEnd len="sm" w="sm" type="none"/>
                    </a:lnB>
                  </a:tcPr>
                </a:tc>
                <a:tc>
                  <a:txBody>
                    <a:bodyPr/>
                    <a:lstStyle/>
                    <a:p>
                      <a:pPr indent="0" lvl="0" marL="0" rtl="0" algn="l">
                        <a:spcBef>
                          <a:spcPts val="0"/>
                        </a:spcBef>
                        <a:spcAft>
                          <a:spcPts val="0"/>
                        </a:spcAft>
                        <a:buNone/>
                      </a:pPr>
                      <a:r>
                        <a:t/>
                      </a:r>
                      <a:endParaRPr sz="1700"/>
                    </a:p>
                  </a:txBody>
                  <a:tcPr marT="19050" marB="19050" marR="28575" marL="28575" anchor="b">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B7B7B7"/>
                      </a:solidFill>
                      <a:prstDash val="solid"/>
                      <a:round/>
                      <a:headEnd len="sm" w="sm" type="none"/>
                      <a:tailEnd len="sm" w="sm" type="none"/>
                    </a:lnB>
                    <a:solidFill>
                      <a:srgbClr val="93C47D"/>
                    </a:solidFill>
                  </a:tcPr>
                </a:tc>
                <a:tc>
                  <a:txBody>
                    <a:bodyPr/>
                    <a:lstStyle/>
                    <a:p>
                      <a:pPr indent="0" lvl="0" marL="0" rtl="0" algn="l">
                        <a:spcBef>
                          <a:spcPts val="0"/>
                        </a:spcBef>
                        <a:spcAft>
                          <a:spcPts val="0"/>
                        </a:spcAft>
                        <a:buNone/>
                      </a:pPr>
                      <a:r>
                        <a:t/>
                      </a:r>
                      <a:endParaRPr sz="1700"/>
                    </a:p>
                  </a:txBody>
                  <a:tcPr marT="19050" marB="19050" marR="28575" marL="28575" anchor="b">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B7B7B7"/>
                      </a:solidFill>
                      <a:prstDash val="solid"/>
                      <a:round/>
                      <a:headEnd len="sm" w="sm" type="none"/>
                      <a:tailEnd len="sm" w="sm" type="none"/>
                    </a:lnB>
                    <a:solidFill>
                      <a:srgbClr val="93C47D"/>
                    </a:solidFill>
                  </a:tcPr>
                </a:tc>
                <a:tc>
                  <a:txBody>
                    <a:bodyPr/>
                    <a:lstStyle/>
                    <a:p>
                      <a:pPr indent="0" lvl="0" marL="0" rtl="0" algn="l">
                        <a:spcBef>
                          <a:spcPts val="0"/>
                        </a:spcBef>
                        <a:spcAft>
                          <a:spcPts val="0"/>
                        </a:spcAft>
                        <a:buNone/>
                      </a:pPr>
                      <a:r>
                        <a:t/>
                      </a:r>
                      <a:endParaRPr sz="1700"/>
                    </a:p>
                  </a:txBody>
                  <a:tcPr marT="19050" marB="19050" marR="28575" marL="28575" anchor="b">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B7B7B7"/>
                      </a:solidFill>
                      <a:prstDash val="solid"/>
                      <a:round/>
                      <a:headEnd len="sm" w="sm" type="none"/>
                      <a:tailEnd len="sm" w="sm" type="none"/>
                    </a:lnB>
                    <a:solidFill>
                      <a:srgbClr val="93C47D"/>
                    </a:solidFill>
                  </a:tcPr>
                </a:tc>
              </a:tr>
              <a:tr h="309725">
                <a:tc>
                  <a:txBody>
                    <a:bodyPr/>
                    <a:lstStyle/>
                    <a:p>
                      <a:pPr indent="0" lvl="0" marL="0" rtl="0" algn="r">
                        <a:lnSpc>
                          <a:spcPct val="115000"/>
                        </a:lnSpc>
                        <a:spcBef>
                          <a:spcPts val="0"/>
                        </a:spcBef>
                        <a:spcAft>
                          <a:spcPts val="0"/>
                        </a:spcAft>
                        <a:buNone/>
                      </a:pPr>
                      <a:r>
                        <a:rPr lang="es-ES" sz="1300"/>
                        <a:t>Presión de salida de vapor</a:t>
                      </a:r>
                      <a:endParaRPr sz="1300"/>
                    </a:p>
                  </a:txBody>
                  <a:tcPr marT="19050" marB="19050" marR="28575" marL="28575" anchor="b">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B7B7B7"/>
                      </a:solidFill>
                      <a:prstDash val="solid"/>
                      <a:round/>
                      <a:headEnd len="sm" w="sm" type="none"/>
                      <a:tailEnd len="sm" w="sm" type="none"/>
                    </a:lnT>
                    <a:lnB cap="flat" cmpd="sng" w="11900">
                      <a:solidFill>
                        <a:srgbClr val="B7B7B7"/>
                      </a:solidFill>
                      <a:prstDash val="solid"/>
                      <a:round/>
                      <a:headEnd len="sm" w="sm" type="none"/>
                      <a:tailEnd len="sm" w="sm" type="none"/>
                    </a:lnB>
                  </a:tcPr>
                </a:tc>
                <a:tc>
                  <a:txBody>
                    <a:bodyPr/>
                    <a:lstStyle/>
                    <a:p>
                      <a:pPr indent="0" lvl="0" marL="0" rtl="0" algn="l">
                        <a:spcBef>
                          <a:spcPts val="0"/>
                        </a:spcBef>
                        <a:spcAft>
                          <a:spcPts val="0"/>
                        </a:spcAft>
                        <a:buNone/>
                      </a:pPr>
                      <a:r>
                        <a:t/>
                      </a:r>
                      <a:endParaRPr sz="1700"/>
                    </a:p>
                  </a:txBody>
                  <a:tcPr marT="19050" marB="19050" marR="28575" marL="28575" anchor="b">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B7B7B7"/>
                      </a:solidFill>
                      <a:prstDash val="solid"/>
                      <a:round/>
                      <a:headEnd len="sm" w="sm" type="none"/>
                      <a:tailEnd len="sm" w="sm" type="none"/>
                    </a:lnT>
                    <a:lnB cap="flat" cmpd="sng" w="11900">
                      <a:solidFill>
                        <a:srgbClr val="B7B7B7"/>
                      </a:solidFill>
                      <a:prstDash val="solid"/>
                      <a:round/>
                      <a:headEnd len="sm" w="sm" type="none"/>
                      <a:tailEnd len="sm" w="sm" type="none"/>
                    </a:lnB>
                    <a:solidFill>
                      <a:srgbClr val="93C47D"/>
                    </a:solidFill>
                  </a:tcPr>
                </a:tc>
                <a:tc>
                  <a:txBody>
                    <a:bodyPr/>
                    <a:lstStyle/>
                    <a:p>
                      <a:pPr indent="0" lvl="0" marL="0" rtl="0" algn="l">
                        <a:spcBef>
                          <a:spcPts val="0"/>
                        </a:spcBef>
                        <a:spcAft>
                          <a:spcPts val="0"/>
                        </a:spcAft>
                        <a:buNone/>
                      </a:pPr>
                      <a:r>
                        <a:t/>
                      </a:r>
                      <a:endParaRPr sz="1700"/>
                    </a:p>
                  </a:txBody>
                  <a:tcPr marT="19050" marB="19050" marR="28575" marL="28575" anchor="b">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B7B7B7"/>
                      </a:solidFill>
                      <a:prstDash val="solid"/>
                      <a:round/>
                      <a:headEnd len="sm" w="sm" type="none"/>
                      <a:tailEnd len="sm" w="sm" type="none"/>
                    </a:lnT>
                    <a:lnB cap="flat" cmpd="sng" w="11900">
                      <a:solidFill>
                        <a:srgbClr val="B7B7B7"/>
                      </a:solidFill>
                      <a:prstDash val="solid"/>
                      <a:round/>
                      <a:headEnd len="sm" w="sm" type="none"/>
                      <a:tailEnd len="sm" w="sm" type="none"/>
                    </a:lnB>
                    <a:solidFill>
                      <a:srgbClr val="93C47D"/>
                    </a:solidFill>
                  </a:tcPr>
                </a:tc>
                <a:tc>
                  <a:txBody>
                    <a:bodyPr/>
                    <a:lstStyle/>
                    <a:p>
                      <a:pPr indent="0" lvl="0" marL="0" rtl="0" algn="l">
                        <a:spcBef>
                          <a:spcPts val="0"/>
                        </a:spcBef>
                        <a:spcAft>
                          <a:spcPts val="0"/>
                        </a:spcAft>
                        <a:buNone/>
                      </a:pPr>
                      <a:r>
                        <a:t/>
                      </a:r>
                      <a:endParaRPr sz="1700"/>
                    </a:p>
                  </a:txBody>
                  <a:tcPr marT="19050" marB="19050" marR="28575" marL="28575" anchor="b">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B7B7B7"/>
                      </a:solidFill>
                      <a:prstDash val="solid"/>
                      <a:round/>
                      <a:headEnd len="sm" w="sm" type="none"/>
                      <a:tailEnd len="sm" w="sm" type="none"/>
                    </a:lnT>
                    <a:lnB cap="flat" cmpd="sng" w="11900">
                      <a:solidFill>
                        <a:srgbClr val="B7B7B7"/>
                      </a:solidFill>
                      <a:prstDash val="solid"/>
                      <a:round/>
                      <a:headEnd len="sm" w="sm" type="none"/>
                      <a:tailEnd len="sm" w="sm" type="none"/>
                    </a:lnB>
                    <a:solidFill>
                      <a:srgbClr val="93C47D"/>
                    </a:solidFill>
                  </a:tcPr>
                </a:tc>
              </a:tr>
              <a:tr h="309725">
                <a:tc>
                  <a:txBody>
                    <a:bodyPr/>
                    <a:lstStyle/>
                    <a:p>
                      <a:pPr indent="0" lvl="0" marL="0" rtl="0" algn="r">
                        <a:lnSpc>
                          <a:spcPct val="115000"/>
                        </a:lnSpc>
                        <a:spcBef>
                          <a:spcPts val="0"/>
                        </a:spcBef>
                        <a:spcAft>
                          <a:spcPts val="0"/>
                        </a:spcAft>
                        <a:buNone/>
                      </a:pPr>
                      <a:r>
                        <a:rPr lang="es-ES" sz="1300"/>
                        <a:t>Purgas realizadas</a:t>
                      </a:r>
                      <a:endParaRPr sz="1300"/>
                    </a:p>
                  </a:txBody>
                  <a:tcPr marT="19050" marB="19050" marR="28575" marL="28575" anchor="b">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B7B7B7"/>
                      </a:solidFill>
                      <a:prstDash val="solid"/>
                      <a:round/>
                      <a:headEnd len="sm" w="sm" type="none"/>
                      <a:tailEnd len="sm" w="sm" type="none"/>
                    </a:lnT>
                    <a:lnB cap="flat" cmpd="sng" w="11900">
                      <a:solidFill>
                        <a:srgbClr val="B7B7B7"/>
                      </a:solidFill>
                      <a:prstDash val="solid"/>
                      <a:round/>
                      <a:headEnd len="sm" w="sm" type="none"/>
                      <a:tailEnd len="sm" w="sm" type="none"/>
                    </a:lnB>
                  </a:tcPr>
                </a:tc>
                <a:tc>
                  <a:txBody>
                    <a:bodyPr/>
                    <a:lstStyle/>
                    <a:p>
                      <a:pPr indent="0" lvl="0" marL="0" rtl="0" algn="l">
                        <a:spcBef>
                          <a:spcPts val="0"/>
                        </a:spcBef>
                        <a:spcAft>
                          <a:spcPts val="0"/>
                        </a:spcAft>
                        <a:buNone/>
                      </a:pPr>
                      <a:r>
                        <a:t/>
                      </a:r>
                      <a:endParaRPr sz="1700"/>
                    </a:p>
                  </a:txBody>
                  <a:tcPr marT="19050" marB="19050" marR="28575" marL="28575" anchor="b">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B7B7B7"/>
                      </a:solidFill>
                      <a:prstDash val="solid"/>
                      <a:round/>
                      <a:headEnd len="sm" w="sm" type="none"/>
                      <a:tailEnd len="sm" w="sm" type="none"/>
                    </a:lnT>
                    <a:lnB cap="flat" cmpd="sng" w="11900">
                      <a:solidFill>
                        <a:srgbClr val="B7B7B7"/>
                      </a:solidFill>
                      <a:prstDash val="solid"/>
                      <a:round/>
                      <a:headEnd len="sm" w="sm" type="none"/>
                      <a:tailEnd len="sm" w="sm" type="none"/>
                    </a:lnB>
                    <a:solidFill>
                      <a:srgbClr val="93C47D"/>
                    </a:solidFill>
                  </a:tcPr>
                </a:tc>
                <a:tc>
                  <a:txBody>
                    <a:bodyPr/>
                    <a:lstStyle/>
                    <a:p>
                      <a:pPr indent="0" lvl="0" marL="0" rtl="0" algn="l">
                        <a:spcBef>
                          <a:spcPts val="0"/>
                        </a:spcBef>
                        <a:spcAft>
                          <a:spcPts val="0"/>
                        </a:spcAft>
                        <a:buNone/>
                      </a:pPr>
                      <a:r>
                        <a:t/>
                      </a:r>
                      <a:endParaRPr sz="1700"/>
                    </a:p>
                  </a:txBody>
                  <a:tcPr marT="19050" marB="19050" marR="28575" marL="28575" anchor="b">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B7B7B7"/>
                      </a:solidFill>
                      <a:prstDash val="solid"/>
                      <a:round/>
                      <a:headEnd len="sm" w="sm" type="none"/>
                      <a:tailEnd len="sm" w="sm" type="none"/>
                    </a:lnT>
                    <a:lnB cap="flat" cmpd="sng" w="11900">
                      <a:solidFill>
                        <a:srgbClr val="B7B7B7"/>
                      </a:solidFill>
                      <a:prstDash val="solid"/>
                      <a:round/>
                      <a:headEnd len="sm" w="sm" type="none"/>
                      <a:tailEnd len="sm" w="sm" type="none"/>
                    </a:lnB>
                    <a:solidFill>
                      <a:srgbClr val="93C47D"/>
                    </a:solidFill>
                  </a:tcPr>
                </a:tc>
                <a:tc>
                  <a:txBody>
                    <a:bodyPr/>
                    <a:lstStyle/>
                    <a:p>
                      <a:pPr indent="0" lvl="0" marL="0" rtl="0" algn="l">
                        <a:spcBef>
                          <a:spcPts val="0"/>
                        </a:spcBef>
                        <a:spcAft>
                          <a:spcPts val="0"/>
                        </a:spcAft>
                        <a:buNone/>
                      </a:pPr>
                      <a:r>
                        <a:t/>
                      </a:r>
                      <a:endParaRPr sz="1700"/>
                    </a:p>
                  </a:txBody>
                  <a:tcPr marT="19050" marB="19050" marR="28575" marL="28575" anchor="b">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B7B7B7"/>
                      </a:solidFill>
                      <a:prstDash val="solid"/>
                      <a:round/>
                      <a:headEnd len="sm" w="sm" type="none"/>
                      <a:tailEnd len="sm" w="sm" type="none"/>
                    </a:lnT>
                    <a:lnB cap="flat" cmpd="sng" w="11900">
                      <a:solidFill>
                        <a:srgbClr val="B7B7B7"/>
                      </a:solidFill>
                      <a:prstDash val="solid"/>
                      <a:round/>
                      <a:headEnd len="sm" w="sm" type="none"/>
                      <a:tailEnd len="sm" w="sm" type="none"/>
                    </a:lnB>
                    <a:solidFill>
                      <a:srgbClr val="93C47D"/>
                    </a:solidFill>
                  </a:tcPr>
                </a:tc>
              </a:tr>
              <a:tr h="309725">
                <a:tc>
                  <a:txBody>
                    <a:bodyPr/>
                    <a:lstStyle/>
                    <a:p>
                      <a:pPr indent="0" lvl="0" marL="0" rtl="0" algn="r">
                        <a:lnSpc>
                          <a:spcPct val="115000"/>
                        </a:lnSpc>
                        <a:spcBef>
                          <a:spcPts val="0"/>
                        </a:spcBef>
                        <a:spcAft>
                          <a:spcPts val="0"/>
                        </a:spcAft>
                        <a:buNone/>
                      </a:pPr>
                      <a:r>
                        <a:rPr lang="es-ES" sz="1300"/>
                        <a:t>Condiciones de llama</a:t>
                      </a:r>
                      <a:endParaRPr sz="1300"/>
                    </a:p>
                  </a:txBody>
                  <a:tcPr marT="19050" marB="19050" marR="28575" marL="28575" anchor="b">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B7B7B7"/>
                      </a:solidFill>
                      <a:prstDash val="solid"/>
                      <a:round/>
                      <a:headEnd len="sm" w="sm" type="none"/>
                      <a:tailEnd len="sm" w="sm" type="none"/>
                    </a:lnT>
                    <a:lnB cap="flat" cmpd="sng" w="11900">
                      <a:solidFill>
                        <a:srgbClr val="B7B7B7"/>
                      </a:solidFill>
                      <a:prstDash val="solid"/>
                      <a:round/>
                      <a:headEnd len="sm" w="sm" type="none"/>
                      <a:tailEnd len="sm" w="sm" type="none"/>
                    </a:lnB>
                  </a:tcPr>
                </a:tc>
                <a:tc>
                  <a:txBody>
                    <a:bodyPr/>
                    <a:lstStyle/>
                    <a:p>
                      <a:pPr indent="0" lvl="0" marL="0" rtl="0" algn="l">
                        <a:spcBef>
                          <a:spcPts val="0"/>
                        </a:spcBef>
                        <a:spcAft>
                          <a:spcPts val="0"/>
                        </a:spcAft>
                        <a:buNone/>
                      </a:pPr>
                      <a:r>
                        <a:t/>
                      </a:r>
                      <a:endParaRPr sz="1700"/>
                    </a:p>
                  </a:txBody>
                  <a:tcPr marT="19050" marB="19050" marR="28575" marL="28575" anchor="b">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B7B7B7"/>
                      </a:solidFill>
                      <a:prstDash val="solid"/>
                      <a:round/>
                      <a:headEnd len="sm" w="sm" type="none"/>
                      <a:tailEnd len="sm" w="sm" type="none"/>
                    </a:lnT>
                    <a:lnB cap="flat" cmpd="sng" w="11900">
                      <a:solidFill>
                        <a:srgbClr val="B7B7B7"/>
                      </a:solidFill>
                      <a:prstDash val="solid"/>
                      <a:round/>
                      <a:headEnd len="sm" w="sm" type="none"/>
                      <a:tailEnd len="sm" w="sm" type="none"/>
                    </a:lnB>
                    <a:solidFill>
                      <a:srgbClr val="93C47D"/>
                    </a:solidFill>
                  </a:tcPr>
                </a:tc>
                <a:tc>
                  <a:txBody>
                    <a:bodyPr/>
                    <a:lstStyle/>
                    <a:p>
                      <a:pPr indent="0" lvl="0" marL="0" rtl="0" algn="l">
                        <a:spcBef>
                          <a:spcPts val="0"/>
                        </a:spcBef>
                        <a:spcAft>
                          <a:spcPts val="0"/>
                        </a:spcAft>
                        <a:buNone/>
                      </a:pPr>
                      <a:r>
                        <a:t/>
                      </a:r>
                      <a:endParaRPr sz="1700"/>
                    </a:p>
                  </a:txBody>
                  <a:tcPr marT="19050" marB="19050" marR="28575" marL="28575" anchor="b">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B7B7B7"/>
                      </a:solidFill>
                      <a:prstDash val="solid"/>
                      <a:round/>
                      <a:headEnd len="sm" w="sm" type="none"/>
                      <a:tailEnd len="sm" w="sm" type="none"/>
                    </a:lnT>
                    <a:lnB cap="flat" cmpd="sng" w="11900">
                      <a:solidFill>
                        <a:srgbClr val="B7B7B7"/>
                      </a:solidFill>
                      <a:prstDash val="solid"/>
                      <a:round/>
                      <a:headEnd len="sm" w="sm" type="none"/>
                      <a:tailEnd len="sm" w="sm" type="none"/>
                    </a:lnB>
                    <a:solidFill>
                      <a:srgbClr val="93C47D"/>
                    </a:solidFill>
                  </a:tcPr>
                </a:tc>
                <a:tc>
                  <a:txBody>
                    <a:bodyPr/>
                    <a:lstStyle/>
                    <a:p>
                      <a:pPr indent="0" lvl="0" marL="0" rtl="0" algn="l">
                        <a:spcBef>
                          <a:spcPts val="0"/>
                        </a:spcBef>
                        <a:spcAft>
                          <a:spcPts val="0"/>
                        </a:spcAft>
                        <a:buNone/>
                      </a:pPr>
                      <a:r>
                        <a:t/>
                      </a:r>
                      <a:endParaRPr sz="1700"/>
                    </a:p>
                  </a:txBody>
                  <a:tcPr marT="19050" marB="19050" marR="28575" marL="28575" anchor="b">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B7B7B7"/>
                      </a:solidFill>
                      <a:prstDash val="solid"/>
                      <a:round/>
                      <a:headEnd len="sm" w="sm" type="none"/>
                      <a:tailEnd len="sm" w="sm" type="none"/>
                    </a:lnT>
                    <a:lnB cap="flat" cmpd="sng" w="11900">
                      <a:solidFill>
                        <a:srgbClr val="B7B7B7"/>
                      </a:solidFill>
                      <a:prstDash val="solid"/>
                      <a:round/>
                      <a:headEnd len="sm" w="sm" type="none"/>
                      <a:tailEnd len="sm" w="sm" type="none"/>
                    </a:lnB>
                    <a:solidFill>
                      <a:srgbClr val="93C47D"/>
                    </a:solidFill>
                  </a:tcPr>
                </a:tc>
              </a:tr>
              <a:tr h="309725">
                <a:tc>
                  <a:txBody>
                    <a:bodyPr/>
                    <a:lstStyle/>
                    <a:p>
                      <a:pPr indent="0" lvl="0" marL="0" rtl="0" algn="r">
                        <a:lnSpc>
                          <a:spcPct val="115000"/>
                        </a:lnSpc>
                        <a:spcBef>
                          <a:spcPts val="0"/>
                        </a:spcBef>
                        <a:spcAft>
                          <a:spcPts val="0"/>
                        </a:spcAft>
                        <a:buNone/>
                      </a:pPr>
                      <a:r>
                        <a:rPr lang="es-ES" sz="1300"/>
                        <a:t>Arranque y parada de bombas de alimentación</a:t>
                      </a:r>
                      <a:endParaRPr sz="1300"/>
                    </a:p>
                  </a:txBody>
                  <a:tcPr marT="19050" marB="19050" marR="28575" marL="28575" anchor="b">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B7B7B7"/>
                      </a:solidFill>
                      <a:prstDash val="solid"/>
                      <a:round/>
                      <a:headEnd len="sm" w="sm" type="none"/>
                      <a:tailEnd len="sm" w="sm" type="none"/>
                    </a:lnT>
                    <a:lnB cap="flat" cmpd="sng" w="11900">
                      <a:solidFill>
                        <a:srgbClr val="B7B7B7"/>
                      </a:solidFill>
                      <a:prstDash val="solid"/>
                      <a:round/>
                      <a:headEnd len="sm" w="sm" type="none"/>
                      <a:tailEnd len="sm" w="sm" type="none"/>
                    </a:lnB>
                  </a:tcPr>
                </a:tc>
                <a:tc>
                  <a:txBody>
                    <a:bodyPr/>
                    <a:lstStyle/>
                    <a:p>
                      <a:pPr indent="0" lvl="0" marL="0" rtl="0" algn="l">
                        <a:spcBef>
                          <a:spcPts val="0"/>
                        </a:spcBef>
                        <a:spcAft>
                          <a:spcPts val="0"/>
                        </a:spcAft>
                        <a:buNone/>
                      </a:pPr>
                      <a:r>
                        <a:t/>
                      </a:r>
                      <a:endParaRPr sz="1700"/>
                    </a:p>
                  </a:txBody>
                  <a:tcPr marT="19050" marB="19050" marR="28575" marL="28575" anchor="b">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B7B7B7"/>
                      </a:solidFill>
                      <a:prstDash val="solid"/>
                      <a:round/>
                      <a:headEnd len="sm" w="sm" type="none"/>
                      <a:tailEnd len="sm" w="sm" type="none"/>
                    </a:lnT>
                    <a:lnB cap="flat" cmpd="sng" w="11900">
                      <a:solidFill>
                        <a:srgbClr val="B7B7B7"/>
                      </a:solidFill>
                      <a:prstDash val="solid"/>
                      <a:round/>
                      <a:headEnd len="sm" w="sm" type="none"/>
                      <a:tailEnd len="sm" w="sm" type="none"/>
                    </a:lnB>
                    <a:solidFill>
                      <a:srgbClr val="93C47D"/>
                    </a:solidFill>
                  </a:tcPr>
                </a:tc>
                <a:tc>
                  <a:txBody>
                    <a:bodyPr/>
                    <a:lstStyle/>
                    <a:p>
                      <a:pPr indent="0" lvl="0" marL="0" rtl="0" algn="l">
                        <a:spcBef>
                          <a:spcPts val="0"/>
                        </a:spcBef>
                        <a:spcAft>
                          <a:spcPts val="0"/>
                        </a:spcAft>
                        <a:buNone/>
                      </a:pPr>
                      <a:r>
                        <a:t/>
                      </a:r>
                      <a:endParaRPr sz="1700"/>
                    </a:p>
                  </a:txBody>
                  <a:tcPr marT="19050" marB="19050" marR="28575" marL="28575" anchor="b">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B7B7B7"/>
                      </a:solidFill>
                      <a:prstDash val="solid"/>
                      <a:round/>
                      <a:headEnd len="sm" w="sm" type="none"/>
                      <a:tailEnd len="sm" w="sm" type="none"/>
                    </a:lnT>
                    <a:lnB cap="flat" cmpd="sng" w="11900">
                      <a:solidFill>
                        <a:srgbClr val="B7B7B7"/>
                      </a:solidFill>
                      <a:prstDash val="solid"/>
                      <a:round/>
                      <a:headEnd len="sm" w="sm" type="none"/>
                      <a:tailEnd len="sm" w="sm" type="none"/>
                    </a:lnB>
                    <a:solidFill>
                      <a:srgbClr val="93C47D"/>
                    </a:solidFill>
                  </a:tcPr>
                </a:tc>
                <a:tc>
                  <a:txBody>
                    <a:bodyPr/>
                    <a:lstStyle/>
                    <a:p>
                      <a:pPr indent="0" lvl="0" marL="0" rtl="0" algn="l">
                        <a:spcBef>
                          <a:spcPts val="0"/>
                        </a:spcBef>
                        <a:spcAft>
                          <a:spcPts val="0"/>
                        </a:spcAft>
                        <a:buNone/>
                      </a:pPr>
                      <a:r>
                        <a:t/>
                      </a:r>
                      <a:endParaRPr sz="1700"/>
                    </a:p>
                  </a:txBody>
                  <a:tcPr marT="19050" marB="19050" marR="28575" marL="28575" anchor="b">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B7B7B7"/>
                      </a:solidFill>
                      <a:prstDash val="solid"/>
                      <a:round/>
                      <a:headEnd len="sm" w="sm" type="none"/>
                      <a:tailEnd len="sm" w="sm" type="none"/>
                    </a:lnT>
                    <a:lnB cap="flat" cmpd="sng" w="11900">
                      <a:solidFill>
                        <a:srgbClr val="B7B7B7"/>
                      </a:solidFill>
                      <a:prstDash val="solid"/>
                      <a:round/>
                      <a:headEnd len="sm" w="sm" type="none"/>
                      <a:tailEnd len="sm" w="sm" type="none"/>
                    </a:lnB>
                    <a:solidFill>
                      <a:srgbClr val="93C47D"/>
                    </a:solidFill>
                  </a:tcPr>
                </a:tc>
              </a:tr>
              <a:tr h="309725">
                <a:tc>
                  <a:txBody>
                    <a:bodyPr/>
                    <a:lstStyle/>
                    <a:p>
                      <a:pPr indent="0" lvl="0" marL="0" rtl="0" algn="r">
                        <a:lnSpc>
                          <a:spcPct val="115000"/>
                        </a:lnSpc>
                        <a:spcBef>
                          <a:spcPts val="0"/>
                        </a:spcBef>
                        <a:spcAft>
                          <a:spcPts val="0"/>
                        </a:spcAft>
                        <a:buNone/>
                      </a:pPr>
                      <a:r>
                        <a:rPr lang="es-ES" sz="1300"/>
                        <a:t>Temperatura de agua de alimentación</a:t>
                      </a:r>
                      <a:endParaRPr sz="1300"/>
                    </a:p>
                  </a:txBody>
                  <a:tcPr marT="19050" marB="19050" marR="28575" marL="28575" anchor="b">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B7B7B7"/>
                      </a:solidFill>
                      <a:prstDash val="solid"/>
                      <a:round/>
                      <a:headEnd len="sm" w="sm" type="none"/>
                      <a:tailEnd len="sm" w="sm" type="none"/>
                    </a:lnT>
                    <a:lnB cap="flat" cmpd="sng" w="11900">
                      <a:solidFill>
                        <a:srgbClr val="B7B7B7"/>
                      </a:solidFill>
                      <a:prstDash val="solid"/>
                      <a:round/>
                      <a:headEnd len="sm" w="sm" type="none"/>
                      <a:tailEnd len="sm" w="sm" type="none"/>
                    </a:lnB>
                  </a:tcPr>
                </a:tc>
                <a:tc>
                  <a:txBody>
                    <a:bodyPr/>
                    <a:lstStyle/>
                    <a:p>
                      <a:pPr indent="0" lvl="0" marL="0" rtl="0" algn="l">
                        <a:spcBef>
                          <a:spcPts val="0"/>
                        </a:spcBef>
                        <a:spcAft>
                          <a:spcPts val="0"/>
                        </a:spcAft>
                        <a:buNone/>
                      </a:pPr>
                      <a:r>
                        <a:t/>
                      </a:r>
                      <a:endParaRPr sz="1700"/>
                    </a:p>
                  </a:txBody>
                  <a:tcPr marT="19050" marB="19050" marR="28575" marL="28575" anchor="b">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B7B7B7"/>
                      </a:solidFill>
                      <a:prstDash val="solid"/>
                      <a:round/>
                      <a:headEnd len="sm" w="sm" type="none"/>
                      <a:tailEnd len="sm" w="sm" type="none"/>
                    </a:lnT>
                    <a:lnB cap="flat" cmpd="sng" w="11900">
                      <a:solidFill>
                        <a:srgbClr val="B7B7B7"/>
                      </a:solidFill>
                      <a:prstDash val="solid"/>
                      <a:round/>
                      <a:headEnd len="sm" w="sm" type="none"/>
                      <a:tailEnd len="sm" w="sm" type="none"/>
                    </a:lnB>
                    <a:solidFill>
                      <a:srgbClr val="EFEFEF"/>
                    </a:solidFill>
                  </a:tcPr>
                </a:tc>
                <a:tc>
                  <a:txBody>
                    <a:bodyPr/>
                    <a:lstStyle/>
                    <a:p>
                      <a:pPr indent="0" lvl="0" marL="0" rtl="0" algn="l">
                        <a:spcBef>
                          <a:spcPts val="0"/>
                        </a:spcBef>
                        <a:spcAft>
                          <a:spcPts val="0"/>
                        </a:spcAft>
                        <a:buNone/>
                      </a:pPr>
                      <a:r>
                        <a:t/>
                      </a:r>
                      <a:endParaRPr sz="1700"/>
                    </a:p>
                  </a:txBody>
                  <a:tcPr marT="19050" marB="19050" marR="28575" marL="28575" anchor="b">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B7B7B7"/>
                      </a:solidFill>
                      <a:prstDash val="solid"/>
                      <a:round/>
                      <a:headEnd len="sm" w="sm" type="none"/>
                      <a:tailEnd len="sm" w="sm" type="none"/>
                    </a:lnT>
                    <a:lnB cap="flat" cmpd="sng" w="11900">
                      <a:solidFill>
                        <a:srgbClr val="B7B7B7"/>
                      </a:solidFill>
                      <a:prstDash val="solid"/>
                      <a:round/>
                      <a:headEnd len="sm" w="sm" type="none"/>
                      <a:tailEnd len="sm" w="sm" type="none"/>
                    </a:lnB>
                    <a:solidFill>
                      <a:srgbClr val="93C47D"/>
                    </a:solidFill>
                  </a:tcPr>
                </a:tc>
                <a:tc>
                  <a:txBody>
                    <a:bodyPr/>
                    <a:lstStyle/>
                    <a:p>
                      <a:pPr indent="0" lvl="0" marL="0" rtl="0" algn="l">
                        <a:spcBef>
                          <a:spcPts val="0"/>
                        </a:spcBef>
                        <a:spcAft>
                          <a:spcPts val="0"/>
                        </a:spcAft>
                        <a:buNone/>
                      </a:pPr>
                      <a:r>
                        <a:t/>
                      </a:r>
                      <a:endParaRPr sz="1700"/>
                    </a:p>
                  </a:txBody>
                  <a:tcPr marT="19050" marB="19050" marR="28575" marL="28575" anchor="b">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B7B7B7"/>
                      </a:solidFill>
                      <a:prstDash val="solid"/>
                      <a:round/>
                      <a:headEnd len="sm" w="sm" type="none"/>
                      <a:tailEnd len="sm" w="sm" type="none"/>
                    </a:lnT>
                    <a:lnB cap="flat" cmpd="sng" w="11900">
                      <a:solidFill>
                        <a:srgbClr val="B7B7B7"/>
                      </a:solidFill>
                      <a:prstDash val="solid"/>
                      <a:round/>
                      <a:headEnd len="sm" w="sm" type="none"/>
                      <a:tailEnd len="sm" w="sm" type="none"/>
                    </a:lnB>
                    <a:solidFill>
                      <a:srgbClr val="93C47D"/>
                    </a:solidFill>
                  </a:tcPr>
                </a:tc>
              </a:tr>
              <a:tr h="309725">
                <a:tc>
                  <a:txBody>
                    <a:bodyPr/>
                    <a:lstStyle/>
                    <a:p>
                      <a:pPr indent="0" lvl="0" marL="0" rtl="0" algn="r">
                        <a:lnSpc>
                          <a:spcPct val="115000"/>
                        </a:lnSpc>
                        <a:spcBef>
                          <a:spcPts val="0"/>
                        </a:spcBef>
                        <a:spcAft>
                          <a:spcPts val="0"/>
                        </a:spcAft>
                        <a:buNone/>
                      </a:pPr>
                      <a:r>
                        <a:rPr lang="es-ES" sz="1300"/>
                        <a:t>Temperatura de gases de chimenea</a:t>
                      </a:r>
                      <a:endParaRPr sz="1300"/>
                    </a:p>
                  </a:txBody>
                  <a:tcPr marT="19050" marB="19050" marR="28575" marL="28575" anchor="b">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B7B7B7"/>
                      </a:solidFill>
                      <a:prstDash val="solid"/>
                      <a:round/>
                      <a:headEnd len="sm" w="sm" type="none"/>
                      <a:tailEnd len="sm" w="sm" type="none"/>
                    </a:lnT>
                    <a:lnB cap="flat" cmpd="sng" w="11900">
                      <a:solidFill>
                        <a:srgbClr val="B7B7B7"/>
                      </a:solidFill>
                      <a:prstDash val="solid"/>
                      <a:round/>
                      <a:headEnd len="sm" w="sm" type="none"/>
                      <a:tailEnd len="sm" w="sm" type="none"/>
                    </a:lnB>
                  </a:tcPr>
                </a:tc>
                <a:tc>
                  <a:txBody>
                    <a:bodyPr/>
                    <a:lstStyle/>
                    <a:p>
                      <a:pPr indent="0" lvl="0" marL="0" rtl="0" algn="l">
                        <a:spcBef>
                          <a:spcPts val="0"/>
                        </a:spcBef>
                        <a:spcAft>
                          <a:spcPts val="0"/>
                        </a:spcAft>
                        <a:buNone/>
                      </a:pPr>
                      <a:r>
                        <a:t/>
                      </a:r>
                      <a:endParaRPr sz="1700"/>
                    </a:p>
                  </a:txBody>
                  <a:tcPr marT="19050" marB="19050" marR="28575" marL="28575" anchor="b">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B7B7B7"/>
                      </a:solidFill>
                      <a:prstDash val="solid"/>
                      <a:round/>
                      <a:headEnd len="sm" w="sm" type="none"/>
                      <a:tailEnd len="sm" w="sm" type="none"/>
                    </a:lnT>
                    <a:lnB cap="flat" cmpd="sng" w="11900">
                      <a:solidFill>
                        <a:srgbClr val="B7B7B7"/>
                      </a:solidFill>
                      <a:prstDash val="solid"/>
                      <a:round/>
                      <a:headEnd len="sm" w="sm" type="none"/>
                      <a:tailEnd len="sm" w="sm" type="none"/>
                    </a:lnB>
                    <a:solidFill>
                      <a:srgbClr val="EFEFEF"/>
                    </a:solidFill>
                  </a:tcPr>
                </a:tc>
                <a:tc>
                  <a:txBody>
                    <a:bodyPr/>
                    <a:lstStyle/>
                    <a:p>
                      <a:pPr indent="0" lvl="0" marL="0" rtl="0" algn="l">
                        <a:spcBef>
                          <a:spcPts val="0"/>
                        </a:spcBef>
                        <a:spcAft>
                          <a:spcPts val="0"/>
                        </a:spcAft>
                        <a:buNone/>
                      </a:pPr>
                      <a:r>
                        <a:t/>
                      </a:r>
                      <a:endParaRPr sz="1700"/>
                    </a:p>
                  </a:txBody>
                  <a:tcPr marT="19050" marB="19050" marR="28575" marL="28575" anchor="b">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B7B7B7"/>
                      </a:solidFill>
                      <a:prstDash val="solid"/>
                      <a:round/>
                      <a:headEnd len="sm" w="sm" type="none"/>
                      <a:tailEnd len="sm" w="sm" type="none"/>
                    </a:lnT>
                    <a:lnB cap="flat" cmpd="sng" w="11900">
                      <a:solidFill>
                        <a:srgbClr val="B7B7B7"/>
                      </a:solidFill>
                      <a:prstDash val="solid"/>
                      <a:round/>
                      <a:headEnd len="sm" w="sm" type="none"/>
                      <a:tailEnd len="sm" w="sm" type="none"/>
                    </a:lnB>
                    <a:solidFill>
                      <a:srgbClr val="93C47D"/>
                    </a:solidFill>
                  </a:tcPr>
                </a:tc>
                <a:tc>
                  <a:txBody>
                    <a:bodyPr/>
                    <a:lstStyle/>
                    <a:p>
                      <a:pPr indent="0" lvl="0" marL="0" rtl="0" algn="l">
                        <a:spcBef>
                          <a:spcPts val="0"/>
                        </a:spcBef>
                        <a:spcAft>
                          <a:spcPts val="0"/>
                        </a:spcAft>
                        <a:buNone/>
                      </a:pPr>
                      <a:r>
                        <a:t/>
                      </a:r>
                      <a:endParaRPr sz="1700"/>
                    </a:p>
                  </a:txBody>
                  <a:tcPr marT="19050" marB="19050" marR="28575" marL="28575" anchor="b">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B7B7B7"/>
                      </a:solidFill>
                      <a:prstDash val="solid"/>
                      <a:round/>
                      <a:headEnd len="sm" w="sm" type="none"/>
                      <a:tailEnd len="sm" w="sm" type="none"/>
                    </a:lnT>
                    <a:lnB cap="flat" cmpd="sng" w="11900">
                      <a:solidFill>
                        <a:srgbClr val="B7B7B7"/>
                      </a:solidFill>
                      <a:prstDash val="solid"/>
                      <a:round/>
                      <a:headEnd len="sm" w="sm" type="none"/>
                      <a:tailEnd len="sm" w="sm" type="none"/>
                    </a:lnB>
                    <a:solidFill>
                      <a:srgbClr val="93C47D"/>
                    </a:solidFill>
                  </a:tcPr>
                </a:tc>
              </a:tr>
              <a:tr h="309725">
                <a:tc>
                  <a:txBody>
                    <a:bodyPr/>
                    <a:lstStyle/>
                    <a:p>
                      <a:pPr indent="0" lvl="0" marL="0" rtl="0" algn="r">
                        <a:lnSpc>
                          <a:spcPct val="115000"/>
                        </a:lnSpc>
                        <a:spcBef>
                          <a:spcPts val="0"/>
                        </a:spcBef>
                        <a:spcAft>
                          <a:spcPts val="0"/>
                        </a:spcAft>
                        <a:buNone/>
                      </a:pPr>
                      <a:r>
                        <a:rPr lang="es-ES" sz="1300"/>
                        <a:t>Temperatura de gases en la entrada al economizador</a:t>
                      </a:r>
                      <a:endParaRPr sz="1300"/>
                    </a:p>
                  </a:txBody>
                  <a:tcPr marT="19050" marB="19050" marR="28575" marL="28575" anchor="b">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B7B7B7"/>
                      </a:solidFill>
                      <a:prstDash val="solid"/>
                      <a:round/>
                      <a:headEnd len="sm" w="sm" type="none"/>
                      <a:tailEnd len="sm" w="sm" type="none"/>
                    </a:lnT>
                    <a:lnB cap="flat" cmpd="sng" w="11900">
                      <a:solidFill>
                        <a:srgbClr val="B7B7B7"/>
                      </a:solidFill>
                      <a:prstDash val="solid"/>
                      <a:round/>
                      <a:headEnd len="sm" w="sm" type="none"/>
                      <a:tailEnd len="sm" w="sm" type="none"/>
                    </a:lnB>
                  </a:tcPr>
                </a:tc>
                <a:tc>
                  <a:txBody>
                    <a:bodyPr/>
                    <a:lstStyle/>
                    <a:p>
                      <a:pPr indent="0" lvl="0" marL="0" rtl="0" algn="l">
                        <a:spcBef>
                          <a:spcPts val="0"/>
                        </a:spcBef>
                        <a:spcAft>
                          <a:spcPts val="0"/>
                        </a:spcAft>
                        <a:buNone/>
                      </a:pPr>
                      <a:r>
                        <a:t/>
                      </a:r>
                      <a:endParaRPr sz="1700"/>
                    </a:p>
                  </a:txBody>
                  <a:tcPr marT="19050" marB="19050" marR="28575" marL="28575" anchor="b">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B7B7B7"/>
                      </a:solidFill>
                      <a:prstDash val="solid"/>
                      <a:round/>
                      <a:headEnd len="sm" w="sm" type="none"/>
                      <a:tailEnd len="sm" w="sm" type="none"/>
                    </a:lnT>
                    <a:lnB cap="flat" cmpd="sng" w="11900">
                      <a:solidFill>
                        <a:srgbClr val="B7B7B7"/>
                      </a:solidFill>
                      <a:prstDash val="solid"/>
                      <a:round/>
                      <a:headEnd len="sm" w="sm" type="none"/>
                      <a:tailEnd len="sm" w="sm" type="none"/>
                    </a:lnB>
                    <a:solidFill>
                      <a:srgbClr val="EFEFEF"/>
                    </a:solidFill>
                  </a:tcPr>
                </a:tc>
                <a:tc>
                  <a:txBody>
                    <a:bodyPr/>
                    <a:lstStyle/>
                    <a:p>
                      <a:pPr indent="0" lvl="0" marL="0" rtl="0" algn="l">
                        <a:spcBef>
                          <a:spcPts val="0"/>
                        </a:spcBef>
                        <a:spcAft>
                          <a:spcPts val="0"/>
                        </a:spcAft>
                        <a:buNone/>
                      </a:pPr>
                      <a:r>
                        <a:t/>
                      </a:r>
                      <a:endParaRPr sz="1700"/>
                    </a:p>
                  </a:txBody>
                  <a:tcPr marT="19050" marB="19050" marR="28575" marL="28575" anchor="b">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B7B7B7"/>
                      </a:solidFill>
                      <a:prstDash val="solid"/>
                      <a:round/>
                      <a:headEnd len="sm" w="sm" type="none"/>
                      <a:tailEnd len="sm" w="sm" type="none"/>
                    </a:lnT>
                    <a:lnB cap="flat" cmpd="sng" w="11900">
                      <a:solidFill>
                        <a:srgbClr val="B7B7B7"/>
                      </a:solidFill>
                      <a:prstDash val="solid"/>
                      <a:round/>
                      <a:headEnd len="sm" w="sm" type="none"/>
                      <a:tailEnd len="sm" w="sm" type="none"/>
                    </a:lnB>
                    <a:solidFill>
                      <a:srgbClr val="EFEFEF"/>
                    </a:solidFill>
                  </a:tcPr>
                </a:tc>
                <a:tc>
                  <a:txBody>
                    <a:bodyPr/>
                    <a:lstStyle/>
                    <a:p>
                      <a:pPr indent="0" lvl="0" marL="0" rtl="0" algn="l">
                        <a:spcBef>
                          <a:spcPts val="0"/>
                        </a:spcBef>
                        <a:spcAft>
                          <a:spcPts val="0"/>
                        </a:spcAft>
                        <a:buNone/>
                      </a:pPr>
                      <a:r>
                        <a:t/>
                      </a:r>
                      <a:endParaRPr sz="1700"/>
                    </a:p>
                  </a:txBody>
                  <a:tcPr marT="19050" marB="19050" marR="28575" marL="28575" anchor="b">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B7B7B7"/>
                      </a:solidFill>
                      <a:prstDash val="solid"/>
                      <a:round/>
                      <a:headEnd len="sm" w="sm" type="none"/>
                      <a:tailEnd len="sm" w="sm" type="none"/>
                    </a:lnT>
                    <a:lnB cap="flat" cmpd="sng" w="11900">
                      <a:solidFill>
                        <a:srgbClr val="B7B7B7"/>
                      </a:solidFill>
                      <a:prstDash val="solid"/>
                      <a:round/>
                      <a:headEnd len="sm" w="sm" type="none"/>
                      <a:tailEnd len="sm" w="sm" type="none"/>
                    </a:lnB>
                    <a:solidFill>
                      <a:srgbClr val="93C47D"/>
                    </a:solidFill>
                  </a:tcPr>
                </a:tc>
              </a:tr>
              <a:tr h="309725">
                <a:tc>
                  <a:txBody>
                    <a:bodyPr/>
                    <a:lstStyle/>
                    <a:p>
                      <a:pPr indent="0" lvl="0" marL="0" rtl="0" algn="r">
                        <a:lnSpc>
                          <a:spcPct val="115000"/>
                        </a:lnSpc>
                        <a:spcBef>
                          <a:spcPts val="0"/>
                        </a:spcBef>
                        <a:spcAft>
                          <a:spcPts val="0"/>
                        </a:spcAft>
                        <a:buNone/>
                      </a:pPr>
                      <a:r>
                        <a:rPr lang="es-ES" sz="1300"/>
                        <a:t>Temperatura del vapor sobrecalentado</a:t>
                      </a:r>
                      <a:endParaRPr sz="1300"/>
                    </a:p>
                  </a:txBody>
                  <a:tcPr marT="19050" marB="19050" marR="28575" marL="28575" anchor="b">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B7B7B7"/>
                      </a:solidFill>
                      <a:prstDash val="solid"/>
                      <a:round/>
                      <a:headEnd len="sm" w="sm" type="none"/>
                      <a:tailEnd len="sm" w="sm" type="none"/>
                    </a:lnT>
                    <a:lnB cap="flat" cmpd="sng" w="11900">
                      <a:solidFill>
                        <a:srgbClr val="B7B7B7"/>
                      </a:solidFill>
                      <a:prstDash val="solid"/>
                      <a:round/>
                      <a:headEnd len="sm" w="sm" type="none"/>
                      <a:tailEnd len="sm" w="sm" type="none"/>
                    </a:lnB>
                  </a:tcPr>
                </a:tc>
                <a:tc>
                  <a:txBody>
                    <a:bodyPr/>
                    <a:lstStyle/>
                    <a:p>
                      <a:pPr indent="0" lvl="0" marL="0" rtl="0" algn="l">
                        <a:spcBef>
                          <a:spcPts val="0"/>
                        </a:spcBef>
                        <a:spcAft>
                          <a:spcPts val="0"/>
                        </a:spcAft>
                        <a:buNone/>
                      </a:pPr>
                      <a:r>
                        <a:t/>
                      </a:r>
                      <a:endParaRPr sz="1700"/>
                    </a:p>
                  </a:txBody>
                  <a:tcPr marT="19050" marB="19050" marR="28575" marL="28575" anchor="b">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B7B7B7"/>
                      </a:solidFill>
                      <a:prstDash val="solid"/>
                      <a:round/>
                      <a:headEnd len="sm" w="sm" type="none"/>
                      <a:tailEnd len="sm" w="sm" type="none"/>
                    </a:lnT>
                    <a:lnB cap="flat" cmpd="sng" w="11900">
                      <a:solidFill>
                        <a:srgbClr val="B7B7B7"/>
                      </a:solidFill>
                      <a:prstDash val="solid"/>
                      <a:round/>
                      <a:headEnd len="sm" w="sm" type="none"/>
                      <a:tailEnd len="sm" w="sm" type="none"/>
                    </a:lnB>
                    <a:solidFill>
                      <a:srgbClr val="EFEFEF"/>
                    </a:solidFill>
                  </a:tcPr>
                </a:tc>
                <a:tc>
                  <a:txBody>
                    <a:bodyPr/>
                    <a:lstStyle/>
                    <a:p>
                      <a:pPr indent="0" lvl="0" marL="0" rtl="0" algn="l">
                        <a:spcBef>
                          <a:spcPts val="0"/>
                        </a:spcBef>
                        <a:spcAft>
                          <a:spcPts val="0"/>
                        </a:spcAft>
                        <a:buNone/>
                      </a:pPr>
                      <a:r>
                        <a:t/>
                      </a:r>
                      <a:endParaRPr sz="1700"/>
                    </a:p>
                  </a:txBody>
                  <a:tcPr marT="19050" marB="19050" marR="28575" marL="28575" anchor="b">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B7B7B7"/>
                      </a:solidFill>
                      <a:prstDash val="solid"/>
                      <a:round/>
                      <a:headEnd len="sm" w="sm" type="none"/>
                      <a:tailEnd len="sm" w="sm" type="none"/>
                    </a:lnT>
                    <a:lnB cap="flat" cmpd="sng" w="11900">
                      <a:solidFill>
                        <a:srgbClr val="B7B7B7"/>
                      </a:solidFill>
                      <a:prstDash val="solid"/>
                      <a:round/>
                      <a:headEnd len="sm" w="sm" type="none"/>
                      <a:tailEnd len="sm" w="sm" type="none"/>
                    </a:lnB>
                    <a:solidFill>
                      <a:srgbClr val="EFEFEF"/>
                    </a:solidFill>
                  </a:tcPr>
                </a:tc>
                <a:tc>
                  <a:txBody>
                    <a:bodyPr/>
                    <a:lstStyle/>
                    <a:p>
                      <a:pPr indent="0" lvl="0" marL="0" rtl="0" algn="l">
                        <a:spcBef>
                          <a:spcPts val="0"/>
                        </a:spcBef>
                        <a:spcAft>
                          <a:spcPts val="0"/>
                        </a:spcAft>
                        <a:buNone/>
                      </a:pPr>
                      <a:r>
                        <a:t/>
                      </a:r>
                      <a:endParaRPr sz="1700"/>
                    </a:p>
                  </a:txBody>
                  <a:tcPr marT="19050" marB="19050" marR="28575" marL="28575" anchor="b">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B7B7B7"/>
                      </a:solidFill>
                      <a:prstDash val="solid"/>
                      <a:round/>
                      <a:headEnd len="sm" w="sm" type="none"/>
                      <a:tailEnd len="sm" w="sm" type="none"/>
                    </a:lnT>
                    <a:lnB cap="flat" cmpd="sng" w="11900">
                      <a:solidFill>
                        <a:srgbClr val="B7B7B7"/>
                      </a:solidFill>
                      <a:prstDash val="solid"/>
                      <a:round/>
                      <a:headEnd len="sm" w="sm" type="none"/>
                      <a:tailEnd len="sm" w="sm" type="none"/>
                    </a:lnB>
                    <a:solidFill>
                      <a:srgbClr val="93C47D"/>
                    </a:solidFill>
                  </a:tcPr>
                </a:tc>
              </a:tr>
              <a:tr h="309725">
                <a:tc>
                  <a:txBody>
                    <a:bodyPr/>
                    <a:lstStyle/>
                    <a:p>
                      <a:pPr indent="0" lvl="0" marL="0" rtl="0" algn="r">
                        <a:lnSpc>
                          <a:spcPct val="115000"/>
                        </a:lnSpc>
                        <a:spcBef>
                          <a:spcPts val="0"/>
                        </a:spcBef>
                        <a:spcAft>
                          <a:spcPts val="0"/>
                        </a:spcAft>
                        <a:buNone/>
                      </a:pPr>
                      <a:r>
                        <a:rPr lang="es-ES" sz="1300"/>
                        <a:t>Presión del vapor sobrecalentado</a:t>
                      </a:r>
                      <a:endParaRPr sz="1300"/>
                    </a:p>
                  </a:txBody>
                  <a:tcPr marT="19050" marB="19050" marR="28575" marL="28575" anchor="b">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B7B7B7"/>
                      </a:solidFill>
                      <a:prstDash val="solid"/>
                      <a:round/>
                      <a:headEnd len="sm" w="sm" type="none"/>
                      <a:tailEnd len="sm" w="sm" type="none"/>
                    </a:lnT>
                    <a:lnB cap="flat" cmpd="sng" w="11900">
                      <a:solidFill>
                        <a:srgbClr val="B7B7B7"/>
                      </a:solidFill>
                      <a:prstDash val="solid"/>
                      <a:round/>
                      <a:headEnd len="sm" w="sm" type="none"/>
                      <a:tailEnd len="sm" w="sm" type="none"/>
                    </a:lnB>
                  </a:tcPr>
                </a:tc>
                <a:tc>
                  <a:txBody>
                    <a:bodyPr/>
                    <a:lstStyle/>
                    <a:p>
                      <a:pPr indent="0" lvl="0" marL="0" rtl="0" algn="l">
                        <a:spcBef>
                          <a:spcPts val="0"/>
                        </a:spcBef>
                        <a:spcAft>
                          <a:spcPts val="0"/>
                        </a:spcAft>
                        <a:buNone/>
                      </a:pPr>
                      <a:r>
                        <a:t/>
                      </a:r>
                      <a:endParaRPr sz="1700"/>
                    </a:p>
                  </a:txBody>
                  <a:tcPr marT="19050" marB="19050" marR="28575" marL="28575" anchor="b">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B7B7B7"/>
                      </a:solidFill>
                      <a:prstDash val="solid"/>
                      <a:round/>
                      <a:headEnd len="sm" w="sm" type="none"/>
                      <a:tailEnd len="sm" w="sm" type="none"/>
                    </a:lnT>
                    <a:lnB cap="flat" cmpd="sng" w="11900">
                      <a:solidFill>
                        <a:srgbClr val="B7B7B7"/>
                      </a:solidFill>
                      <a:prstDash val="solid"/>
                      <a:round/>
                      <a:headEnd len="sm" w="sm" type="none"/>
                      <a:tailEnd len="sm" w="sm" type="none"/>
                    </a:lnB>
                    <a:solidFill>
                      <a:srgbClr val="EFEFEF"/>
                    </a:solidFill>
                  </a:tcPr>
                </a:tc>
                <a:tc>
                  <a:txBody>
                    <a:bodyPr/>
                    <a:lstStyle/>
                    <a:p>
                      <a:pPr indent="0" lvl="0" marL="0" rtl="0" algn="l">
                        <a:spcBef>
                          <a:spcPts val="0"/>
                        </a:spcBef>
                        <a:spcAft>
                          <a:spcPts val="0"/>
                        </a:spcAft>
                        <a:buNone/>
                      </a:pPr>
                      <a:r>
                        <a:t/>
                      </a:r>
                      <a:endParaRPr sz="1700"/>
                    </a:p>
                  </a:txBody>
                  <a:tcPr marT="19050" marB="19050" marR="28575" marL="28575" anchor="b">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B7B7B7"/>
                      </a:solidFill>
                      <a:prstDash val="solid"/>
                      <a:round/>
                      <a:headEnd len="sm" w="sm" type="none"/>
                      <a:tailEnd len="sm" w="sm" type="none"/>
                    </a:lnT>
                    <a:lnB cap="flat" cmpd="sng" w="11900">
                      <a:solidFill>
                        <a:srgbClr val="B7B7B7"/>
                      </a:solidFill>
                      <a:prstDash val="solid"/>
                      <a:round/>
                      <a:headEnd len="sm" w="sm" type="none"/>
                      <a:tailEnd len="sm" w="sm" type="none"/>
                    </a:lnB>
                    <a:solidFill>
                      <a:srgbClr val="EFEFEF"/>
                    </a:solidFill>
                  </a:tcPr>
                </a:tc>
                <a:tc>
                  <a:txBody>
                    <a:bodyPr/>
                    <a:lstStyle/>
                    <a:p>
                      <a:pPr indent="0" lvl="0" marL="0" rtl="0" algn="l">
                        <a:spcBef>
                          <a:spcPts val="0"/>
                        </a:spcBef>
                        <a:spcAft>
                          <a:spcPts val="0"/>
                        </a:spcAft>
                        <a:buNone/>
                      </a:pPr>
                      <a:r>
                        <a:t/>
                      </a:r>
                      <a:endParaRPr sz="1700"/>
                    </a:p>
                  </a:txBody>
                  <a:tcPr marT="19050" marB="19050" marR="28575" marL="28575" anchor="b">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B7B7B7"/>
                      </a:solidFill>
                      <a:prstDash val="solid"/>
                      <a:round/>
                      <a:headEnd len="sm" w="sm" type="none"/>
                      <a:tailEnd len="sm" w="sm" type="none"/>
                    </a:lnT>
                    <a:lnB cap="flat" cmpd="sng" w="11900">
                      <a:solidFill>
                        <a:srgbClr val="B7B7B7"/>
                      </a:solidFill>
                      <a:prstDash val="solid"/>
                      <a:round/>
                      <a:headEnd len="sm" w="sm" type="none"/>
                      <a:tailEnd len="sm" w="sm" type="none"/>
                    </a:lnB>
                    <a:solidFill>
                      <a:srgbClr val="93C47D"/>
                    </a:solidFill>
                  </a:tcPr>
                </a:tc>
              </a:tr>
              <a:tr h="309725">
                <a:tc>
                  <a:txBody>
                    <a:bodyPr/>
                    <a:lstStyle/>
                    <a:p>
                      <a:pPr indent="0" lvl="0" marL="0" rtl="0" algn="r">
                        <a:lnSpc>
                          <a:spcPct val="115000"/>
                        </a:lnSpc>
                        <a:spcBef>
                          <a:spcPts val="0"/>
                        </a:spcBef>
                        <a:spcAft>
                          <a:spcPts val="0"/>
                        </a:spcAft>
                        <a:buNone/>
                      </a:pPr>
                      <a:r>
                        <a:rPr lang="es-ES" sz="1300"/>
                        <a:t>Temperatura del agua en la salida del economizador</a:t>
                      </a:r>
                      <a:endParaRPr sz="1300"/>
                    </a:p>
                  </a:txBody>
                  <a:tcPr marT="19050" marB="19050" marR="28575" marL="28575" anchor="b">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B7B7B7"/>
                      </a:solidFill>
                      <a:prstDash val="solid"/>
                      <a:round/>
                      <a:headEnd len="sm" w="sm" type="none"/>
                      <a:tailEnd len="sm" w="sm" type="none"/>
                    </a:lnT>
                    <a:lnB cap="flat" cmpd="sng" w="119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700"/>
                    </a:p>
                  </a:txBody>
                  <a:tcPr marT="19050" marB="19050" marR="28575" marL="28575" anchor="b">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B7B7B7"/>
                      </a:solidFill>
                      <a:prstDash val="solid"/>
                      <a:round/>
                      <a:headEnd len="sm" w="sm" type="none"/>
                      <a:tailEnd len="sm" w="sm" type="none"/>
                    </a:lnT>
                    <a:lnB cap="flat" cmpd="sng" w="11900">
                      <a:solidFill>
                        <a:srgbClr val="000000"/>
                      </a:solidFill>
                      <a:prstDash val="solid"/>
                      <a:round/>
                      <a:headEnd len="sm" w="sm" type="none"/>
                      <a:tailEnd len="sm" w="sm" type="none"/>
                    </a:lnB>
                    <a:solidFill>
                      <a:srgbClr val="EFEFEF"/>
                    </a:solidFill>
                  </a:tcPr>
                </a:tc>
                <a:tc>
                  <a:txBody>
                    <a:bodyPr/>
                    <a:lstStyle/>
                    <a:p>
                      <a:pPr indent="0" lvl="0" marL="0" rtl="0" algn="l">
                        <a:spcBef>
                          <a:spcPts val="0"/>
                        </a:spcBef>
                        <a:spcAft>
                          <a:spcPts val="0"/>
                        </a:spcAft>
                        <a:buNone/>
                      </a:pPr>
                      <a:r>
                        <a:t/>
                      </a:r>
                      <a:endParaRPr sz="1700"/>
                    </a:p>
                  </a:txBody>
                  <a:tcPr marT="19050" marB="19050" marR="28575" marL="28575" anchor="b">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B7B7B7"/>
                      </a:solidFill>
                      <a:prstDash val="solid"/>
                      <a:round/>
                      <a:headEnd len="sm" w="sm" type="none"/>
                      <a:tailEnd len="sm" w="sm" type="none"/>
                    </a:lnT>
                    <a:lnB cap="flat" cmpd="sng" w="11900">
                      <a:solidFill>
                        <a:srgbClr val="000000"/>
                      </a:solidFill>
                      <a:prstDash val="solid"/>
                      <a:round/>
                      <a:headEnd len="sm" w="sm" type="none"/>
                      <a:tailEnd len="sm" w="sm" type="none"/>
                    </a:lnB>
                    <a:solidFill>
                      <a:srgbClr val="EFEFEF"/>
                    </a:solidFill>
                  </a:tcPr>
                </a:tc>
                <a:tc>
                  <a:txBody>
                    <a:bodyPr/>
                    <a:lstStyle/>
                    <a:p>
                      <a:pPr indent="0" lvl="0" marL="0" rtl="0" algn="l">
                        <a:spcBef>
                          <a:spcPts val="0"/>
                        </a:spcBef>
                        <a:spcAft>
                          <a:spcPts val="0"/>
                        </a:spcAft>
                        <a:buNone/>
                      </a:pPr>
                      <a:r>
                        <a:t/>
                      </a:r>
                      <a:endParaRPr sz="1700"/>
                    </a:p>
                  </a:txBody>
                  <a:tcPr marT="19050" marB="19050" marR="28575" marL="28575" anchor="b">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B7B7B7"/>
                      </a:solidFill>
                      <a:prstDash val="solid"/>
                      <a:round/>
                      <a:headEnd len="sm" w="sm" type="none"/>
                      <a:tailEnd len="sm" w="sm" type="none"/>
                    </a:lnT>
                    <a:lnB cap="flat" cmpd="sng" w="11900">
                      <a:solidFill>
                        <a:srgbClr val="000000"/>
                      </a:solidFill>
                      <a:prstDash val="solid"/>
                      <a:round/>
                      <a:headEnd len="sm" w="sm" type="none"/>
                      <a:tailEnd len="sm" w="sm" type="none"/>
                    </a:lnB>
                    <a:solidFill>
                      <a:srgbClr val="93C47D"/>
                    </a:solidFill>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gfd323354de_0_35"/>
          <p:cNvSpPr txBox="1"/>
          <p:nvPr>
            <p:ph type="title"/>
          </p:nvPr>
        </p:nvSpPr>
        <p:spPr>
          <a:xfrm>
            <a:off x="0" y="-54429"/>
            <a:ext cx="12192000" cy="1325700"/>
          </a:xfrm>
          <a:prstGeom prst="rect">
            <a:avLst/>
          </a:prstGeom>
          <a:solidFill>
            <a:srgbClr val="004982"/>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Calibri"/>
              <a:buNone/>
            </a:pPr>
            <a:r>
              <a:rPr lang="es-ES"/>
              <a:t>Sección V - Operación</a:t>
            </a:r>
            <a:endParaRPr/>
          </a:p>
          <a:p>
            <a:pPr indent="0" lvl="0" marL="0" rtl="0" algn="l">
              <a:lnSpc>
                <a:spcPct val="90000"/>
              </a:lnSpc>
              <a:spcBef>
                <a:spcPts val="0"/>
              </a:spcBef>
              <a:spcAft>
                <a:spcPts val="0"/>
              </a:spcAft>
              <a:buClr>
                <a:schemeClr val="lt1"/>
              </a:buClr>
              <a:buSzPts val="3600"/>
              <a:buFont typeface="Calibri"/>
              <a:buNone/>
            </a:pPr>
            <a:r>
              <a:rPr lang="es-ES" sz="2000"/>
              <a:t>Título II. Mediciones, controles y enclavamientos  - Artículos: 88 a 105</a:t>
            </a:r>
            <a:endParaRPr sz="2000"/>
          </a:p>
        </p:txBody>
      </p:sp>
      <p:sp>
        <p:nvSpPr>
          <p:cNvPr id="171" name="Google Shape;171;gfd323354de_0_35"/>
          <p:cNvSpPr txBox="1"/>
          <p:nvPr>
            <p:ph idx="1" type="body"/>
          </p:nvPr>
        </p:nvSpPr>
        <p:spPr>
          <a:xfrm>
            <a:off x="476250" y="2084425"/>
            <a:ext cx="11239500" cy="4644600"/>
          </a:xfrm>
          <a:prstGeom prst="rect">
            <a:avLst/>
          </a:prstGeom>
          <a:noFill/>
          <a:ln>
            <a:noFill/>
          </a:ln>
        </p:spPr>
        <p:txBody>
          <a:bodyPr anchorCtr="0" anchor="t" bIns="45700" lIns="91425" spcFirstLastPara="1" rIns="91425" wrap="square" tIns="45700">
            <a:noAutofit/>
          </a:bodyPr>
          <a:lstStyle/>
          <a:p>
            <a:pPr indent="-330200" lvl="0" marL="457200" rtl="0" algn="just">
              <a:lnSpc>
                <a:spcPct val="115000"/>
              </a:lnSpc>
              <a:spcBef>
                <a:spcPts val="0"/>
              </a:spcBef>
              <a:spcAft>
                <a:spcPts val="0"/>
              </a:spcAft>
              <a:buSzPts val="1600"/>
              <a:buChar char="•"/>
            </a:pPr>
            <a:r>
              <a:rPr b="1" i="1" lang="es-ES" sz="1600">
                <a:latin typeface="Arial"/>
                <a:ea typeface="Arial"/>
                <a:cs typeface="Arial"/>
                <a:sym typeface="Arial"/>
              </a:rPr>
              <a:t>Artículo 88</a:t>
            </a:r>
            <a:r>
              <a:rPr i="1" lang="es-ES" sz="1600">
                <a:latin typeface="Arial"/>
                <a:ea typeface="Arial"/>
                <a:cs typeface="Arial"/>
                <a:sym typeface="Arial"/>
              </a:rPr>
              <a:t> - Todo Generador de Vapor deberá estar equipado con elementos y dispositivos que permitan el monitoreo de los parámetros críticos para su medición, control y la toma de acciones que garanticen la operación confiable y segura. </a:t>
            </a:r>
            <a:endParaRPr i="1" sz="1600">
              <a:latin typeface="Arial"/>
              <a:ea typeface="Arial"/>
              <a:cs typeface="Arial"/>
              <a:sym typeface="Arial"/>
            </a:endParaRPr>
          </a:p>
          <a:p>
            <a:pPr indent="0" lvl="0" marL="457200" rtl="0" algn="just">
              <a:lnSpc>
                <a:spcPct val="115000"/>
              </a:lnSpc>
              <a:spcBef>
                <a:spcPts val="0"/>
              </a:spcBef>
              <a:spcAft>
                <a:spcPts val="0"/>
              </a:spcAft>
              <a:buNone/>
            </a:pPr>
            <a:r>
              <a:t/>
            </a:r>
            <a:endParaRPr i="1" sz="1600">
              <a:latin typeface="Arial"/>
              <a:ea typeface="Arial"/>
              <a:cs typeface="Arial"/>
              <a:sym typeface="Arial"/>
            </a:endParaRPr>
          </a:p>
          <a:p>
            <a:pPr indent="-330200" lvl="0" marL="457200" rtl="0" algn="just">
              <a:lnSpc>
                <a:spcPct val="115000"/>
              </a:lnSpc>
              <a:spcBef>
                <a:spcPts val="0"/>
              </a:spcBef>
              <a:spcAft>
                <a:spcPts val="0"/>
              </a:spcAft>
              <a:buSzPts val="1600"/>
              <a:buChar char="•"/>
            </a:pPr>
            <a:r>
              <a:rPr b="1" i="1" lang="es-ES" sz="1600">
                <a:latin typeface="Arial"/>
                <a:ea typeface="Arial"/>
                <a:cs typeface="Arial"/>
                <a:sym typeface="Arial"/>
              </a:rPr>
              <a:t>Artículo 89 </a:t>
            </a:r>
            <a:r>
              <a:rPr i="1" lang="es-ES" sz="1600">
                <a:latin typeface="Arial"/>
                <a:ea typeface="Arial"/>
                <a:cs typeface="Arial"/>
                <a:sym typeface="Arial"/>
              </a:rPr>
              <a:t>- Los lazos de control, protecciones o enclavamientos no podrán ser desactivados o anulados, excepto cuando el Generador de Vapor se encuentre fuera de servicio, o se esté realizando sobre el mismo un test de seguridad con presencia del Inspector Autorizado. </a:t>
            </a:r>
            <a:endParaRPr i="1" sz="1600">
              <a:latin typeface="Arial"/>
              <a:ea typeface="Arial"/>
              <a:cs typeface="Arial"/>
              <a:sym typeface="Arial"/>
            </a:endParaRPr>
          </a:p>
          <a:p>
            <a:pPr indent="0" lvl="0" marL="457200" rtl="0" algn="just">
              <a:lnSpc>
                <a:spcPct val="115000"/>
              </a:lnSpc>
              <a:spcBef>
                <a:spcPts val="0"/>
              </a:spcBef>
              <a:spcAft>
                <a:spcPts val="0"/>
              </a:spcAft>
              <a:buNone/>
            </a:pPr>
            <a:r>
              <a:t/>
            </a:r>
            <a:endParaRPr i="1" sz="1600">
              <a:latin typeface="Arial"/>
              <a:ea typeface="Arial"/>
              <a:cs typeface="Arial"/>
              <a:sym typeface="Arial"/>
            </a:endParaRPr>
          </a:p>
          <a:p>
            <a:pPr indent="-330200" lvl="0" marL="457200" rtl="0" algn="just">
              <a:lnSpc>
                <a:spcPct val="115000"/>
              </a:lnSpc>
              <a:spcBef>
                <a:spcPts val="0"/>
              </a:spcBef>
              <a:spcAft>
                <a:spcPts val="0"/>
              </a:spcAft>
              <a:buSzPts val="1600"/>
              <a:buChar char="•"/>
            </a:pPr>
            <a:r>
              <a:rPr b="1" i="1" lang="es-ES" sz="1600">
                <a:latin typeface="Arial"/>
                <a:ea typeface="Arial"/>
                <a:cs typeface="Arial"/>
                <a:sym typeface="Arial"/>
              </a:rPr>
              <a:t>Artículo 90</a:t>
            </a:r>
            <a:r>
              <a:rPr i="1" lang="es-ES" sz="1600">
                <a:latin typeface="Arial"/>
                <a:ea typeface="Arial"/>
                <a:cs typeface="Arial"/>
                <a:sym typeface="Arial"/>
              </a:rPr>
              <a:t> - La presencia de un generador de vapor en servicio con la ausencia o desvío de algún dispositivo o sistema de medición, control o enclavamiento se considera un riesgo grave e inminente que exige el cese inmediato de su operación de acuerdo a lo establecido en el artículo 169. </a:t>
            </a:r>
            <a:endParaRPr sz="1600">
              <a:latin typeface="Arial"/>
              <a:ea typeface="Arial"/>
              <a:cs typeface="Arial"/>
              <a:sym typeface="Arial"/>
            </a:endParaRPr>
          </a:p>
        </p:txBody>
      </p:sp>
      <p:sp>
        <p:nvSpPr>
          <p:cNvPr id="172" name="Google Shape;172;gfd323354de_0_35"/>
          <p:cNvSpPr txBox="1"/>
          <p:nvPr/>
        </p:nvSpPr>
        <p:spPr>
          <a:xfrm>
            <a:off x="166900" y="1593800"/>
            <a:ext cx="6659400" cy="431100"/>
          </a:xfrm>
          <a:prstGeom prst="rect">
            <a:avLst/>
          </a:prstGeom>
          <a:noFill/>
          <a:ln>
            <a:noFill/>
          </a:ln>
        </p:spPr>
        <p:txBody>
          <a:bodyPr anchorCtr="0" anchor="t" bIns="91425" lIns="91425" spcFirstLastPara="1" rIns="91425" wrap="square" tIns="91425">
            <a:spAutoFit/>
          </a:bodyPr>
          <a:lstStyle/>
          <a:p>
            <a:pPr indent="-330200" lvl="0" marL="457200" rtl="0" algn="just">
              <a:lnSpc>
                <a:spcPct val="115000"/>
              </a:lnSpc>
              <a:spcBef>
                <a:spcPts val="0"/>
              </a:spcBef>
              <a:spcAft>
                <a:spcPts val="0"/>
              </a:spcAft>
              <a:buClr>
                <a:schemeClr val="dk1"/>
              </a:buClr>
              <a:buSzPts val="1600"/>
              <a:buChar char="•"/>
            </a:pPr>
            <a:r>
              <a:rPr b="1" lang="es-ES" sz="1600" u="sng">
                <a:solidFill>
                  <a:schemeClr val="dk1"/>
                </a:solidFill>
              </a:rPr>
              <a:t>TITULO II - MEDICIONES, CONTROLES Y ENCLAVAMIENTOS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gfd303128a7_1_4"/>
          <p:cNvSpPr txBox="1"/>
          <p:nvPr>
            <p:ph type="title"/>
          </p:nvPr>
        </p:nvSpPr>
        <p:spPr>
          <a:xfrm>
            <a:off x="0" y="-54429"/>
            <a:ext cx="12192000" cy="1325700"/>
          </a:xfrm>
          <a:prstGeom prst="rect">
            <a:avLst/>
          </a:prstGeom>
          <a:solidFill>
            <a:srgbClr val="004982"/>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Calibri"/>
              <a:buNone/>
            </a:pPr>
            <a:r>
              <a:rPr lang="es-ES"/>
              <a:t>Sección V - Operación</a:t>
            </a:r>
            <a:endParaRPr/>
          </a:p>
          <a:p>
            <a:pPr indent="0" lvl="0" marL="0" rtl="0" algn="l">
              <a:lnSpc>
                <a:spcPct val="90000"/>
              </a:lnSpc>
              <a:spcBef>
                <a:spcPts val="0"/>
              </a:spcBef>
              <a:spcAft>
                <a:spcPts val="0"/>
              </a:spcAft>
              <a:buClr>
                <a:schemeClr val="lt1"/>
              </a:buClr>
              <a:buSzPts val="3600"/>
              <a:buFont typeface="Calibri"/>
              <a:buNone/>
            </a:pPr>
            <a:r>
              <a:rPr lang="es-ES" sz="2000"/>
              <a:t>Título II. Mediciones, controles y enclavamientos  - Artículos: 88 a 105</a:t>
            </a:r>
            <a:endParaRPr sz="2000"/>
          </a:p>
        </p:txBody>
      </p:sp>
      <p:sp>
        <p:nvSpPr>
          <p:cNvPr id="178" name="Google Shape;178;gfd303128a7_1_4"/>
          <p:cNvSpPr txBox="1"/>
          <p:nvPr>
            <p:ph idx="1" type="body"/>
          </p:nvPr>
        </p:nvSpPr>
        <p:spPr>
          <a:xfrm>
            <a:off x="256500" y="2116775"/>
            <a:ext cx="11459100" cy="4202700"/>
          </a:xfrm>
          <a:prstGeom prst="rect">
            <a:avLst/>
          </a:prstGeom>
          <a:noFill/>
          <a:ln>
            <a:noFill/>
          </a:ln>
        </p:spPr>
        <p:txBody>
          <a:bodyPr anchorCtr="0" anchor="t" bIns="45700" lIns="91425" spcFirstLastPara="1" rIns="91425" wrap="square" tIns="45700">
            <a:noAutofit/>
          </a:bodyPr>
          <a:lstStyle/>
          <a:p>
            <a:pPr indent="-330200" lvl="0" marL="457200" rtl="0" algn="just">
              <a:lnSpc>
                <a:spcPct val="115000"/>
              </a:lnSpc>
              <a:spcBef>
                <a:spcPts val="0"/>
              </a:spcBef>
              <a:spcAft>
                <a:spcPts val="0"/>
              </a:spcAft>
              <a:buSzPts val="1600"/>
              <a:buChar char="•"/>
            </a:pPr>
            <a:r>
              <a:rPr lang="es-ES" sz="1600" u="sng">
                <a:latin typeface="Arial"/>
                <a:ea typeface="Arial"/>
                <a:cs typeface="Arial"/>
                <a:sym typeface="Arial"/>
              </a:rPr>
              <a:t>CAPÍTULO I - MEDICIONES </a:t>
            </a:r>
            <a:endParaRPr sz="1600" u="sng">
              <a:latin typeface="Arial"/>
              <a:ea typeface="Arial"/>
              <a:cs typeface="Arial"/>
              <a:sym typeface="Arial"/>
            </a:endParaRPr>
          </a:p>
          <a:p>
            <a:pPr indent="-330200" lvl="1" marL="914400" rtl="0" algn="just">
              <a:lnSpc>
                <a:spcPct val="115000"/>
              </a:lnSpc>
              <a:spcBef>
                <a:spcPts val="0"/>
              </a:spcBef>
              <a:spcAft>
                <a:spcPts val="0"/>
              </a:spcAft>
              <a:buSzPts val="1600"/>
              <a:buChar char="•"/>
            </a:pPr>
            <a:r>
              <a:rPr b="1" i="1" lang="es-ES" sz="1600">
                <a:latin typeface="Arial"/>
                <a:ea typeface="Arial"/>
                <a:cs typeface="Arial"/>
                <a:sym typeface="Arial"/>
              </a:rPr>
              <a:t>Artículo 91</a:t>
            </a:r>
            <a:r>
              <a:rPr i="1" lang="es-ES" sz="1600">
                <a:latin typeface="Arial"/>
                <a:ea typeface="Arial"/>
                <a:cs typeface="Arial"/>
                <a:sym typeface="Arial"/>
              </a:rPr>
              <a:t> - Los requerimientos sobre los elementos de medida de nivel de agua, presión y temperatura se encuentran en el </a:t>
            </a:r>
            <a:r>
              <a:rPr b="1" i="1" lang="es-ES" sz="1600">
                <a:latin typeface="Arial"/>
                <a:ea typeface="Arial"/>
                <a:cs typeface="Arial"/>
                <a:sym typeface="Arial"/>
              </a:rPr>
              <a:t>Anexo 4.</a:t>
            </a:r>
            <a:r>
              <a:rPr i="1" lang="es-ES" sz="1600">
                <a:latin typeface="Arial"/>
                <a:ea typeface="Arial"/>
                <a:cs typeface="Arial"/>
                <a:sym typeface="Arial"/>
              </a:rPr>
              <a:t> </a:t>
            </a:r>
            <a:br>
              <a:rPr lang="es-ES" sz="1600">
                <a:latin typeface="Arial"/>
                <a:ea typeface="Arial"/>
                <a:cs typeface="Arial"/>
                <a:sym typeface="Arial"/>
              </a:rPr>
            </a:br>
            <a:endParaRPr sz="1600">
              <a:latin typeface="Arial"/>
              <a:ea typeface="Arial"/>
              <a:cs typeface="Arial"/>
              <a:sym typeface="Arial"/>
            </a:endParaRPr>
          </a:p>
          <a:p>
            <a:pPr indent="-330200" lvl="0" marL="457200" rtl="0" algn="just">
              <a:lnSpc>
                <a:spcPct val="115000"/>
              </a:lnSpc>
              <a:spcBef>
                <a:spcPts val="0"/>
              </a:spcBef>
              <a:spcAft>
                <a:spcPts val="0"/>
              </a:spcAft>
              <a:buSzPts val="1600"/>
              <a:buChar char="•"/>
            </a:pPr>
            <a:r>
              <a:rPr lang="es-ES" sz="1600" u="sng">
                <a:latin typeface="Arial"/>
                <a:ea typeface="Arial"/>
                <a:cs typeface="Arial"/>
                <a:sym typeface="Arial"/>
              </a:rPr>
              <a:t>CAPÍTULO II - CONTROLES OPERACIONALES </a:t>
            </a:r>
            <a:endParaRPr sz="1600" u="sng">
              <a:latin typeface="Arial"/>
              <a:ea typeface="Arial"/>
              <a:cs typeface="Arial"/>
              <a:sym typeface="Arial"/>
            </a:endParaRPr>
          </a:p>
          <a:p>
            <a:pPr indent="-330200" lvl="1" marL="914400" rtl="0" algn="just">
              <a:lnSpc>
                <a:spcPct val="115000"/>
              </a:lnSpc>
              <a:spcBef>
                <a:spcPts val="0"/>
              </a:spcBef>
              <a:spcAft>
                <a:spcPts val="0"/>
              </a:spcAft>
              <a:buSzPts val="1600"/>
              <a:buChar char="•"/>
            </a:pPr>
            <a:r>
              <a:rPr i="1" lang="es-ES" sz="1600">
                <a:latin typeface="Arial"/>
                <a:ea typeface="Arial"/>
                <a:cs typeface="Arial"/>
                <a:sym typeface="Arial"/>
              </a:rPr>
              <a:t> </a:t>
            </a:r>
            <a:r>
              <a:rPr b="1" i="1" lang="es-ES" sz="1600">
                <a:latin typeface="Arial"/>
                <a:ea typeface="Arial"/>
                <a:cs typeface="Arial"/>
                <a:sym typeface="Arial"/>
              </a:rPr>
              <a:t>Artículo 97</a:t>
            </a:r>
            <a:r>
              <a:rPr i="1" lang="es-ES" sz="1600">
                <a:latin typeface="Arial"/>
                <a:ea typeface="Arial"/>
                <a:cs typeface="Arial"/>
                <a:sym typeface="Arial"/>
              </a:rPr>
              <a:t> - Los requerimientos sobre los elementos de control de nivel de agua y presión se encuentran en el </a:t>
            </a:r>
            <a:r>
              <a:rPr b="1" i="1" lang="es-ES" sz="1600">
                <a:latin typeface="Arial"/>
                <a:ea typeface="Arial"/>
                <a:cs typeface="Arial"/>
                <a:sym typeface="Arial"/>
              </a:rPr>
              <a:t>Anexo 4.</a:t>
            </a:r>
            <a:endParaRPr b="1" i="1" sz="1600">
              <a:latin typeface="Arial"/>
              <a:ea typeface="Arial"/>
              <a:cs typeface="Arial"/>
              <a:sym typeface="Arial"/>
            </a:endParaRPr>
          </a:p>
          <a:p>
            <a:pPr indent="0" lvl="0" marL="0" rtl="0" algn="just">
              <a:lnSpc>
                <a:spcPct val="115000"/>
              </a:lnSpc>
              <a:spcBef>
                <a:spcPts val="0"/>
              </a:spcBef>
              <a:spcAft>
                <a:spcPts val="0"/>
              </a:spcAft>
              <a:buNone/>
            </a:pPr>
            <a:r>
              <a:t/>
            </a:r>
            <a:endParaRPr sz="1600">
              <a:latin typeface="Arial"/>
              <a:ea typeface="Arial"/>
              <a:cs typeface="Arial"/>
              <a:sym typeface="Arial"/>
            </a:endParaRPr>
          </a:p>
          <a:p>
            <a:pPr indent="-330200" lvl="0" marL="457200" rtl="0" algn="just">
              <a:lnSpc>
                <a:spcPct val="115000"/>
              </a:lnSpc>
              <a:spcBef>
                <a:spcPts val="0"/>
              </a:spcBef>
              <a:spcAft>
                <a:spcPts val="0"/>
              </a:spcAft>
              <a:buSzPts val="1600"/>
              <a:buChar char="•"/>
            </a:pPr>
            <a:r>
              <a:rPr lang="es-ES" sz="1600" u="sng">
                <a:latin typeface="Arial"/>
                <a:ea typeface="Arial"/>
                <a:cs typeface="Arial"/>
                <a:sym typeface="Arial"/>
              </a:rPr>
              <a:t>CAPÍTULO III - ELEMENTOS DE SEGURIDAD Y ENCLAVAMIENTOS</a:t>
            </a:r>
            <a:endParaRPr sz="1600" u="sng">
              <a:latin typeface="Arial"/>
              <a:ea typeface="Arial"/>
              <a:cs typeface="Arial"/>
              <a:sym typeface="Arial"/>
            </a:endParaRPr>
          </a:p>
          <a:p>
            <a:pPr indent="-330200" lvl="1" marL="914400" rtl="0" algn="just">
              <a:lnSpc>
                <a:spcPct val="115000"/>
              </a:lnSpc>
              <a:spcBef>
                <a:spcPts val="0"/>
              </a:spcBef>
              <a:spcAft>
                <a:spcPts val="0"/>
              </a:spcAft>
              <a:buSzPts val="1600"/>
              <a:buChar char="•"/>
            </a:pPr>
            <a:r>
              <a:rPr b="1" i="1" lang="es-ES" sz="1600">
                <a:latin typeface="Arial"/>
                <a:ea typeface="Arial"/>
                <a:cs typeface="Arial"/>
                <a:sym typeface="Arial"/>
              </a:rPr>
              <a:t>Artículo 102</a:t>
            </a:r>
            <a:r>
              <a:rPr i="1" lang="es-ES" sz="1600">
                <a:latin typeface="Arial"/>
                <a:ea typeface="Arial"/>
                <a:cs typeface="Arial"/>
                <a:sym typeface="Arial"/>
              </a:rPr>
              <a:t> - Todo generador de vapor debe cumplir en lo referente a sus válvulas de seguridad, los requerimientos establecidos en el </a:t>
            </a:r>
            <a:r>
              <a:rPr b="1" i="1" lang="es-ES" sz="1600">
                <a:latin typeface="Arial"/>
                <a:ea typeface="Arial"/>
                <a:cs typeface="Arial"/>
                <a:sym typeface="Arial"/>
              </a:rPr>
              <a:t>Anexo 3.</a:t>
            </a:r>
            <a:endParaRPr b="1" i="1" sz="1600">
              <a:latin typeface="Arial"/>
              <a:ea typeface="Arial"/>
              <a:cs typeface="Arial"/>
              <a:sym typeface="Arial"/>
            </a:endParaRPr>
          </a:p>
          <a:p>
            <a:pPr indent="0" lvl="0" marL="457200" rtl="0" algn="just">
              <a:lnSpc>
                <a:spcPct val="115000"/>
              </a:lnSpc>
              <a:spcBef>
                <a:spcPts val="0"/>
              </a:spcBef>
              <a:spcAft>
                <a:spcPts val="0"/>
              </a:spcAft>
              <a:buNone/>
            </a:pPr>
            <a:r>
              <a:t/>
            </a:r>
            <a:endParaRPr i="1" sz="1600">
              <a:latin typeface="Arial"/>
              <a:ea typeface="Arial"/>
              <a:cs typeface="Arial"/>
              <a:sym typeface="Arial"/>
            </a:endParaRPr>
          </a:p>
          <a:p>
            <a:pPr indent="-330200" lvl="1" marL="914400" rtl="0" algn="just">
              <a:lnSpc>
                <a:spcPct val="115000"/>
              </a:lnSpc>
              <a:spcBef>
                <a:spcPts val="0"/>
              </a:spcBef>
              <a:spcAft>
                <a:spcPts val="0"/>
              </a:spcAft>
              <a:buSzPts val="1600"/>
              <a:buChar char="•"/>
            </a:pPr>
            <a:r>
              <a:rPr b="1" i="1" lang="es-ES" sz="1600">
                <a:latin typeface="Arial"/>
                <a:ea typeface="Arial"/>
                <a:cs typeface="Arial"/>
                <a:sym typeface="Arial"/>
              </a:rPr>
              <a:t>Artículo 103</a:t>
            </a:r>
            <a:r>
              <a:rPr i="1" lang="es-ES" sz="1600">
                <a:latin typeface="Arial"/>
                <a:ea typeface="Arial"/>
                <a:cs typeface="Arial"/>
                <a:sym typeface="Arial"/>
              </a:rPr>
              <a:t> - Todo generador de vapor debe cumplir en cuanto a los bloqueos por muy alta presión, falta de llama, bajo y muy bajo nivel de agua, los requerimientos establecidos en el </a:t>
            </a:r>
            <a:r>
              <a:rPr b="1" i="1" lang="es-ES" sz="1600">
                <a:latin typeface="Arial"/>
                <a:ea typeface="Arial"/>
                <a:cs typeface="Arial"/>
                <a:sym typeface="Arial"/>
              </a:rPr>
              <a:t>Anexo 4</a:t>
            </a:r>
            <a:r>
              <a:rPr i="1" lang="es-ES" sz="1600">
                <a:latin typeface="Arial"/>
                <a:ea typeface="Arial"/>
                <a:cs typeface="Arial"/>
                <a:sym typeface="Arial"/>
              </a:rPr>
              <a:t>. </a:t>
            </a:r>
            <a:endParaRPr i="1" sz="1600">
              <a:latin typeface="Arial"/>
              <a:ea typeface="Arial"/>
              <a:cs typeface="Arial"/>
              <a:sym typeface="Arial"/>
            </a:endParaRPr>
          </a:p>
          <a:p>
            <a:pPr indent="0" lvl="0" marL="0" rtl="0" algn="just">
              <a:lnSpc>
                <a:spcPct val="115000"/>
              </a:lnSpc>
              <a:spcBef>
                <a:spcPts val="0"/>
              </a:spcBef>
              <a:spcAft>
                <a:spcPts val="0"/>
              </a:spcAft>
              <a:buNone/>
            </a:pPr>
            <a:r>
              <a:t/>
            </a:r>
            <a:endParaRPr sz="1600">
              <a:latin typeface="Arial"/>
              <a:ea typeface="Arial"/>
              <a:cs typeface="Arial"/>
              <a:sym typeface="Arial"/>
            </a:endParaRPr>
          </a:p>
          <a:p>
            <a:pPr indent="0" lvl="0" marL="1371600" rtl="0" algn="just">
              <a:lnSpc>
                <a:spcPct val="115000"/>
              </a:lnSpc>
              <a:spcBef>
                <a:spcPts val="0"/>
              </a:spcBef>
              <a:spcAft>
                <a:spcPts val="0"/>
              </a:spcAft>
              <a:buNone/>
            </a:pPr>
            <a:r>
              <a:t/>
            </a:r>
            <a:endParaRPr sz="1600">
              <a:latin typeface="Arial"/>
              <a:ea typeface="Arial"/>
              <a:cs typeface="Arial"/>
              <a:sym typeface="Arial"/>
            </a:endParaRPr>
          </a:p>
        </p:txBody>
      </p:sp>
      <p:sp>
        <p:nvSpPr>
          <p:cNvPr id="179" name="Google Shape;179;gfd303128a7_1_4"/>
          <p:cNvSpPr txBox="1"/>
          <p:nvPr/>
        </p:nvSpPr>
        <p:spPr>
          <a:xfrm>
            <a:off x="166900" y="1593800"/>
            <a:ext cx="6659400" cy="4311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b="1" lang="es-ES" sz="1600" u="sng">
                <a:solidFill>
                  <a:schemeClr val="dk1"/>
                </a:solidFill>
              </a:rPr>
              <a:t>Referencias a Anexos: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gfd303128a7_1_19"/>
          <p:cNvSpPr txBox="1"/>
          <p:nvPr>
            <p:ph type="title"/>
          </p:nvPr>
        </p:nvSpPr>
        <p:spPr>
          <a:xfrm>
            <a:off x="0" y="-54429"/>
            <a:ext cx="12192000" cy="1325700"/>
          </a:xfrm>
          <a:prstGeom prst="rect">
            <a:avLst/>
          </a:prstGeom>
          <a:solidFill>
            <a:srgbClr val="004982"/>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Calibri"/>
              <a:buNone/>
            </a:pPr>
            <a:r>
              <a:rPr lang="es-ES"/>
              <a:t>Sección V - Operación</a:t>
            </a:r>
            <a:endParaRPr/>
          </a:p>
          <a:p>
            <a:pPr indent="0" lvl="0" marL="0" rtl="0" algn="l">
              <a:lnSpc>
                <a:spcPct val="90000"/>
              </a:lnSpc>
              <a:spcBef>
                <a:spcPts val="0"/>
              </a:spcBef>
              <a:spcAft>
                <a:spcPts val="0"/>
              </a:spcAft>
              <a:buClr>
                <a:schemeClr val="lt1"/>
              </a:buClr>
              <a:buSzPts val="3600"/>
              <a:buFont typeface="Calibri"/>
              <a:buNone/>
            </a:pPr>
            <a:r>
              <a:rPr lang="es-ES" sz="2000"/>
              <a:t>Título II. Mediciones, controles y enclavamientos  - Artículos: 88 a 105</a:t>
            </a:r>
            <a:endParaRPr sz="2000"/>
          </a:p>
        </p:txBody>
      </p:sp>
      <p:sp>
        <p:nvSpPr>
          <p:cNvPr id="185" name="Google Shape;185;gfd303128a7_1_19"/>
          <p:cNvSpPr txBox="1"/>
          <p:nvPr>
            <p:ph idx="1" type="body"/>
          </p:nvPr>
        </p:nvSpPr>
        <p:spPr>
          <a:xfrm>
            <a:off x="27900" y="1430975"/>
            <a:ext cx="11926800" cy="397500"/>
          </a:xfrm>
          <a:prstGeom prst="rect">
            <a:avLst/>
          </a:prstGeom>
          <a:noFill/>
          <a:ln>
            <a:noFill/>
          </a:ln>
        </p:spPr>
        <p:txBody>
          <a:bodyPr anchorCtr="0" anchor="t" bIns="45700" lIns="91425" spcFirstLastPara="1" rIns="91425" wrap="square" tIns="45700">
            <a:noAutofit/>
          </a:bodyPr>
          <a:lstStyle/>
          <a:p>
            <a:pPr indent="-330200" lvl="0" marL="457200" rtl="0" algn="just">
              <a:lnSpc>
                <a:spcPct val="115000"/>
              </a:lnSpc>
              <a:spcBef>
                <a:spcPts val="0"/>
              </a:spcBef>
              <a:spcAft>
                <a:spcPts val="0"/>
              </a:spcAft>
              <a:buSzPts val="1600"/>
              <a:buChar char="•"/>
            </a:pPr>
            <a:r>
              <a:rPr lang="es-ES" sz="1600" u="sng">
                <a:latin typeface="Arial"/>
                <a:ea typeface="Arial"/>
                <a:cs typeface="Arial"/>
                <a:sym typeface="Arial"/>
              </a:rPr>
              <a:t>CAPÍTULO II - CONTROLES OPERACIONALES </a:t>
            </a:r>
            <a:endParaRPr sz="1600" u="sng">
              <a:latin typeface="Arial"/>
              <a:ea typeface="Arial"/>
              <a:cs typeface="Arial"/>
              <a:sym typeface="Arial"/>
            </a:endParaRPr>
          </a:p>
          <a:p>
            <a:pPr indent="0" lvl="0" marL="0" rtl="0" algn="just">
              <a:lnSpc>
                <a:spcPct val="115000"/>
              </a:lnSpc>
              <a:spcBef>
                <a:spcPts val="0"/>
              </a:spcBef>
              <a:spcAft>
                <a:spcPts val="0"/>
              </a:spcAft>
              <a:buNone/>
            </a:pPr>
            <a:r>
              <a:t/>
            </a:r>
            <a:endParaRPr sz="1600">
              <a:latin typeface="Arial"/>
              <a:ea typeface="Arial"/>
              <a:cs typeface="Arial"/>
              <a:sym typeface="Arial"/>
            </a:endParaRPr>
          </a:p>
          <a:p>
            <a:pPr indent="0" lvl="0" marL="0" rtl="0" algn="just">
              <a:lnSpc>
                <a:spcPct val="115000"/>
              </a:lnSpc>
              <a:spcBef>
                <a:spcPts val="0"/>
              </a:spcBef>
              <a:spcAft>
                <a:spcPts val="0"/>
              </a:spcAft>
              <a:buNone/>
            </a:pPr>
            <a:r>
              <a:t/>
            </a:r>
            <a:endParaRPr sz="1600">
              <a:latin typeface="Arial"/>
              <a:ea typeface="Arial"/>
              <a:cs typeface="Arial"/>
              <a:sym typeface="Arial"/>
            </a:endParaRPr>
          </a:p>
          <a:p>
            <a:pPr indent="0" lvl="0" marL="1371600" rtl="0" algn="just">
              <a:lnSpc>
                <a:spcPct val="115000"/>
              </a:lnSpc>
              <a:spcBef>
                <a:spcPts val="0"/>
              </a:spcBef>
              <a:spcAft>
                <a:spcPts val="0"/>
              </a:spcAft>
              <a:buNone/>
            </a:pPr>
            <a:r>
              <a:t/>
            </a:r>
            <a:endParaRPr sz="1600">
              <a:latin typeface="Arial"/>
              <a:ea typeface="Arial"/>
              <a:cs typeface="Arial"/>
              <a:sym typeface="Arial"/>
            </a:endParaRPr>
          </a:p>
        </p:txBody>
      </p:sp>
      <p:sp>
        <p:nvSpPr>
          <p:cNvPr id="186" name="Google Shape;186;gfd303128a7_1_19"/>
          <p:cNvSpPr txBox="1"/>
          <p:nvPr/>
        </p:nvSpPr>
        <p:spPr>
          <a:xfrm>
            <a:off x="377226" y="1961825"/>
            <a:ext cx="5538600" cy="767700"/>
          </a:xfrm>
          <a:prstGeom prst="rect">
            <a:avLst/>
          </a:prstGeom>
          <a:solidFill>
            <a:srgbClr val="81A2C7"/>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None/>
            </a:pPr>
            <a:r>
              <a:rPr b="1" lang="es-ES" sz="2400">
                <a:solidFill>
                  <a:schemeClr val="lt1"/>
                </a:solidFill>
                <a:latin typeface="Calibri"/>
                <a:ea typeface="Calibri"/>
                <a:cs typeface="Calibri"/>
                <a:sym typeface="Calibri"/>
              </a:rPr>
              <a:t>Obligaciones:</a:t>
            </a:r>
            <a:endParaRPr b="1" sz="2400">
              <a:solidFill>
                <a:schemeClr val="lt1"/>
              </a:solidFill>
              <a:latin typeface="Calibri"/>
              <a:ea typeface="Calibri"/>
              <a:cs typeface="Calibri"/>
              <a:sym typeface="Calibri"/>
            </a:endParaRPr>
          </a:p>
        </p:txBody>
      </p:sp>
      <p:sp>
        <p:nvSpPr>
          <p:cNvPr id="187" name="Google Shape;187;gfd303128a7_1_19"/>
          <p:cNvSpPr txBox="1"/>
          <p:nvPr/>
        </p:nvSpPr>
        <p:spPr>
          <a:xfrm>
            <a:off x="377225" y="2755975"/>
            <a:ext cx="5538600" cy="3433800"/>
          </a:xfrm>
          <a:prstGeom prst="rect">
            <a:avLst/>
          </a:prstGeom>
          <a:noFill/>
          <a:ln cap="flat" cmpd="sng" w="19050">
            <a:solidFill>
              <a:srgbClr val="D8D8D8"/>
            </a:solidFill>
            <a:prstDash val="solid"/>
            <a:round/>
            <a:headEnd len="sm" w="sm" type="none"/>
            <a:tailEnd len="sm" w="sm" type="none"/>
          </a:ln>
        </p:spPr>
        <p:txBody>
          <a:bodyPr anchorCtr="0" anchor="t" bIns="45700" lIns="91425" spcFirstLastPara="1" rIns="91425" wrap="square" tIns="45700">
            <a:normAutofit lnSpcReduction="20000"/>
          </a:bodyPr>
          <a:lstStyle/>
          <a:p>
            <a:pPr indent="-323850" lvl="0" marL="457200" rtl="0" algn="l">
              <a:lnSpc>
                <a:spcPct val="90000"/>
              </a:lnSpc>
              <a:spcBef>
                <a:spcPts val="0"/>
              </a:spcBef>
              <a:spcAft>
                <a:spcPts val="0"/>
              </a:spcAft>
              <a:buClr>
                <a:srgbClr val="000000"/>
              </a:buClr>
              <a:buSzPts val="1500"/>
              <a:buFont typeface="Calibri"/>
              <a:buChar char="●"/>
            </a:pPr>
            <a:r>
              <a:rPr lang="es-ES" sz="1800">
                <a:latin typeface="Calibri"/>
                <a:ea typeface="Calibri"/>
                <a:cs typeface="Calibri"/>
                <a:sym typeface="Calibri"/>
              </a:rPr>
              <a:t>Cumplir con lo establecido en el Manual de Operación y Mantenimiento.</a:t>
            </a:r>
            <a:br>
              <a:rPr lang="es-ES" sz="1800">
                <a:latin typeface="Calibri"/>
                <a:ea typeface="Calibri"/>
                <a:cs typeface="Calibri"/>
                <a:sym typeface="Calibri"/>
              </a:rPr>
            </a:br>
            <a:endParaRPr sz="1800">
              <a:latin typeface="Calibri"/>
              <a:ea typeface="Calibri"/>
              <a:cs typeface="Calibri"/>
              <a:sym typeface="Calibri"/>
            </a:endParaRPr>
          </a:p>
          <a:p>
            <a:pPr indent="-323850" lvl="0" marL="457200" rtl="0" algn="l">
              <a:lnSpc>
                <a:spcPct val="90000"/>
              </a:lnSpc>
              <a:spcBef>
                <a:spcPts val="0"/>
              </a:spcBef>
              <a:spcAft>
                <a:spcPts val="0"/>
              </a:spcAft>
              <a:buSzPts val="1500"/>
              <a:buFont typeface="Calibri"/>
              <a:buChar char="●"/>
            </a:pPr>
            <a:r>
              <a:rPr lang="es-ES" sz="1800">
                <a:latin typeface="Calibri"/>
                <a:ea typeface="Calibri"/>
                <a:cs typeface="Calibri"/>
                <a:sym typeface="Calibri"/>
              </a:rPr>
              <a:t>Probar y verificar que la operación del sistema de control cumple con el criterio de diseño, antes de retornar a servicio, cuando un controlador es reemplazado, reparado, reprogramado o actualizado. Documentar acciones en Libro Diario.</a:t>
            </a:r>
            <a:br>
              <a:rPr lang="es-ES" sz="1800">
                <a:latin typeface="Calibri"/>
                <a:ea typeface="Calibri"/>
                <a:cs typeface="Calibri"/>
                <a:sym typeface="Calibri"/>
              </a:rPr>
            </a:br>
            <a:endParaRPr sz="1800">
              <a:latin typeface="Calibri"/>
              <a:ea typeface="Calibri"/>
              <a:cs typeface="Calibri"/>
              <a:sym typeface="Calibri"/>
            </a:endParaRPr>
          </a:p>
          <a:p>
            <a:pPr indent="-323850" lvl="0" marL="457200" rtl="0" algn="l">
              <a:lnSpc>
                <a:spcPct val="90000"/>
              </a:lnSpc>
              <a:spcBef>
                <a:spcPts val="0"/>
              </a:spcBef>
              <a:spcAft>
                <a:spcPts val="0"/>
              </a:spcAft>
              <a:buSzPts val="1500"/>
              <a:buFont typeface="Calibri"/>
              <a:buChar char="●"/>
            </a:pPr>
            <a:r>
              <a:rPr lang="es-ES" sz="1800">
                <a:latin typeface="Calibri"/>
                <a:ea typeface="Calibri"/>
                <a:cs typeface="Calibri"/>
                <a:sym typeface="Calibri"/>
              </a:rPr>
              <a:t>Reportar inmediatamente al propietario o usuario toda condición anómala o defecto en lazos de control o dispositivos, que no garantice la operación y segura.</a:t>
            </a:r>
            <a:br>
              <a:rPr lang="es-ES" sz="1800">
                <a:latin typeface="Calibri"/>
                <a:ea typeface="Calibri"/>
                <a:cs typeface="Calibri"/>
                <a:sym typeface="Calibri"/>
              </a:rPr>
            </a:br>
            <a:endParaRPr sz="1800">
              <a:latin typeface="Calibri"/>
              <a:ea typeface="Calibri"/>
              <a:cs typeface="Calibri"/>
              <a:sym typeface="Calibri"/>
            </a:endParaRPr>
          </a:p>
          <a:p>
            <a:pPr indent="-323850" lvl="0" marL="457200" rtl="0" algn="l">
              <a:lnSpc>
                <a:spcPct val="90000"/>
              </a:lnSpc>
              <a:spcBef>
                <a:spcPts val="0"/>
              </a:spcBef>
              <a:spcAft>
                <a:spcPts val="0"/>
              </a:spcAft>
              <a:buSzPts val="1500"/>
              <a:buFont typeface="Calibri"/>
              <a:buChar char="●"/>
            </a:pPr>
            <a:r>
              <a:rPr lang="es-ES" sz="1800">
                <a:latin typeface="Calibri"/>
                <a:ea typeface="Calibri"/>
                <a:cs typeface="Calibri"/>
                <a:sym typeface="Calibri"/>
              </a:rPr>
              <a:t>Indicadores de alarmas de emergencia, pulsadores, e interruptores selectores deben estar agrupados y visibles  claramente etiquetados y protegidos.</a:t>
            </a:r>
            <a:endParaRPr sz="1800">
              <a:latin typeface="Calibri"/>
              <a:ea typeface="Calibri"/>
              <a:cs typeface="Calibri"/>
              <a:sym typeface="Calibri"/>
            </a:endParaRPr>
          </a:p>
        </p:txBody>
      </p:sp>
      <p:sp>
        <p:nvSpPr>
          <p:cNvPr id="188" name="Google Shape;188;gfd303128a7_1_19"/>
          <p:cNvSpPr txBox="1"/>
          <p:nvPr/>
        </p:nvSpPr>
        <p:spPr>
          <a:xfrm>
            <a:off x="6167951" y="1961825"/>
            <a:ext cx="5619600" cy="767700"/>
          </a:xfrm>
          <a:prstGeom prst="rect">
            <a:avLst/>
          </a:prstGeom>
          <a:solidFill>
            <a:srgbClr val="81A2C7"/>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None/>
            </a:pPr>
            <a:r>
              <a:rPr b="1" lang="es-ES" sz="2400">
                <a:solidFill>
                  <a:srgbClr val="FFFFFF"/>
                </a:solidFill>
                <a:latin typeface="Calibri"/>
                <a:ea typeface="Calibri"/>
                <a:cs typeface="Calibri"/>
                <a:sym typeface="Calibri"/>
              </a:rPr>
              <a:t>Prohibiciones:</a:t>
            </a:r>
            <a:endParaRPr b="1" sz="2400">
              <a:solidFill>
                <a:srgbClr val="FFFFFF"/>
              </a:solidFill>
              <a:latin typeface="Calibri"/>
              <a:ea typeface="Calibri"/>
              <a:cs typeface="Calibri"/>
              <a:sym typeface="Calibri"/>
            </a:endParaRPr>
          </a:p>
        </p:txBody>
      </p:sp>
      <p:sp>
        <p:nvSpPr>
          <p:cNvPr id="189" name="Google Shape;189;gfd303128a7_1_19"/>
          <p:cNvSpPr txBox="1"/>
          <p:nvPr/>
        </p:nvSpPr>
        <p:spPr>
          <a:xfrm>
            <a:off x="6167950" y="2755975"/>
            <a:ext cx="5619600" cy="3433800"/>
          </a:xfrm>
          <a:prstGeom prst="rect">
            <a:avLst/>
          </a:prstGeom>
          <a:noFill/>
          <a:ln cap="flat" cmpd="sng" w="19050">
            <a:solidFill>
              <a:srgbClr val="D8D8D8"/>
            </a:solidFill>
            <a:prstDash val="solid"/>
            <a:round/>
            <a:headEnd len="sm" w="sm" type="none"/>
            <a:tailEnd len="sm" w="sm" type="none"/>
          </a:ln>
        </p:spPr>
        <p:txBody>
          <a:bodyPr anchorCtr="0" anchor="t" bIns="45700" lIns="91425" spcFirstLastPara="1" rIns="91425" wrap="square" tIns="45700">
            <a:normAutofit/>
          </a:bodyPr>
          <a:lstStyle/>
          <a:p>
            <a:pPr indent="-323850" lvl="0" marL="457200" rtl="0" algn="l">
              <a:lnSpc>
                <a:spcPct val="90000"/>
              </a:lnSpc>
              <a:spcBef>
                <a:spcPts val="0"/>
              </a:spcBef>
              <a:spcAft>
                <a:spcPts val="0"/>
              </a:spcAft>
              <a:buClr>
                <a:schemeClr val="dk1"/>
              </a:buClr>
              <a:buSzPts val="1500"/>
              <a:buFont typeface="Calibri"/>
              <a:buChar char="●"/>
            </a:pPr>
            <a:r>
              <a:rPr lang="es-ES" sz="1800">
                <a:solidFill>
                  <a:schemeClr val="dk1"/>
                </a:solidFill>
                <a:latin typeface="Calibri"/>
                <a:ea typeface="Calibri"/>
                <a:cs typeface="Calibri"/>
                <a:sym typeface="Calibri"/>
              </a:rPr>
              <a:t>Modificar la configuración del sistema de control, sin una revisión detallada por parte del fabricante o de un Profesional Idóneo.</a:t>
            </a:r>
            <a:br>
              <a:rPr lang="es-E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a:p>
            <a:pPr indent="-323850" lvl="0" marL="457200" rtl="0" algn="l">
              <a:lnSpc>
                <a:spcPct val="90000"/>
              </a:lnSpc>
              <a:spcBef>
                <a:spcPts val="0"/>
              </a:spcBef>
              <a:spcAft>
                <a:spcPts val="0"/>
              </a:spcAft>
              <a:buClr>
                <a:schemeClr val="dk1"/>
              </a:buClr>
              <a:buSzPts val="1500"/>
              <a:buFont typeface="Calibri"/>
              <a:buChar char="●"/>
            </a:pPr>
            <a:r>
              <a:rPr lang="es-ES" sz="1800">
                <a:solidFill>
                  <a:schemeClr val="dk1"/>
                </a:solidFill>
                <a:latin typeface="Calibri"/>
                <a:ea typeface="Calibri"/>
                <a:cs typeface="Calibri"/>
                <a:sym typeface="Calibri"/>
              </a:rPr>
              <a:t>Derivar (bypass) componentes del lazo de control vinculado a la seguridad para continuar su operación bajo ninguna circunstancia.</a:t>
            </a:r>
            <a:endParaRPr sz="1800">
              <a:solidFill>
                <a:schemeClr val="dk1"/>
              </a:solidFill>
              <a:latin typeface="Calibri"/>
              <a:ea typeface="Calibri"/>
              <a:cs typeface="Calibri"/>
              <a:sym typeface="Calibri"/>
            </a:endParaRPr>
          </a:p>
          <a:p>
            <a:pPr indent="-50800" lvl="0" marL="228600" rtl="0" algn="l">
              <a:lnSpc>
                <a:spcPct val="90000"/>
              </a:lnSpc>
              <a:spcBef>
                <a:spcPts val="0"/>
              </a:spcBef>
              <a:spcAft>
                <a:spcPts val="0"/>
              </a:spcAft>
              <a:buNone/>
            </a:pPr>
            <a:r>
              <a:t/>
            </a:r>
            <a:endParaRPr sz="2800">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gfd303128a7_1_26"/>
          <p:cNvSpPr txBox="1"/>
          <p:nvPr>
            <p:ph type="title"/>
          </p:nvPr>
        </p:nvSpPr>
        <p:spPr>
          <a:xfrm>
            <a:off x="0" y="-54429"/>
            <a:ext cx="12192000" cy="1325700"/>
          </a:xfrm>
          <a:prstGeom prst="rect">
            <a:avLst/>
          </a:prstGeom>
          <a:solidFill>
            <a:srgbClr val="004982"/>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Calibri"/>
              <a:buNone/>
            </a:pPr>
            <a:r>
              <a:rPr lang="es-ES"/>
              <a:t>Sección V -  Operación</a:t>
            </a:r>
            <a:endParaRPr/>
          </a:p>
          <a:p>
            <a:pPr indent="0" lvl="0" marL="0" rtl="0" algn="l">
              <a:lnSpc>
                <a:spcPct val="90000"/>
              </a:lnSpc>
              <a:spcBef>
                <a:spcPts val="0"/>
              </a:spcBef>
              <a:spcAft>
                <a:spcPts val="0"/>
              </a:spcAft>
              <a:buClr>
                <a:schemeClr val="lt1"/>
              </a:buClr>
              <a:buSzPts val="3600"/>
              <a:buFont typeface="Calibri"/>
              <a:buNone/>
            </a:pPr>
            <a:r>
              <a:rPr lang="es-ES" sz="2000"/>
              <a:t>Título II. Mediciones, controles y enclavamientos  - Artículos: 88 a 105</a:t>
            </a:r>
            <a:endParaRPr sz="2000"/>
          </a:p>
        </p:txBody>
      </p:sp>
      <p:sp>
        <p:nvSpPr>
          <p:cNvPr id="195" name="Google Shape;195;gfd303128a7_1_26"/>
          <p:cNvSpPr txBox="1"/>
          <p:nvPr>
            <p:ph idx="1" type="body"/>
          </p:nvPr>
        </p:nvSpPr>
        <p:spPr>
          <a:xfrm>
            <a:off x="27900" y="1430975"/>
            <a:ext cx="11926800" cy="5591400"/>
          </a:xfrm>
          <a:prstGeom prst="rect">
            <a:avLst/>
          </a:prstGeom>
          <a:noFill/>
          <a:ln>
            <a:noFill/>
          </a:ln>
        </p:spPr>
        <p:txBody>
          <a:bodyPr anchorCtr="0" anchor="t" bIns="45700" lIns="91425" spcFirstLastPara="1" rIns="91425" wrap="square" tIns="45700">
            <a:noAutofit/>
          </a:bodyPr>
          <a:lstStyle/>
          <a:p>
            <a:pPr indent="-330200" lvl="0" marL="457200" rtl="0" algn="just">
              <a:lnSpc>
                <a:spcPct val="115000"/>
              </a:lnSpc>
              <a:spcBef>
                <a:spcPts val="0"/>
              </a:spcBef>
              <a:spcAft>
                <a:spcPts val="0"/>
              </a:spcAft>
              <a:buSzPts val="1600"/>
              <a:buChar char="•"/>
            </a:pPr>
            <a:r>
              <a:rPr lang="es-ES" sz="1600" u="sng">
                <a:latin typeface="Arial"/>
                <a:ea typeface="Arial"/>
                <a:cs typeface="Arial"/>
                <a:sym typeface="Arial"/>
              </a:rPr>
              <a:t>CAPÍTULO II - CONTROLES OPERACIONALES </a:t>
            </a:r>
            <a:endParaRPr sz="1600" u="sng">
              <a:latin typeface="Arial"/>
              <a:ea typeface="Arial"/>
              <a:cs typeface="Arial"/>
              <a:sym typeface="Arial"/>
            </a:endParaRPr>
          </a:p>
          <a:p>
            <a:pPr indent="0" lvl="0" marL="457200" rtl="0" algn="just">
              <a:lnSpc>
                <a:spcPct val="115000"/>
              </a:lnSpc>
              <a:spcBef>
                <a:spcPts val="0"/>
              </a:spcBef>
              <a:spcAft>
                <a:spcPts val="0"/>
              </a:spcAft>
              <a:buNone/>
            </a:pPr>
            <a:r>
              <a:t/>
            </a:r>
            <a:endParaRPr sz="1600" u="sng">
              <a:latin typeface="Arial"/>
              <a:ea typeface="Arial"/>
              <a:cs typeface="Arial"/>
              <a:sym typeface="Arial"/>
            </a:endParaRPr>
          </a:p>
          <a:p>
            <a:pPr indent="-330200" lvl="0" marL="457200" rtl="0" algn="just">
              <a:lnSpc>
                <a:spcPct val="115000"/>
              </a:lnSpc>
              <a:spcBef>
                <a:spcPts val="0"/>
              </a:spcBef>
              <a:spcAft>
                <a:spcPts val="0"/>
              </a:spcAft>
              <a:buSzPts val="1600"/>
              <a:buChar char="•"/>
            </a:pPr>
            <a:r>
              <a:rPr b="1" lang="es-ES" sz="1600" u="sng">
                <a:latin typeface="Arial"/>
                <a:ea typeface="Arial"/>
                <a:cs typeface="Arial"/>
                <a:sym typeface="Arial"/>
              </a:rPr>
              <a:t>Combustión:</a:t>
            </a:r>
            <a:endParaRPr b="1" sz="1600" u="sng">
              <a:latin typeface="Arial"/>
              <a:ea typeface="Arial"/>
              <a:cs typeface="Arial"/>
              <a:sym typeface="Arial"/>
            </a:endParaRPr>
          </a:p>
          <a:p>
            <a:pPr indent="-330200" lvl="1" marL="914400" rtl="0" algn="just">
              <a:lnSpc>
                <a:spcPct val="115000"/>
              </a:lnSpc>
              <a:spcBef>
                <a:spcPts val="0"/>
              </a:spcBef>
              <a:spcAft>
                <a:spcPts val="0"/>
              </a:spcAft>
              <a:buSzPts val="1600"/>
              <a:buFont typeface="Arial"/>
              <a:buChar char="•"/>
            </a:pPr>
            <a:r>
              <a:rPr lang="es-ES" sz="1600">
                <a:latin typeface="Arial"/>
                <a:ea typeface="Arial"/>
                <a:cs typeface="Arial"/>
                <a:sym typeface="Arial"/>
              </a:rPr>
              <a:t>Todo Generadores de Vapor debe cumplir con los requerimientos mínimos establecidos, en los códigos y normas de seguridad de combustión, reconocidos internacionalmente, que se ajuste a sus características.</a:t>
            </a:r>
            <a:endParaRPr sz="1600">
              <a:latin typeface="Arial"/>
              <a:ea typeface="Arial"/>
              <a:cs typeface="Arial"/>
              <a:sym typeface="Arial"/>
            </a:endParaRPr>
          </a:p>
          <a:p>
            <a:pPr indent="0" lvl="0" marL="1371600" rtl="0" algn="just">
              <a:lnSpc>
                <a:spcPct val="115000"/>
              </a:lnSpc>
              <a:spcBef>
                <a:spcPts val="0"/>
              </a:spcBef>
              <a:spcAft>
                <a:spcPts val="0"/>
              </a:spcAft>
              <a:buNone/>
            </a:pPr>
            <a:r>
              <a:t/>
            </a:r>
            <a:endParaRPr sz="1600">
              <a:latin typeface="Arial"/>
              <a:ea typeface="Arial"/>
              <a:cs typeface="Arial"/>
              <a:sym typeface="Arial"/>
            </a:endParaRPr>
          </a:p>
          <a:p>
            <a:pPr indent="-330200" lvl="1" marL="914400" rtl="0" algn="just">
              <a:lnSpc>
                <a:spcPct val="115000"/>
              </a:lnSpc>
              <a:spcBef>
                <a:spcPts val="0"/>
              </a:spcBef>
              <a:spcAft>
                <a:spcPts val="0"/>
              </a:spcAft>
              <a:buSzPts val="1600"/>
              <a:buFont typeface="Arial"/>
              <a:buChar char="•"/>
            </a:pPr>
            <a:r>
              <a:rPr lang="es-ES" sz="1600">
                <a:latin typeface="Arial"/>
                <a:ea typeface="Arial"/>
                <a:cs typeface="Arial"/>
                <a:sym typeface="Arial"/>
              </a:rPr>
              <a:t>Se consideran adecuados los sistemas de control y seguridad:</a:t>
            </a:r>
            <a:endParaRPr sz="1600">
              <a:latin typeface="Arial"/>
              <a:ea typeface="Arial"/>
              <a:cs typeface="Arial"/>
              <a:sym typeface="Arial"/>
            </a:endParaRPr>
          </a:p>
          <a:p>
            <a:pPr indent="-330200" lvl="2" marL="1371600" rtl="0" algn="just">
              <a:lnSpc>
                <a:spcPct val="115000"/>
              </a:lnSpc>
              <a:spcBef>
                <a:spcPts val="0"/>
              </a:spcBef>
              <a:spcAft>
                <a:spcPts val="0"/>
              </a:spcAft>
              <a:buSzPts val="1600"/>
              <a:buFont typeface="Arial"/>
              <a:buChar char="•"/>
            </a:pPr>
            <a:r>
              <a:rPr lang="es-ES" sz="1600">
                <a:latin typeface="Arial"/>
                <a:ea typeface="Arial"/>
                <a:cs typeface="Arial"/>
                <a:sym typeface="Arial"/>
              </a:rPr>
              <a:t>Norma EN 12952 “Calderas acuotubulares e instalaciones auxiliares”</a:t>
            </a:r>
            <a:endParaRPr sz="1600">
              <a:latin typeface="Arial"/>
              <a:ea typeface="Arial"/>
              <a:cs typeface="Arial"/>
              <a:sym typeface="Arial"/>
            </a:endParaRPr>
          </a:p>
          <a:p>
            <a:pPr indent="-330200" lvl="2" marL="1371600" rtl="0" algn="just">
              <a:lnSpc>
                <a:spcPct val="115000"/>
              </a:lnSpc>
              <a:spcBef>
                <a:spcPts val="0"/>
              </a:spcBef>
              <a:spcAft>
                <a:spcPts val="0"/>
              </a:spcAft>
              <a:buSzPts val="1600"/>
              <a:buFont typeface="Arial"/>
              <a:buChar char="•"/>
            </a:pPr>
            <a:r>
              <a:rPr lang="es-ES" sz="1600">
                <a:latin typeface="Arial"/>
                <a:ea typeface="Arial"/>
                <a:cs typeface="Arial"/>
                <a:sym typeface="Arial"/>
              </a:rPr>
              <a:t>Norma EN 12953 “Calderas pirotubulares”</a:t>
            </a:r>
            <a:endParaRPr sz="1600">
              <a:latin typeface="Arial"/>
              <a:ea typeface="Arial"/>
              <a:cs typeface="Arial"/>
              <a:sym typeface="Arial"/>
            </a:endParaRPr>
          </a:p>
          <a:p>
            <a:pPr indent="-330200" lvl="2" marL="1371600" rtl="0" algn="just">
              <a:lnSpc>
                <a:spcPct val="115000"/>
              </a:lnSpc>
              <a:spcBef>
                <a:spcPts val="0"/>
              </a:spcBef>
              <a:spcAft>
                <a:spcPts val="0"/>
              </a:spcAft>
              <a:buSzPts val="1600"/>
              <a:buFont typeface="Arial"/>
              <a:buChar char="•"/>
            </a:pPr>
            <a:r>
              <a:rPr lang="es-ES" sz="1600">
                <a:latin typeface="Arial"/>
                <a:ea typeface="Arial"/>
                <a:cs typeface="Arial"/>
                <a:sym typeface="Arial"/>
              </a:rPr>
              <a:t>NFPA 85 “Boiler and Combustion Systems Hazards Code” </a:t>
            </a:r>
            <a:endParaRPr sz="1600">
              <a:latin typeface="Arial"/>
              <a:ea typeface="Arial"/>
              <a:cs typeface="Arial"/>
              <a:sym typeface="Arial"/>
            </a:endParaRPr>
          </a:p>
          <a:p>
            <a:pPr indent="-330200" lvl="2" marL="1371600" rtl="0" algn="just">
              <a:lnSpc>
                <a:spcPct val="115000"/>
              </a:lnSpc>
              <a:spcBef>
                <a:spcPts val="0"/>
              </a:spcBef>
              <a:spcAft>
                <a:spcPts val="0"/>
              </a:spcAft>
              <a:buSzPts val="1600"/>
              <a:buFont typeface="Arial"/>
              <a:buChar char="•"/>
            </a:pPr>
            <a:r>
              <a:rPr lang="es-ES" sz="1600">
                <a:latin typeface="Arial"/>
                <a:ea typeface="Arial"/>
                <a:cs typeface="Arial"/>
                <a:sym typeface="Arial"/>
              </a:rPr>
              <a:t>CSD-1 “Controls and Safety Devices for Automatically Fired Boilers” (ASME)</a:t>
            </a:r>
            <a:endParaRPr sz="1600">
              <a:latin typeface="Arial"/>
              <a:ea typeface="Arial"/>
              <a:cs typeface="Arial"/>
              <a:sym typeface="Arial"/>
            </a:endParaRPr>
          </a:p>
          <a:p>
            <a:pPr indent="-330200" lvl="2" marL="1371600" rtl="0" algn="just">
              <a:lnSpc>
                <a:spcPct val="115000"/>
              </a:lnSpc>
              <a:spcBef>
                <a:spcPts val="0"/>
              </a:spcBef>
              <a:spcAft>
                <a:spcPts val="0"/>
              </a:spcAft>
              <a:buSzPts val="1600"/>
              <a:buFont typeface="Arial"/>
              <a:buChar char="•"/>
            </a:pPr>
            <a:r>
              <a:rPr lang="es-ES" sz="1600">
                <a:latin typeface="Arial"/>
                <a:ea typeface="Arial"/>
                <a:cs typeface="Arial"/>
                <a:sym typeface="Arial"/>
              </a:rPr>
              <a:t>Normas equivalentes reconocidas utilizadas por el fabricante del generador de vapor o del sistema de combustión. </a:t>
            </a:r>
            <a:endParaRPr sz="1600">
              <a:latin typeface="Arial"/>
              <a:ea typeface="Arial"/>
              <a:cs typeface="Arial"/>
              <a:sym typeface="Arial"/>
            </a:endParaRPr>
          </a:p>
          <a:p>
            <a:pPr indent="0" lvl="0" marL="0" rtl="0" algn="just">
              <a:lnSpc>
                <a:spcPct val="115000"/>
              </a:lnSpc>
              <a:spcBef>
                <a:spcPts val="0"/>
              </a:spcBef>
              <a:spcAft>
                <a:spcPts val="0"/>
              </a:spcAft>
              <a:buNone/>
            </a:pPr>
            <a:r>
              <a:t/>
            </a:r>
            <a:endParaRPr sz="1600">
              <a:latin typeface="Arial"/>
              <a:ea typeface="Arial"/>
              <a:cs typeface="Arial"/>
              <a:sym typeface="Arial"/>
            </a:endParaRPr>
          </a:p>
          <a:p>
            <a:pPr indent="-330200" lvl="1" marL="914400" rtl="0" algn="just">
              <a:lnSpc>
                <a:spcPct val="115000"/>
              </a:lnSpc>
              <a:spcBef>
                <a:spcPts val="0"/>
              </a:spcBef>
              <a:spcAft>
                <a:spcPts val="0"/>
              </a:spcAft>
              <a:buSzPts val="1600"/>
              <a:buChar char="•"/>
            </a:pPr>
            <a:r>
              <a:rPr lang="es-ES" sz="1600" u="sng">
                <a:latin typeface="Arial"/>
                <a:ea typeface="Arial"/>
                <a:cs typeface="Arial"/>
                <a:sym typeface="Arial"/>
              </a:rPr>
              <a:t>Generador de vapor con quemador de gas o piloto de gas con instalación fija de gas:</a:t>
            </a:r>
            <a:endParaRPr sz="1600">
              <a:latin typeface="Arial"/>
              <a:ea typeface="Arial"/>
              <a:cs typeface="Arial"/>
              <a:sym typeface="Arial"/>
            </a:endParaRPr>
          </a:p>
          <a:p>
            <a:pPr indent="-330200" lvl="2" marL="1371600" rtl="0" algn="just">
              <a:lnSpc>
                <a:spcPct val="115000"/>
              </a:lnSpc>
              <a:spcBef>
                <a:spcPts val="0"/>
              </a:spcBef>
              <a:spcAft>
                <a:spcPts val="0"/>
              </a:spcAft>
              <a:buSzPts val="1600"/>
              <a:buChar char="•"/>
            </a:pPr>
            <a:r>
              <a:rPr lang="es-ES" sz="1600">
                <a:latin typeface="Arial"/>
                <a:ea typeface="Arial"/>
                <a:cs typeface="Arial"/>
                <a:sym typeface="Arial"/>
              </a:rPr>
              <a:t>Reglamento de Instalaciones Fijas de Gas Combustible (URSEA) </a:t>
            </a:r>
            <a:endParaRPr sz="1600">
              <a:latin typeface="Arial"/>
              <a:ea typeface="Arial"/>
              <a:cs typeface="Arial"/>
              <a:sym typeface="Arial"/>
            </a:endParaRPr>
          </a:p>
          <a:p>
            <a:pPr indent="-330200" lvl="2" marL="1371600" rtl="0" algn="just">
              <a:lnSpc>
                <a:spcPct val="115000"/>
              </a:lnSpc>
              <a:spcBef>
                <a:spcPts val="0"/>
              </a:spcBef>
              <a:spcAft>
                <a:spcPts val="0"/>
              </a:spcAft>
              <a:buSzPts val="1600"/>
              <a:buChar char="•"/>
            </a:pPr>
            <a:r>
              <a:rPr lang="es-ES" sz="1600">
                <a:latin typeface="Arial"/>
                <a:ea typeface="Arial"/>
                <a:cs typeface="Arial"/>
                <a:sym typeface="Arial"/>
              </a:rPr>
              <a:t>Norma UNIT 1005:2020 “Instalaciones de gases combustibles por cañerías.”</a:t>
            </a:r>
            <a:endParaRPr sz="1600">
              <a:latin typeface="Arial"/>
              <a:ea typeface="Arial"/>
              <a:cs typeface="Arial"/>
              <a:sym typeface="Arial"/>
            </a:endParaRPr>
          </a:p>
          <a:p>
            <a:pPr indent="-330200" lvl="2" marL="1371600" rtl="0" algn="just">
              <a:lnSpc>
                <a:spcPct val="115000"/>
              </a:lnSpc>
              <a:spcBef>
                <a:spcPts val="0"/>
              </a:spcBef>
              <a:spcAft>
                <a:spcPts val="0"/>
              </a:spcAft>
              <a:buSzPts val="1600"/>
              <a:buFont typeface="Arial"/>
              <a:buChar char="•"/>
            </a:pPr>
            <a:r>
              <a:rPr b="1" lang="es-ES" sz="1600">
                <a:latin typeface="Arial"/>
                <a:ea typeface="Arial"/>
                <a:cs typeface="Arial"/>
                <a:sym typeface="Arial"/>
              </a:rPr>
              <a:t>Biogás</a:t>
            </a:r>
            <a:r>
              <a:rPr lang="es-ES" sz="1600">
                <a:latin typeface="Arial"/>
                <a:ea typeface="Arial"/>
                <a:cs typeface="Arial"/>
                <a:sym typeface="Arial"/>
              </a:rPr>
              <a:t> - Norma UNIT 1212:2017: Requisitos de seguridad de las plantas (y posteriores modificaciones).</a:t>
            </a:r>
            <a:endParaRPr sz="1600">
              <a:latin typeface="Arial"/>
              <a:ea typeface="Arial"/>
              <a:cs typeface="Arial"/>
              <a:sym typeface="Arial"/>
            </a:endParaRPr>
          </a:p>
          <a:p>
            <a:pPr indent="0" lvl="0" marL="0" rtl="0" algn="just">
              <a:lnSpc>
                <a:spcPct val="115000"/>
              </a:lnSpc>
              <a:spcBef>
                <a:spcPts val="0"/>
              </a:spcBef>
              <a:spcAft>
                <a:spcPts val="0"/>
              </a:spcAft>
              <a:buNone/>
            </a:pPr>
            <a:r>
              <a:t/>
            </a:r>
            <a:endParaRPr sz="1600">
              <a:latin typeface="Arial"/>
              <a:ea typeface="Arial"/>
              <a:cs typeface="Arial"/>
              <a:sym typeface="Arial"/>
            </a:endParaRPr>
          </a:p>
          <a:p>
            <a:pPr indent="0" lvl="0" marL="1371600" rtl="0" algn="just">
              <a:lnSpc>
                <a:spcPct val="115000"/>
              </a:lnSpc>
              <a:spcBef>
                <a:spcPts val="0"/>
              </a:spcBef>
              <a:spcAft>
                <a:spcPts val="0"/>
              </a:spcAft>
              <a:buNone/>
            </a:pPr>
            <a:r>
              <a:t/>
            </a:r>
            <a:endParaRPr sz="1600">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gfd303128a7_1_11"/>
          <p:cNvSpPr txBox="1"/>
          <p:nvPr>
            <p:ph type="title"/>
          </p:nvPr>
        </p:nvSpPr>
        <p:spPr>
          <a:xfrm>
            <a:off x="0" y="-54429"/>
            <a:ext cx="12192000" cy="1325700"/>
          </a:xfrm>
          <a:prstGeom prst="rect">
            <a:avLst/>
          </a:prstGeom>
          <a:solidFill>
            <a:srgbClr val="004982"/>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Calibri"/>
              <a:buNone/>
            </a:pPr>
            <a:r>
              <a:rPr lang="es-ES"/>
              <a:t>Sección V - Operación</a:t>
            </a:r>
            <a:endParaRPr/>
          </a:p>
          <a:p>
            <a:pPr indent="0" lvl="0" marL="0" rtl="0" algn="l">
              <a:lnSpc>
                <a:spcPct val="90000"/>
              </a:lnSpc>
              <a:spcBef>
                <a:spcPts val="0"/>
              </a:spcBef>
              <a:spcAft>
                <a:spcPts val="0"/>
              </a:spcAft>
              <a:buClr>
                <a:schemeClr val="lt1"/>
              </a:buClr>
              <a:buSzPts val="3600"/>
              <a:buFont typeface="Calibri"/>
              <a:buNone/>
            </a:pPr>
            <a:r>
              <a:rPr lang="es-ES" sz="2000"/>
              <a:t>Título II. Mediciones, controles y enclavamientos  - Artículos: 88 a 105</a:t>
            </a:r>
            <a:endParaRPr sz="2000"/>
          </a:p>
        </p:txBody>
      </p:sp>
      <p:sp>
        <p:nvSpPr>
          <p:cNvPr id="201" name="Google Shape;201;gfd303128a7_1_11"/>
          <p:cNvSpPr txBox="1"/>
          <p:nvPr>
            <p:ph idx="1" type="body"/>
          </p:nvPr>
        </p:nvSpPr>
        <p:spPr>
          <a:xfrm>
            <a:off x="256500" y="1507175"/>
            <a:ext cx="11485800" cy="4857900"/>
          </a:xfrm>
          <a:prstGeom prst="rect">
            <a:avLst/>
          </a:prstGeom>
          <a:noFill/>
          <a:ln>
            <a:noFill/>
          </a:ln>
        </p:spPr>
        <p:txBody>
          <a:bodyPr anchorCtr="0" anchor="t" bIns="45700" lIns="91425" spcFirstLastPara="1" rIns="91425" wrap="square" tIns="45700">
            <a:noAutofit/>
          </a:bodyPr>
          <a:lstStyle/>
          <a:p>
            <a:pPr indent="-330200" lvl="0" marL="457200" rtl="0" algn="just">
              <a:lnSpc>
                <a:spcPct val="115000"/>
              </a:lnSpc>
              <a:spcBef>
                <a:spcPts val="0"/>
              </a:spcBef>
              <a:spcAft>
                <a:spcPts val="0"/>
              </a:spcAft>
              <a:buSzPts val="1600"/>
              <a:buChar char="•"/>
            </a:pPr>
            <a:r>
              <a:rPr lang="es-ES" sz="1600">
                <a:latin typeface="Arial"/>
                <a:ea typeface="Arial"/>
                <a:cs typeface="Arial"/>
                <a:sym typeface="Arial"/>
              </a:rPr>
              <a:t>CAPÍTULO</a:t>
            </a:r>
            <a:r>
              <a:rPr lang="es-ES" sz="1600">
                <a:latin typeface="Arial"/>
                <a:ea typeface="Arial"/>
                <a:cs typeface="Arial"/>
                <a:sym typeface="Arial"/>
              </a:rPr>
              <a:t> III - ELEMENTOS DE SEGURIDAD Y ENCLAVAMIENTOS</a:t>
            </a:r>
            <a:br>
              <a:rPr lang="es-ES" sz="1600">
                <a:latin typeface="Arial"/>
                <a:ea typeface="Arial"/>
                <a:cs typeface="Arial"/>
                <a:sym typeface="Arial"/>
              </a:rPr>
            </a:br>
            <a:endParaRPr sz="1600">
              <a:latin typeface="Arial"/>
              <a:ea typeface="Arial"/>
              <a:cs typeface="Arial"/>
              <a:sym typeface="Arial"/>
            </a:endParaRPr>
          </a:p>
          <a:p>
            <a:pPr indent="-330200" lvl="0" marL="457200" rtl="0" algn="just">
              <a:lnSpc>
                <a:spcPct val="115000"/>
              </a:lnSpc>
              <a:spcBef>
                <a:spcPts val="0"/>
              </a:spcBef>
              <a:spcAft>
                <a:spcPts val="0"/>
              </a:spcAft>
              <a:buSzPts val="1600"/>
              <a:buFont typeface="Arial"/>
              <a:buChar char="•"/>
            </a:pPr>
            <a:r>
              <a:rPr lang="es-ES" sz="1600" u="sng">
                <a:latin typeface="Arial"/>
                <a:ea typeface="Arial"/>
                <a:cs typeface="Arial"/>
                <a:sym typeface="Arial"/>
              </a:rPr>
              <a:t>Sistema lógico y de control de combustión:</a:t>
            </a:r>
            <a:endParaRPr sz="1600" u="sng">
              <a:latin typeface="Arial"/>
              <a:ea typeface="Arial"/>
              <a:cs typeface="Arial"/>
              <a:sym typeface="Arial"/>
            </a:endParaRPr>
          </a:p>
          <a:p>
            <a:pPr indent="0" lvl="0" marL="457200" rtl="0" algn="just">
              <a:lnSpc>
                <a:spcPct val="115000"/>
              </a:lnSpc>
              <a:spcBef>
                <a:spcPts val="0"/>
              </a:spcBef>
              <a:spcAft>
                <a:spcPts val="0"/>
              </a:spcAft>
              <a:buNone/>
            </a:pPr>
            <a:r>
              <a:rPr lang="es-ES" sz="1600">
                <a:latin typeface="Arial"/>
                <a:ea typeface="Arial"/>
                <a:cs typeface="Arial"/>
                <a:sym typeface="Arial"/>
              </a:rPr>
              <a:t>El sistema lógico y de control de combustión deberá ser diseñado cumpliendo con los requerimientos mínimos establecidos, en los códigos y normas de seguridad de combustión, reconocidos internacionalmente.</a:t>
            </a:r>
            <a:endParaRPr sz="1600">
              <a:latin typeface="Arial"/>
              <a:ea typeface="Arial"/>
              <a:cs typeface="Arial"/>
              <a:sym typeface="Arial"/>
            </a:endParaRPr>
          </a:p>
          <a:p>
            <a:pPr indent="0" lvl="0" marL="457200" rtl="0" algn="just">
              <a:lnSpc>
                <a:spcPct val="115000"/>
              </a:lnSpc>
              <a:spcBef>
                <a:spcPts val="0"/>
              </a:spcBef>
              <a:spcAft>
                <a:spcPts val="0"/>
              </a:spcAft>
              <a:buNone/>
            </a:pPr>
            <a:r>
              <a:t/>
            </a:r>
            <a:endParaRPr sz="1600">
              <a:latin typeface="Arial"/>
              <a:ea typeface="Arial"/>
              <a:cs typeface="Arial"/>
              <a:sym typeface="Arial"/>
            </a:endParaRPr>
          </a:p>
          <a:p>
            <a:pPr indent="-330200" lvl="0" marL="457200" rtl="0" algn="just">
              <a:lnSpc>
                <a:spcPct val="115000"/>
              </a:lnSpc>
              <a:spcBef>
                <a:spcPts val="0"/>
              </a:spcBef>
              <a:spcAft>
                <a:spcPts val="0"/>
              </a:spcAft>
              <a:buSzPts val="1600"/>
              <a:buFont typeface="Arial"/>
              <a:buChar char="•"/>
            </a:pPr>
            <a:r>
              <a:rPr lang="es-ES" sz="1600" u="sng">
                <a:latin typeface="Arial"/>
                <a:ea typeface="Arial"/>
                <a:cs typeface="Arial"/>
                <a:sym typeface="Arial"/>
              </a:rPr>
              <a:t>Mantenimiento de los dispositivos y accesorios de seguridad y enclavamiento:</a:t>
            </a:r>
            <a:endParaRPr sz="1600" u="sng">
              <a:latin typeface="Arial"/>
              <a:ea typeface="Arial"/>
              <a:cs typeface="Arial"/>
              <a:sym typeface="Arial"/>
            </a:endParaRPr>
          </a:p>
          <a:p>
            <a:pPr indent="0" lvl="0" marL="457200" rtl="0" algn="just">
              <a:lnSpc>
                <a:spcPct val="115000"/>
              </a:lnSpc>
              <a:spcBef>
                <a:spcPts val="0"/>
              </a:spcBef>
              <a:spcAft>
                <a:spcPts val="0"/>
              </a:spcAft>
              <a:buNone/>
            </a:pPr>
            <a:r>
              <a:rPr lang="es-ES" sz="1600">
                <a:latin typeface="Arial"/>
                <a:ea typeface="Arial"/>
                <a:cs typeface="Arial"/>
                <a:sym typeface="Arial"/>
              </a:rPr>
              <a:t>El propietario debe mantener operativos y en buen estado de uso estos elementos, desarrollando, ejecutando y actualizando un programa de mantenimiento preventivo específico para cada Generador de Vapor</a:t>
            </a:r>
            <a:endParaRPr sz="1600">
              <a:latin typeface="Arial"/>
              <a:ea typeface="Arial"/>
              <a:cs typeface="Arial"/>
              <a:sym typeface="Arial"/>
            </a:endParaRPr>
          </a:p>
          <a:p>
            <a:pPr indent="0" lvl="0" marL="457200" rtl="0" algn="just">
              <a:lnSpc>
                <a:spcPct val="115000"/>
              </a:lnSpc>
              <a:spcBef>
                <a:spcPts val="0"/>
              </a:spcBef>
              <a:spcAft>
                <a:spcPts val="0"/>
              </a:spcAft>
              <a:buNone/>
            </a:pPr>
            <a:r>
              <a:t/>
            </a:r>
            <a:endParaRPr sz="1600">
              <a:latin typeface="Arial"/>
              <a:ea typeface="Arial"/>
              <a:cs typeface="Arial"/>
              <a:sym typeface="Arial"/>
            </a:endParaRPr>
          </a:p>
          <a:p>
            <a:pPr indent="-330200" lvl="0" marL="457200" rtl="0" algn="just">
              <a:lnSpc>
                <a:spcPct val="115000"/>
              </a:lnSpc>
              <a:spcBef>
                <a:spcPts val="0"/>
              </a:spcBef>
              <a:spcAft>
                <a:spcPts val="0"/>
              </a:spcAft>
              <a:buSzPts val="1600"/>
              <a:buFont typeface="Arial"/>
              <a:buChar char="•"/>
            </a:pPr>
            <a:r>
              <a:rPr lang="es-ES" sz="1600" u="sng">
                <a:latin typeface="Arial"/>
                <a:ea typeface="Arial"/>
                <a:cs typeface="Arial"/>
                <a:sym typeface="Arial"/>
              </a:rPr>
              <a:t>Tapón fusible:</a:t>
            </a:r>
            <a:br>
              <a:rPr lang="es-ES" sz="1600">
                <a:latin typeface="Arial"/>
                <a:ea typeface="Arial"/>
                <a:cs typeface="Arial"/>
                <a:sym typeface="Arial"/>
              </a:rPr>
            </a:br>
            <a:r>
              <a:rPr lang="es-ES" sz="1600">
                <a:latin typeface="Arial"/>
                <a:ea typeface="Arial"/>
                <a:cs typeface="Arial"/>
                <a:sym typeface="Arial"/>
              </a:rPr>
              <a:t>Es obligatorio para los Generadores de vapor que en su diseño original lo presentaban. La verificación de la condición y de su reemplazo periódico, deberá ser revisada por el inspector. Se deben reemplazar al menos una vez al año, y si fue utilizado, debe reemplazarse (NO rellenarlo).</a:t>
            </a:r>
            <a:endParaRPr sz="1600">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gfd303128a7_1_45"/>
          <p:cNvSpPr txBox="1"/>
          <p:nvPr>
            <p:ph type="title"/>
          </p:nvPr>
        </p:nvSpPr>
        <p:spPr>
          <a:xfrm>
            <a:off x="0" y="-54429"/>
            <a:ext cx="12192000" cy="1325700"/>
          </a:xfrm>
          <a:prstGeom prst="rect">
            <a:avLst/>
          </a:prstGeom>
          <a:solidFill>
            <a:srgbClr val="004982"/>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Calibri"/>
              <a:buNone/>
            </a:pPr>
            <a:r>
              <a:rPr lang="es-ES"/>
              <a:t>Sección V - Operación</a:t>
            </a:r>
            <a:endParaRPr/>
          </a:p>
          <a:p>
            <a:pPr indent="0" lvl="0" marL="0" rtl="0" algn="l">
              <a:lnSpc>
                <a:spcPct val="90000"/>
              </a:lnSpc>
              <a:spcBef>
                <a:spcPts val="0"/>
              </a:spcBef>
              <a:spcAft>
                <a:spcPts val="0"/>
              </a:spcAft>
              <a:buClr>
                <a:schemeClr val="lt1"/>
              </a:buClr>
              <a:buSzPts val="3600"/>
              <a:buFont typeface="Calibri"/>
              <a:buNone/>
            </a:pPr>
            <a:r>
              <a:rPr lang="es-ES" sz="2000"/>
              <a:t>Título II. Mediciones, controles y enclavamientos  - Artículos: 88 a 105</a:t>
            </a:r>
            <a:endParaRPr sz="2000"/>
          </a:p>
        </p:txBody>
      </p:sp>
      <p:sp>
        <p:nvSpPr>
          <p:cNvPr id="207" name="Google Shape;207;gfd303128a7_1_45"/>
          <p:cNvSpPr txBox="1"/>
          <p:nvPr>
            <p:ph idx="1" type="body"/>
          </p:nvPr>
        </p:nvSpPr>
        <p:spPr>
          <a:xfrm>
            <a:off x="256500" y="1507175"/>
            <a:ext cx="11182200" cy="4857900"/>
          </a:xfrm>
          <a:prstGeom prst="rect">
            <a:avLst/>
          </a:prstGeom>
          <a:noFill/>
          <a:ln>
            <a:noFill/>
          </a:ln>
        </p:spPr>
        <p:txBody>
          <a:bodyPr anchorCtr="0" anchor="t" bIns="45700" lIns="91425" spcFirstLastPara="1" rIns="91425" wrap="square" tIns="45700">
            <a:noAutofit/>
          </a:bodyPr>
          <a:lstStyle/>
          <a:p>
            <a:pPr indent="-330200" lvl="0" marL="457200" rtl="0" algn="just">
              <a:lnSpc>
                <a:spcPct val="115000"/>
              </a:lnSpc>
              <a:spcBef>
                <a:spcPts val="0"/>
              </a:spcBef>
              <a:spcAft>
                <a:spcPts val="0"/>
              </a:spcAft>
              <a:buSzPts val="1600"/>
              <a:buChar char="•"/>
            </a:pPr>
            <a:r>
              <a:rPr lang="es-ES" sz="1600">
                <a:latin typeface="Arial"/>
                <a:ea typeface="Arial"/>
                <a:cs typeface="Arial"/>
                <a:sym typeface="Arial"/>
              </a:rPr>
              <a:t>CAPÍTULO III - ELEMENTOS DE SEGURIDAD Y ENCLAVAMIENTOS</a:t>
            </a:r>
            <a:br>
              <a:rPr lang="es-ES" sz="1600">
                <a:latin typeface="Arial"/>
                <a:ea typeface="Arial"/>
                <a:cs typeface="Arial"/>
                <a:sym typeface="Arial"/>
              </a:rPr>
            </a:br>
            <a:endParaRPr sz="1600">
              <a:latin typeface="Arial"/>
              <a:ea typeface="Arial"/>
              <a:cs typeface="Arial"/>
              <a:sym typeface="Arial"/>
            </a:endParaRPr>
          </a:p>
          <a:p>
            <a:pPr indent="-330200" lvl="0" marL="914400" rtl="0" algn="just">
              <a:lnSpc>
                <a:spcPct val="115000"/>
              </a:lnSpc>
              <a:spcBef>
                <a:spcPts val="0"/>
              </a:spcBef>
              <a:spcAft>
                <a:spcPts val="0"/>
              </a:spcAft>
              <a:buSzPts val="1600"/>
              <a:buChar char="•"/>
            </a:pPr>
            <a:r>
              <a:rPr lang="es-ES" sz="1600" u="sng">
                <a:latin typeface="Arial"/>
                <a:ea typeface="Arial"/>
                <a:cs typeface="Arial"/>
                <a:sym typeface="Arial"/>
              </a:rPr>
              <a:t>Interruptor de emergencia (Bloqueo Manual):</a:t>
            </a:r>
            <a:endParaRPr sz="1600" u="sng">
              <a:latin typeface="Arial"/>
              <a:ea typeface="Arial"/>
              <a:cs typeface="Arial"/>
              <a:sym typeface="Arial"/>
            </a:endParaRPr>
          </a:p>
          <a:p>
            <a:pPr indent="0" lvl="0" marL="450000" rtl="0" algn="just">
              <a:lnSpc>
                <a:spcPct val="115000"/>
              </a:lnSpc>
              <a:spcBef>
                <a:spcPts val="0"/>
              </a:spcBef>
              <a:spcAft>
                <a:spcPts val="0"/>
              </a:spcAft>
              <a:buNone/>
            </a:pPr>
            <a:br>
              <a:rPr lang="es-ES" sz="1600">
                <a:latin typeface="Arial"/>
                <a:ea typeface="Arial"/>
                <a:cs typeface="Arial"/>
                <a:sym typeface="Arial"/>
              </a:rPr>
            </a:br>
            <a:r>
              <a:rPr i="1" lang="es-ES" sz="1600">
                <a:latin typeface="Arial"/>
                <a:ea typeface="Arial"/>
                <a:cs typeface="Arial"/>
                <a:sym typeface="Arial"/>
              </a:rPr>
              <a:t>	</a:t>
            </a:r>
            <a:r>
              <a:rPr b="1" i="1" lang="es-ES" sz="1600">
                <a:latin typeface="Arial"/>
                <a:ea typeface="Arial"/>
                <a:cs typeface="Arial"/>
                <a:sym typeface="Arial"/>
              </a:rPr>
              <a:t>Artículo 105:</a:t>
            </a:r>
            <a:r>
              <a:rPr i="1" lang="es-ES" sz="1600">
                <a:latin typeface="Arial"/>
                <a:ea typeface="Arial"/>
                <a:cs typeface="Arial"/>
                <a:sym typeface="Arial"/>
              </a:rPr>
              <a:t> Todo generador de vapor deberá contar con al menos un interruptor remoto de apagado para casos de emergencia. Este debe ser operado manualmente, o por un interruptor de circuito. Debe ser ubicado en la sala de control (en caso de existir) o en su defecto, justo fuera de la puerta de la sala/área de generación de vapor y marcado para fácil identificación, e instalado adecuadamente con el fin de salvaguardar contra manipulaciones indebidas. </a:t>
            </a:r>
            <a:endParaRPr i="1" sz="1600">
              <a:latin typeface="Arial"/>
              <a:ea typeface="Arial"/>
              <a:cs typeface="Arial"/>
              <a:sym typeface="Arial"/>
            </a:endParaRPr>
          </a:p>
          <a:p>
            <a:pPr indent="0" lvl="0" marL="0" rtl="0" algn="just">
              <a:lnSpc>
                <a:spcPct val="115000"/>
              </a:lnSpc>
              <a:spcBef>
                <a:spcPts val="0"/>
              </a:spcBef>
              <a:spcAft>
                <a:spcPts val="0"/>
              </a:spcAft>
              <a:buNone/>
            </a:pPr>
            <a:r>
              <a:t/>
            </a:r>
            <a:endParaRPr sz="1600" u="sng">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gfd303128a7_1_50"/>
          <p:cNvSpPr txBox="1"/>
          <p:nvPr>
            <p:ph type="title"/>
          </p:nvPr>
        </p:nvSpPr>
        <p:spPr>
          <a:xfrm>
            <a:off x="0" y="-54429"/>
            <a:ext cx="12192000" cy="1325700"/>
          </a:xfrm>
          <a:prstGeom prst="rect">
            <a:avLst/>
          </a:prstGeom>
          <a:solidFill>
            <a:srgbClr val="004982"/>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Calibri"/>
              <a:buNone/>
            </a:pPr>
            <a:r>
              <a:rPr lang="es-ES"/>
              <a:t>Sección V - Operación</a:t>
            </a:r>
            <a:endParaRPr/>
          </a:p>
          <a:p>
            <a:pPr indent="0" lvl="0" marL="0" rtl="0" algn="l">
              <a:lnSpc>
                <a:spcPct val="90000"/>
              </a:lnSpc>
              <a:spcBef>
                <a:spcPts val="0"/>
              </a:spcBef>
              <a:spcAft>
                <a:spcPts val="0"/>
              </a:spcAft>
              <a:buClr>
                <a:schemeClr val="lt1"/>
              </a:buClr>
              <a:buSzPts val="3600"/>
              <a:buFont typeface="Calibri"/>
              <a:buNone/>
            </a:pPr>
            <a:r>
              <a:rPr lang="es-ES" sz="2000"/>
              <a:t>Título III. </a:t>
            </a:r>
            <a:r>
              <a:rPr lang="es-ES" sz="2000"/>
              <a:t>Acondicionamiento y control de calidad de agua </a:t>
            </a:r>
            <a:r>
              <a:rPr lang="es-ES" sz="2000"/>
              <a:t>- Artículos: 106 a 108</a:t>
            </a:r>
            <a:endParaRPr sz="2000"/>
          </a:p>
        </p:txBody>
      </p:sp>
      <p:sp>
        <p:nvSpPr>
          <p:cNvPr id="213" name="Google Shape;213;gfd303128a7_1_50"/>
          <p:cNvSpPr txBox="1"/>
          <p:nvPr>
            <p:ph idx="1" type="body"/>
          </p:nvPr>
        </p:nvSpPr>
        <p:spPr>
          <a:xfrm>
            <a:off x="484100" y="2116775"/>
            <a:ext cx="11273100" cy="4196100"/>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0"/>
              </a:spcBef>
              <a:spcAft>
                <a:spcPts val="0"/>
              </a:spcAft>
              <a:buNone/>
            </a:pPr>
            <a:r>
              <a:rPr lang="es-ES" sz="1600" u="sng">
                <a:latin typeface="Arial"/>
                <a:ea typeface="Arial"/>
                <a:cs typeface="Arial"/>
                <a:sym typeface="Arial"/>
              </a:rPr>
              <a:t>Tratamiento químico del agua:</a:t>
            </a:r>
            <a:endParaRPr sz="1600" u="sng">
              <a:latin typeface="Arial"/>
              <a:ea typeface="Arial"/>
              <a:cs typeface="Arial"/>
              <a:sym typeface="Arial"/>
            </a:endParaRPr>
          </a:p>
          <a:p>
            <a:pPr indent="0" lvl="0" marL="0" rtl="0" algn="just">
              <a:lnSpc>
                <a:spcPct val="115000"/>
              </a:lnSpc>
              <a:spcBef>
                <a:spcPts val="0"/>
              </a:spcBef>
              <a:spcAft>
                <a:spcPts val="0"/>
              </a:spcAft>
              <a:buNone/>
            </a:pPr>
            <a:r>
              <a:t/>
            </a:r>
            <a:endParaRPr sz="1600">
              <a:latin typeface="Arial"/>
              <a:ea typeface="Arial"/>
              <a:cs typeface="Arial"/>
              <a:sym typeface="Arial"/>
            </a:endParaRPr>
          </a:p>
          <a:p>
            <a:pPr indent="-330200" lvl="0" marL="457200" rtl="0" algn="just">
              <a:lnSpc>
                <a:spcPct val="115000"/>
              </a:lnSpc>
              <a:spcBef>
                <a:spcPts val="0"/>
              </a:spcBef>
              <a:spcAft>
                <a:spcPts val="0"/>
              </a:spcAft>
              <a:buSzPts val="1600"/>
              <a:buFont typeface="Arial"/>
              <a:buChar char="•"/>
            </a:pPr>
            <a:r>
              <a:rPr lang="es-ES" sz="1600">
                <a:latin typeface="Arial"/>
                <a:ea typeface="Arial"/>
                <a:cs typeface="Arial"/>
                <a:sym typeface="Arial"/>
              </a:rPr>
              <a:t>Se exige un programa de tratamiento químico para acondicionar el agua, elaborado y asistido por un agente vinculado registrado en la URSEA en la categoría de Tratamiento químico del agua. </a:t>
            </a:r>
            <a:endParaRPr sz="1600">
              <a:latin typeface="Arial"/>
              <a:ea typeface="Arial"/>
              <a:cs typeface="Arial"/>
              <a:sym typeface="Arial"/>
            </a:endParaRPr>
          </a:p>
          <a:p>
            <a:pPr indent="0" lvl="0" marL="457200" rtl="0" algn="just">
              <a:lnSpc>
                <a:spcPct val="115000"/>
              </a:lnSpc>
              <a:spcBef>
                <a:spcPts val="0"/>
              </a:spcBef>
              <a:spcAft>
                <a:spcPts val="0"/>
              </a:spcAft>
              <a:buNone/>
            </a:pPr>
            <a:r>
              <a:t/>
            </a:r>
            <a:endParaRPr sz="1600">
              <a:latin typeface="Arial"/>
              <a:ea typeface="Arial"/>
              <a:cs typeface="Arial"/>
              <a:sym typeface="Arial"/>
            </a:endParaRPr>
          </a:p>
          <a:p>
            <a:pPr indent="-330200" lvl="0" marL="457200" rtl="0" algn="just">
              <a:lnSpc>
                <a:spcPct val="115000"/>
              </a:lnSpc>
              <a:spcBef>
                <a:spcPts val="0"/>
              </a:spcBef>
              <a:spcAft>
                <a:spcPts val="0"/>
              </a:spcAft>
              <a:buSzPts val="1600"/>
              <a:buFont typeface="Arial"/>
              <a:buChar char="•"/>
            </a:pPr>
            <a:r>
              <a:rPr lang="es-ES" sz="1600">
                <a:latin typeface="Arial"/>
                <a:ea typeface="Arial"/>
                <a:cs typeface="Arial"/>
                <a:sym typeface="Arial"/>
              </a:rPr>
              <a:t>El programa debe encontrarse en la carpeta del generador de vapor e incluir al menos:</a:t>
            </a:r>
            <a:br>
              <a:rPr lang="es-ES" sz="1600">
                <a:latin typeface="Arial"/>
                <a:ea typeface="Arial"/>
                <a:cs typeface="Arial"/>
                <a:sym typeface="Arial"/>
              </a:rPr>
            </a:br>
            <a:endParaRPr sz="1600">
              <a:latin typeface="Arial"/>
              <a:ea typeface="Arial"/>
              <a:cs typeface="Arial"/>
              <a:sym typeface="Arial"/>
            </a:endParaRPr>
          </a:p>
          <a:p>
            <a:pPr indent="457200" lvl="0" marL="457200" rtl="0" algn="just">
              <a:lnSpc>
                <a:spcPct val="115000"/>
              </a:lnSpc>
              <a:spcBef>
                <a:spcPts val="0"/>
              </a:spcBef>
              <a:spcAft>
                <a:spcPts val="0"/>
              </a:spcAft>
              <a:buClr>
                <a:schemeClr val="dk1"/>
              </a:buClr>
              <a:buSzPts val="1100"/>
              <a:buFont typeface="Arial"/>
              <a:buNone/>
            </a:pPr>
            <a:r>
              <a:rPr lang="es-ES" sz="1600">
                <a:latin typeface="Arial"/>
                <a:ea typeface="Arial"/>
                <a:cs typeface="Arial"/>
                <a:sym typeface="Arial"/>
              </a:rPr>
              <a:t>i) Protocolo para ejecutar los análisis químicos (indicando periodicidad de purgas, toma de muestras, etc.) </a:t>
            </a:r>
            <a:br>
              <a:rPr lang="es-ES" sz="1600">
                <a:latin typeface="Arial"/>
                <a:ea typeface="Arial"/>
                <a:cs typeface="Arial"/>
                <a:sym typeface="Arial"/>
              </a:rPr>
            </a:br>
            <a:endParaRPr sz="1600">
              <a:latin typeface="Arial"/>
              <a:ea typeface="Arial"/>
              <a:cs typeface="Arial"/>
              <a:sym typeface="Arial"/>
            </a:endParaRPr>
          </a:p>
          <a:p>
            <a:pPr indent="457200" lvl="0" marL="457200" rtl="0" algn="just">
              <a:lnSpc>
                <a:spcPct val="115000"/>
              </a:lnSpc>
              <a:spcBef>
                <a:spcPts val="0"/>
              </a:spcBef>
              <a:spcAft>
                <a:spcPts val="0"/>
              </a:spcAft>
              <a:buClr>
                <a:schemeClr val="dk1"/>
              </a:buClr>
              <a:buSzPts val="1100"/>
              <a:buFont typeface="Arial"/>
              <a:buNone/>
            </a:pPr>
            <a:r>
              <a:rPr lang="es-ES" sz="1600">
                <a:latin typeface="Arial"/>
                <a:ea typeface="Arial"/>
                <a:cs typeface="Arial"/>
                <a:sym typeface="Arial"/>
              </a:rPr>
              <a:t>ii) Formulario para el registro de los parámetros fisicoquímicos, indicando los límites aceptables para ésto</a:t>
            </a:r>
            <a:r>
              <a:rPr lang="es-ES" sz="1600">
                <a:latin typeface="Arial"/>
                <a:ea typeface="Arial"/>
                <a:cs typeface="Arial"/>
                <a:sym typeface="Arial"/>
              </a:rPr>
              <a:t>s</a:t>
            </a:r>
            <a:r>
              <a:rPr lang="es-ES" sz="1600">
                <a:latin typeface="Arial"/>
                <a:ea typeface="Arial"/>
                <a:cs typeface="Arial"/>
                <a:sym typeface="Arial"/>
              </a:rPr>
              <a:t> </a:t>
            </a:r>
            <a:br>
              <a:rPr lang="es-ES" sz="1600">
                <a:latin typeface="Arial"/>
                <a:ea typeface="Arial"/>
                <a:cs typeface="Arial"/>
                <a:sym typeface="Arial"/>
              </a:rPr>
            </a:br>
            <a:endParaRPr sz="1600">
              <a:latin typeface="Arial"/>
              <a:ea typeface="Arial"/>
              <a:cs typeface="Arial"/>
              <a:sym typeface="Arial"/>
            </a:endParaRPr>
          </a:p>
          <a:p>
            <a:pPr indent="0" lvl="0" marL="914400" rtl="0" algn="just">
              <a:lnSpc>
                <a:spcPct val="115000"/>
              </a:lnSpc>
              <a:spcBef>
                <a:spcPts val="0"/>
              </a:spcBef>
              <a:spcAft>
                <a:spcPts val="0"/>
              </a:spcAft>
              <a:buClr>
                <a:schemeClr val="dk1"/>
              </a:buClr>
              <a:buSzPts val="1100"/>
              <a:buFont typeface="Arial"/>
              <a:buNone/>
            </a:pPr>
            <a:r>
              <a:rPr lang="es-ES" sz="1600">
                <a:latin typeface="Arial"/>
                <a:ea typeface="Arial"/>
                <a:cs typeface="Arial"/>
                <a:sym typeface="Arial"/>
              </a:rPr>
              <a:t>iii) Instrucciones de los productos químicos a ser dosificados, nombre del producto, su hoja técnica, cuidados de seguridad, cantidades y puntos de dosificación. </a:t>
            </a:r>
            <a:endParaRPr sz="1600">
              <a:latin typeface="Arial"/>
              <a:ea typeface="Arial"/>
              <a:cs typeface="Arial"/>
              <a:sym typeface="Arial"/>
            </a:endParaRPr>
          </a:p>
          <a:p>
            <a:pPr indent="0" lvl="0" marL="0" rtl="0" algn="just">
              <a:lnSpc>
                <a:spcPct val="115000"/>
              </a:lnSpc>
              <a:spcBef>
                <a:spcPts val="0"/>
              </a:spcBef>
              <a:spcAft>
                <a:spcPts val="0"/>
              </a:spcAft>
              <a:buNone/>
            </a:pPr>
            <a:r>
              <a:t/>
            </a:r>
            <a:endParaRPr sz="1600">
              <a:latin typeface="Arial"/>
              <a:ea typeface="Arial"/>
              <a:cs typeface="Arial"/>
              <a:sym typeface="Arial"/>
            </a:endParaRPr>
          </a:p>
        </p:txBody>
      </p:sp>
      <p:sp>
        <p:nvSpPr>
          <p:cNvPr id="214" name="Google Shape;214;gfd303128a7_1_50"/>
          <p:cNvSpPr txBox="1"/>
          <p:nvPr/>
        </p:nvSpPr>
        <p:spPr>
          <a:xfrm>
            <a:off x="166900" y="1593800"/>
            <a:ext cx="10558800" cy="431100"/>
          </a:xfrm>
          <a:prstGeom prst="rect">
            <a:avLst/>
          </a:prstGeom>
          <a:noFill/>
          <a:ln>
            <a:noFill/>
          </a:ln>
        </p:spPr>
        <p:txBody>
          <a:bodyPr anchorCtr="0" anchor="t" bIns="91425" lIns="91425" spcFirstLastPara="1" rIns="91425" wrap="square" tIns="91425">
            <a:spAutoFit/>
          </a:bodyPr>
          <a:lstStyle/>
          <a:p>
            <a:pPr indent="-330200" lvl="0" marL="457200" rtl="0" algn="just">
              <a:lnSpc>
                <a:spcPct val="115000"/>
              </a:lnSpc>
              <a:spcBef>
                <a:spcPts val="0"/>
              </a:spcBef>
              <a:spcAft>
                <a:spcPts val="0"/>
              </a:spcAft>
              <a:buClr>
                <a:schemeClr val="dk1"/>
              </a:buClr>
              <a:buSzPts val="1600"/>
              <a:buChar char="•"/>
            </a:pPr>
            <a:r>
              <a:rPr b="1" lang="es-ES" sz="1600" u="sng">
                <a:solidFill>
                  <a:schemeClr val="dk1"/>
                </a:solidFill>
              </a:rPr>
              <a:t>TITULO III - </a:t>
            </a:r>
            <a:r>
              <a:rPr b="1" lang="es-ES" sz="1600" u="sng">
                <a:solidFill>
                  <a:schemeClr val="dk1"/>
                </a:solidFill>
              </a:rPr>
              <a:t>ACONDICIONAMIENTO Y CONTROL DE CALIDAD DE AGUA</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gfd303128a7_1_59"/>
          <p:cNvSpPr txBox="1"/>
          <p:nvPr>
            <p:ph type="title"/>
          </p:nvPr>
        </p:nvSpPr>
        <p:spPr>
          <a:xfrm>
            <a:off x="0" y="-54429"/>
            <a:ext cx="12192000" cy="1325700"/>
          </a:xfrm>
          <a:prstGeom prst="rect">
            <a:avLst/>
          </a:prstGeom>
          <a:solidFill>
            <a:srgbClr val="004982"/>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Calibri"/>
              <a:buNone/>
            </a:pPr>
            <a:r>
              <a:rPr lang="es-ES"/>
              <a:t>Sección V - Operación</a:t>
            </a:r>
            <a:endParaRPr/>
          </a:p>
          <a:p>
            <a:pPr indent="0" lvl="0" marL="0" rtl="0" algn="l">
              <a:lnSpc>
                <a:spcPct val="90000"/>
              </a:lnSpc>
              <a:spcBef>
                <a:spcPts val="0"/>
              </a:spcBef>
              <a:spcAft>
                <a:spcPts val="0"/>
              </a:spcAft>
              <a:buClr>
                <a:schemeClr val="lt1"/>
              </a:buClr>
              <a:buSzPts val="3600"/>
              <a:buFont typeface="Calibri"/>
              <a:buNone/>
            </a:pPr>
            <a:r>
              <a:rPr lang="es-ES" sz="2000"/>
              <a:t>Título III. Acondicionamiento y control de calidad de agua - Artículos: 106 a 108</a:t>
            </a:r>
            <a:endParaRPr sz="2000"/>
          </a:p>
        </p:txBody>
      </p:sp>
      <p:sp>
        <p:nvSpPr>
          <p:cNvPr id="220" name="Google Shape;220;gfd303128a7_1_59"/>
          <p:cNvSpPr txBox="1"/>
          <p:nvPr>
            <p:ph idx="1" type="body"/>
          </p:nvPr>
        </p:nvSpPr>
        <p:spPr>
          <a:xfrm>
            <a:off x="681350" y="1659575"/>
            <a:ext cx="10635900" cy="4675200"/>
          </a:xfrm>
          <a:prstGeom prst="rect">
            <a:avLst/>
          </a:prstGeom>
          <a:noFill/>
          <a:ln>
            <a:noFill/>
          </a:ln>
        </p:spPr>
        <p:txBody>
          <a:bodyPr anchorCtr="0" anchor="t" bIns="45700" lIns="91425" spcFirstLastPara="1" rIns="91425" wrap="square" tIns="45700">
            <a:noAutofit/>
          </a:bodyPr>
          <a:lstStyle/>
          <a:p>
            <a:pPr indent="-330200" lvl="0" marL="457200" rtl="0" algn="just">
              <a:lnSpc>
                <a:spcPct val="115000"/>
              </a:lnSpc>
              <a:spcBef>
                <a:spcPts val="0"/>
              </a:spcBef>
              <a:spcAft>
                <a:spcPts val="0"/>
              </a:spcAft>
              <a:buSzPts val="1600"/>
              <a:buChar char="•"/>
            </a:pPr>
            <a:r>
              <a:rPr lang="es-ES" sz="1600" u="sng">
                <a:latin typeface="Arial"/>
                <a:ea typeface="Arial"/>
                <a:cs typeface="Arial"/>
                <a:sym typeface="Arial"/>
              </a:rPr>
              <a:t>Registro en Librio Diario:</a:t>
            </a:r>
            <a:br>
              <a:rPr lang="es-ES" sz="1600" u="sng">
                <a:latin typeface="Arial"/>
                <a:ea typeface="Arial"/>
                <a:cs typeface="Arial"/>
                <a:sym typeface="Arial"/>
              </a:rPr>
            </a:br>
            <a:endParaRPr sz="1600" u="sng">
              <a:latin typeface="Arial"/>
              <a:ea typeface="Arial"/>
              <a:cs typeface="Arial"/>
              <a:sym typeface="Arial"/>
            </a:endParaRPr>
          </a:p>
          <a:p>
            <a:pPr indent="-330200" lvl="1" marL="914400" rtl="0" algn="just">
              <a:lnSpc>
                <a:spcPct val="115000"/>
              </a:lnSpc>
              <a:spcBef>
                <a:spcPts val="0"/>
              </a:spcBef>
              <a:spcAft>
                <a:spcPts val="0"/>
              </a:spcAft>
              <a:buSzPts val="1600"/>
              <a:buChar char="•"/>
            </a:pPr>
            <a:r>
              <a:rPr b="1" i="1" lang="es-ES" sz="1600">
                <a:latin typeface="Arial"/>
                <a:ea typeface="Arial"/>
                <a:cs typeface="Arial"/>
                <a:sym typeface="Arial"/>
              </a:rPr>
              <a:t>Artículo 107</a:t>
            </a:r>
            <a:r>
              <a:rPr i="1" lang="es-ES" sz="1600">
                <a:latin typeface="Arial"/>
                <a:ea typeface="Arial"/>
                <a:cs typeface="Arial"/>
                <a:sym typeface="Arial"/>
              </a:rPr>
              <a:t> - Los controles del programa de tratamiento de agua, indicando el cumplimiento de la dosificación de productos químicos y los resultados de los análisis físico-químicos, deberán ser debidamente documentados en el Libro Diario.</a:t>
            </a:r>
            <a:r>
              <a:rPr lang="es-ES" sz="1600">
                <a:latin typeface="Arial"/>
                <a:ea typeface="Arial"/>
                <a:cs typeface="Arial"/>
                <a:sym typeface="Arial"/>
              </a:rPr>
              <a:t> </a:t>
            </a:r>
            <a:br>
              <a:rPr lang="es-ES" sz="1600">
                <a:latin typeface="Arial"/>
                <a:ea typeface="Arial"/>
                <a:cs typeface="Arial"/>
                <a:sym typeface="Arial"/>
              </a:rPr>
            </a:br>
            <a:endParaRPr sz="1600" u="sng">
              <a:latin typeface="Arial"/>
              <a:ea typeface="Arial"/>
              <a:cs typeface="Arial"/>
              <a:sym typeface="Arial"/>
            </a:endParaRPr>
          </a:p>
          <a:p>
            <a:pPr indent="-330200" lvl="0" marL="457200" rtl="0" algn="just">
              <a:lnSpc>
                <a:spcPct val="115000"/>
              </a:lnSpc>
              <a:spcBef>
                <a:spcPts val="0"/>
              </a:spcBef>
              <a:spcAft>
                <a:spcPts val="0"/>
              </a:spcAft>
              <a:buSzPts val="1600"/>
              <a:buFont typeface="Arial"/>
              <a:buChar char="•"/>
            </a:pPr>
            <a:r>
              <a:rPr lang="es-ES" sz="1600" u="sng">
                <a:latin typeface="Arial"/>
                <a:ea typeface="Arial"/>
                <a:cs typeface="Arial"/>
                <a:sym typeface="Arial"/>
              </a:rPr>
              <a:t>Técnico responsable del tratamiento químico del agua</a:t>
            </a:r>
            <a:r>
              <a:rPr lang="es-ES" sz="1600" u="sng">
                <a:latin typeface="Arial"/>
                <a:ea typeface="Arial"/>
                <a:cs typeface="Arial"/>
                <a:sym typeface="Arial"/>
              </a:rPr>
              <a:t>:</a:t>
            </a:r>
            <a:br>
              <a:rPr lang="es-ES" sz="1600" u="sng">
                <a:latin typeface="Arial"/>
                <a:ea typeface="Arial"/>
                <a:cs typeface="Arial"/>
                <a:sym typeface="Arial"/>
              </a:rPr>
            </a:br>
            <a:endParaRPr sz="1600" u="sng">
              <a:latin typeface="Arial"/>
              <a:ea typeface="Arial"/>
              <a:cs typeface="Arial"/>
              <a:sym typeface="Arial"/>
            </a:endParaRPr>
          </a:p>
          <a:p>
            <a:pPr indent="-330200" lvl="1" marL="914400" rtl="0" algn="just">
              <a:lnSpc>
                <a:spcPct val="115000"/>
              </a:lnSpc>
              <a:spcBef>
                <a:spcPts val="0"/>
              </a:spcBef>
              <a:spcAft>
                <a:spcPts val="0"/>
              </a:spcAft>
              <a:buSzPts val="1600"/>
              <a:buFont typeface="Arial"/>
              <a:buChar char="•"/>
            </a:pPr>
            <a:r>
              <a:rPr lang="es-ES" sz="1600">
                <a:latin typeface="Arial"/>
                <a:ea typeface="Arial"/>
                <a:cs typeface="Arial"/>
                <a:sym typeface="Arial"/>
              </a:rPr>
              <a:t>Debe </a:t>
            </a:r>
            <a:r>
              <a:rPr lang="es-ES" sz="1600">
                <a:latin typeface="Arial"/>
                <a:ea typeface="Arial"/>
                <a:cs typeface="Arial"/>
                <a:sym typeface="Arial"/>
              </a:rPr>
              <a:t>verificar la debida aplicación, tendencias y control del programa elaborado.</a:t>
            </a:r>
            <a:br>
              <a:rPr lang="es-ES" sz="1600">
                <a:latin typeface="Arial"/>
                <a:ea typeface="Arial"/>
                <a:cs typeface="Arial"/>
                <a:sym typeface="Arial"/>
              </a:rPr>
            </a:br>
            <a:endParaRPr sz="1600">
              <a:latin typeface="Arial"/>
              <a:ea typeface="Arial"/>
              <a:cs typeface="Arial"/>
              <a:sym typeface="Arial"/>
            </a:endParaRPr>
          </a:p>
          <a:p>
            <a:pPr indent="-330200" lvl="1" marL="914400" rtl="0" algn="just">
              <a:lnSpc>
                <a:spcPct val="115000"/>
              </a:lnSpc>
              <a:spcBef>
                <a:spcPts val="0"/>
              </a:spcBef>
              <a:spcAft>
                <a:spcPts val="0"/>
              </a:spcAft>
              <a:buSzPts val="1600"/>
              <a:buFont typeface="Arial"/>
              <a:buChar char="•"/>
            </a:pPr>
            <a:r>
              <a:rPr lang="es-ES" sz="1600">
                <a:latin typeface="Arial"/>
                <a:ea typeface="Arial"/>
                <a:cs typeface="Arial"/>
                <a:sym typeface="Arial"/>
              </a:rPr>
              <a:t>Debe realizar inspección visual del interior del cuerpo de presión cada (12) doce meses. En el caso de operación continua, se acepta realizar la inspección al momento de la rehabilitación, siendo necesario un monitoreo continuo de las variables relevantes del programa de tratamiento.</a:t>
            </a:r>
            <a:br>
              <a:rPr lang="es-ES" sz="1600">
                <a:latin typeface="Arial"/>
                <a:ea typeface="Arial"/>
                <a:cs typeface="Arial"/>
                <a:sym typeface="Arial"/>
              </a:rPr>
            </a:br>
            <a:endParaRPr sz="1600">
              <a:latin typeface="Arial"/>
              <a:ea typeface="Arial"/>
              <a:cs typeface="Arial"/>
              <a:sym typeface="Arial"/>
            </a:endParaRPr>
          </a:p>
          <a:p>
            <a:pPr indent="-330200" lvl="1" marL="914400" rtl="0" algn="just">
              <a:lnSpc>
                <a:spcPct val="115000"/>
              </a:lnSpc>
              <a:spcBef>
                <a:spcPts val="0"/>
              </a:spcBef>
              <a:spcAft>
                <a:spcPts val="0"/>
              </a:spcAft>
              <a:buSzPts val="1600"/>
              <a:buFont typeface="Arial"/>
              <a:buChar char="•"/>
            </a:pPr>
            <a:r>
              <a:rPr lang="es-ES" sz="1600">
                <a:latin typeface="Arial"/>
                <a:ea typeface="Arial"/>
                <a:cs typeface="Arial"/>
                <a:sym typeface="Arial"/>
              </a:rPr>
              <a:t>Debe documentar las observaciones e incluirlas en el informe periódico que debe entregar al propietario y a la URSEA.</a:t>
            </a:r>
            <a:endParaRPr sz="1600">
              <a:latin typeface="Arial"/>
              <a:ea typeface="Arial"/>
              <a:cs typeface="Arial"/>
              <a:sym typeface="Arial"/>
            </a:endParaRPr>
          </a:p>
          <a:p>
            <a:pPr indent="0" lvl="0" marL="0" rtl="0" algn="just">
              <a:lnSpc>
                <a:spcPct val="115000"/>
              </a:lnSpc>
              <a:spcBef>
                <a:spcPts val="0"/>
              </a:spcBef>
              <a:spcAft>
                <a:spcPts val="0"/>
              </a:spcAft>
              <a:buNone/>
            </a:pPr>
            <a:r>
              <a:t/>
            </a:r>
            <a:endParaRPr sz="1600">
              <a:latin typeface="Arial"/>
              <a:ea typeface="Arial"/>
              <a:cs typeface="Arial"/>
              <a:sym typeface="Arial"/>
            </a:endParaRPr>
          </a:p>
          <a:p>
            <a:pPr indent="0" lvl="0" marL="0" rtl="0" algn="just">
              <a:lnSpc>
                <a:spcPct val="115000"/>
              </a:lnSpc>
              <a:spcBef>
                <a:spcPts val="0"/>
              </a:spcBef>
              <a:spcAft>
                <a:spcPts val="0"/>
              </a:spcAft>
              <a:buNone/>
            </a:pPr>
            <a:r>
              <a:t/>
            </a:r>
            <a:endParaRPr sz="1600">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gfd303128a7_1_67"/>
          <p:cNvSpPr txBox="1"/>
          <p:nvPr>
            <p:ph type="title"/>
          </p:nvPr>
        </p:nvSpPr>
        <p:spPr>
          <a:xfrm>
            <a:off x="0" y="-54429"/>
            <a:ext cx="12192000" cy="1325700"/>
          </a:xfrm>
          <a:prstGeom prst="rect">
            <a:avLst/>
          </a:prstGeom>
          <a:solidFill>
            <a:srgbClr val="004982"/>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Calibri"/>
              <a:buNone/>
            </a:pPr>
            <a:r>
              <a:rPr lang="es-ES"/>
              <a:t>Anexo 4 - Control, Medición y enclavamientos.</a:t>
            </a:r>
            <a:endParaRPr sz="2000"/>
          </a:p>
        </p:txBody>
      </p:sp>
      <p:sp>
        <p:nvSpPr>
          <p:cNvPr id="226" name="Google Shape;226;gfd303128a7_1_67"/>
          <p:cNvSpPr txBox="1"/>
          <p:nvPr>
            <p:ph idx="1" type="body"/>
          </p:nvPr>
        </p:nvSpPr>
        <p:spPr>
          <a:xfrm>
            <a:off x="681350" y="1659575"/>
            <a:ext cx="10635900" cy="4675200"/>
          </a:xfrm>
          <a:prstGeom prst="rect">
            <a:avLst/>
          </a:prstGeom>
          <a:noFill/>
          <a:ln>
            <a:noFill/>
          </a:ln>
        </p:spPr>
        <p:txBody>
          <a:bodyPr anchorCtr="0" anchor="t" bIns="45700" lIns="91425" spcFirstLastPara="1" rIns="91425" wrap="square" tIns="45700">
            <a:noAutofit/>
          </a:bodyPr>
          <a:lstStyle/>
          <a:p>
            <a:pPr indent="-330200" lvl="0" marL="457200" rtl="0" algn="just">
              <a:lnSpc>
                <a:spcPct val="115000"/>
              </a:lnSpc>
              <a:spcBef>
                <a:spcPts val="0"/>
              </a:spcBef>
              <a:spcAft>
                <a:spcPts val="0"/>
              </a:spcAft>
              <a:buSzPts val="1600"/>
              <a:buChar char="•"/>
            </a:pPr>
            <a:r>
              <a:rPr b="1" lang="es-ES" sz="1600">
                <a:latin typeface="Arial"/>
                <a:ea typeface="Arial"/>
                <a:cs typeface="Arial"/>
                <a:sym typeface="Arial"/>
              </a:rPr>
              <a:t>4.1. Medición</a:t>
            </a:r>
            <a:endParaRPr b="1" sz="1600">
              <a:latin typeface="Arial"/>
              <a:ea typeface="Arial"/>
              <a:cs typeface="Arial"/>
              <a:sym typeface="Arial"/>
            </a:endParaRPr>
          </a:p>
          <a:p>
            <a:pPr indent="-330200" lvl="1" marL="914400" rtl="0" algn="just">
              <a:lnSpc>
                <a:spcPct val="115000"/>
              </a:lnSpc>
              <a:spcBef>
                <a:spcPts val="0"/>
              </a:spcBef>
              <a:spcAft>
                <a:spcPts val="0"/>
              </a:spcAft>
              <a:buSzPts val="1600"/>
              <a:buChar char="•"/>
            </a:pPr>
            <a:r>
              <a:rPr lang="es-ES" sz="1600">
                <a:latin typeface="Arial"/>
                <a:ea typeface="Arial"/>
                <a:cs typeface="Arial"/>
                <a:sym typeface="Arial"/>
              </a:rPr>
              <a:t>I. Medida de Presión</a:t>
            </a:r>
            <a:endParaRPr sz="1600">
              <a:latin typeface="Arial"/>
              <a:ea typeface="Arial"/>
              <a:cs typeface="Arial"/>
              <a:sym typeface="Arial"/>
            </a:endParaRPr>
          </a:p>
          <a:p>
            <a:pPr indent="-330200" lvl="1" marL="914400" rtl="0" algn="just">
              <a:lnSpc>
                <a:spcPct val="115000"/>
              </a:lnSpc>
              <a:spcBef>
                <a:spcPts val="0"/>
              </a:spcBef>
              <a:spcAft>
                <a:spcPts val="0"/>
              </a:spcAft>
              <a:buSzPts val="1600"/>
              <a:buChar char="•"/>
            </a:pPr>
            <a:r>
              <a:rPr lang="es-ES" sz="1600">
                <a:latin typeface="Arial"/>
                <a:ea typeface="Arial"/>
                <a:cs typeface="Arial"/>
                <a:sym typeface="Arial"/>
              </a:rPr>
              <a:t>II. Medida de Nivel de agua</a:t>
            </a:r>
            <a:endParaRPr sz="1600">
              <a:latin typeface="Arial"/>
              <a:ea typeface="Arial"/>
              <a:cs typeface="Arial"/>
              <a:sym typeface="Arial"/>
            </a:endParaRPr>
          </a:p>
          <a:p>
            <a:pPr indent="-330200" lvl="1" marL="914400" rtl="0" algn="just">
              <a:lnSpc>
                <a:spcPct val="115000"/>
              </a:lnSpc>
              <a:spcBef>
                <a:spcPts val="0"/>
              </a:spcBef>
              <a:spcAft>
                <a:spcPts val="0"/>
              </a:spcAft>
              <a:buSzPts val="1600"/>
              <a:buFont typeface="Arial"/>
              <a:buChar char="•"/>
            </a:pPr>
            <a:r>
              <a:rPr lang="es-ES" sz="1600">
                <a:latin typeface="Arial"/>
                <a:ea typeface="Arial"/>
                <a:cs typeface="Arial"/>
                <a:sym typeface="Arial"/>
              </a:rPr>
              <a:t>III. Medida de Temperatura</a:t>
            </a:r>
            <a:br>
              <a:rPr lang="es-ES" sz="1600" u="sng">
                <a:latin typeface="Arial"/>
                <a:ea typeface="Arial"/>
                <a:cs typeface="Arial"/>
                <a:sym typeface="Arial"/>
              </a:rPr>
            </a:br>
            <a:r>
              <a:rPr lang="es-ES" sz="1600">
                <a:latin typeface="Arial"/>
                <a:ea typeface="Arial"/>
                <a:cs typeface="Arial"/>
                <a:sym typeface="Arial"/>
              </a:rPr>
              <a:t> </a:t>
            </a:r>
            <a:endParaRPr sz="1600">
              <a:latin typeface="Arial"/>
              <a:ea typeface="Arial"/>
              <a:cs typeface="Arial"/>
              <a:sym typeface="Arial"/>
            </a:endParaRPr>
          </a:p>
          <a:p>
            <a:pPr indent="-330200" lvl="0" marL="457200" rtl="0" algn="just">
              <a:lnSpc>
                <a:spcPct val="115000"/>
              </a:lnSpc>
              <a:spcBef>
                <a:spcPts val="0"/>
              </a:spcBef>
              <a:spcAft>
                <a:spcPts val="0"/>
              </a:spcAft>
              <a:buSzPts val="1600"/>
              <a:buChar char="•"/>
            </a:pPr>
            <a:r>
              <a:rPr b="1" lang="es-ES" sz="1600">
                <a:latin typeface="Arial"/>
                <a:ea typeface="Arial"/>
                <a:cs typeface="Arial"/>
                <a:sym typeface="Arial"/>
              </a:rPr>
              <a:t>4.2. Control</a:t>
            </a:r>
            <a:endParaRPr b="1" sz="1600">
              <a:latin typeface="Arial"/>
              <a:ea typeface="Arial"/>
              <a:cs typeface="Arial"/>
              <a:sym typeface="Arial"/>
            </a:endParaRPr>
          </a:p>
          <a:p>
            <a:pPr indent="-330200" lvl="1" marL="914400" rtl="0" algn="just">
              <a:lnSpc>
                <a:spcPct val="115000"/>
              </a:lnSpc>
              <a:spcBef>
                <a:spcPts val="0"/>
              </a:spcBef>
              <a:spcAft>
                <a:spcPts val="0"/>
              </a:spcAft>
              <a:buSzPts val="1600"/>
              <a:buFont typeface="Arial"/>
              <a:buChar char="•"/>
            </a:pPr>
            <a:r>
              <a:rPr lang="es-ES" sz="1600">
                <a:latin typeface="Arial"/>
                <a:ea typeface="Arial"/>
                <a:cs typeface="Arial"/>
                <a:sym typeface="Arial"/>
              </a:rPr>
              <a:t>I. Control de Presión</a:t>
            </a:r>
            <a:endParaRPr sz="1600">
              <a:latin typeface="Arial"/>
              <a:ea typeface="Arial"/>
              <a:cs typeface="Arial"/>
              <a:sym typeface="Arial"/>
            </a:endParaRPr>
          </a:p>
          <a:p>
            <a:pPr indent="-330200" lvl="1" marL="914400" rtl="0" algn="just">
              <a:lnSpc>
                <a:spcPct val="115000"/>
              </a:lnSpc>
              <a:spcBef>
                <a:spcPts val="0"/>
              </a:spcBef>
              <a:spcAft>
                <a:spcPts val="0"/>
              </a:spcAft>
              <a:buSzPts val="1600"/>
              <a:buFont typeface="Arial"/>
              <a:buChar char="•"/>
            </a:pPr>
            <a:r>
              <a:rPr lang="es-ES" sz="1600">
                <a:latin typeface="Arial"/>
                <a:ea typeface="Arial"/>
                <a:cs typeface="Arial"/>
                <a:sym typeface="Arial"/>
              </a:rPr>
              <a:t>II. Control de Nivel de agua</a:t>
            </a:r>
            <a:endParaRPr sz="1600">
              <a:latin typeface="Arial"/>
              <a:ea typeface="Arial"/>
              <a:cs typeface="Arial"/>
              <a:sym typeface="Arial"/>
            </a:endParaRPr>
          </a:p>
          <a:p>
            <a:pPr indent="0" lvl="0" marL="457200" rtl="0" algn="just">
              <a:lnSpc>
                <a:spcPct val="115000"/>
              </a:lnSpc>
              <a:spcBef>
                <a:spcPts val="0"/>
              </a:spcBef>
              <a:spcAft>
                <a:spcPts val="0"/>
              </a:spcAft>
              <a:buNone/>
            </a:pPr>
            <a:r>
              <a:t/>
            </a:r>
            <a:endParaRPr sz="1600">
              <a:latin typeface="Arial"/>
              <a:ea typeface="Arial"/>
              <a:cs typeface="Arial"/>
              <a:sym typeface="Arial"/>
            </a:endParaRPr>
          </a:p>
          <a:p>
            <a:pPr indent="-330200" lvl="0" marL="457200" rtl="0" algn="just">
              <a:lnSpc>
                <a:spcPct val="115000"/>
              </a:lnSpc>
              <a:spcBef>
                <a:spcPts val="0"/>
              </a:spcBef>
              <a:spcAft>
                <a:spcPts val="0"/>
              </a:spcAft>
              <a:buSzPts val="1600"/>
              <a:buChar char="•"/>
            </a:pPr>
            <a:r>
              <a:rPr b="1" lang="es-ES" sz="1600">
                <a:latin typeface="Arial"/>
                <a:ea typeface="Arial"/>
                <a:cs typeface="Arial"/>
                <a:sym typeface="Arial"/>
              </a:rPr>
              <a:t>4.3. Enclavamientos </a:t>
            </a:r>
            <a:endParaRPr b="1" sz="1600">
              <a:latin typeface="Arial"/>
              <a:ea typeface="Arial"/>
              <a:cs typeface="Arial"/>
              <a:sym typeface="Arial"/>
            </a:endParaRPr>
          </a:p>
          <a:p>
            <a:pPr indent="-330200" lvl="1" marL="914400" rtl="0" algn="just">
              <a:lnSpc>
                <a:spcPct val="115000"/>
              </a:lnSpc>
              <a:spcBef>
                <a:spcPts val="0"/>
              </a:spcBef>
              <a:spcAft>
                <a:spcPts val="0"/>
              </a:spcAft>
              <a:buSzPts val="1600"/>
              <a:buFont typeface="Arial"/>
              <a:buChar char="•"/>
            </a:pPr>
            <a:r>
              <a:rPr lang="es-ES" sz="1600">
                <a:latin typeface="Arial"/>
                <a:ea typeface="Arial"/>
                <a:cs typeface="Arial"/>
                <a:sym typeface="Arial"/>
              </a:rPr>
              <a:t>I. Muy Alta Presión (MAP)</a:t>
            </a:r>
            <a:endParaRPr sz="1600">
              <a:latin typeface="Arial"/>
              <a:ea typeface="Arial"/>
              <a:cs typeface="Arial"/>
              <a:sym typeface="Arial"/>
            </a:endParaRPr>
          </a:p>
          <a:p>
            <a:pPr indent="-330200" lvl="1" marL="914400" rtl="0" algn="just">
              <a:lnSpc>
                <a:spcPct val="115000"/>
              </a:lnSpc>
              <a:spcBef>
                <a:spcPts val="0"/>
              </a:spcBef>
              <a:spcAft>
                <a:spcPts val="0"/>
              </a:spcAft>
              <a:buSzPts val="1600"/>
              <a:buFont typeface="Arial"/>
              <a:buChar char="•"/>
            </a:pPr>
            <a:r>
              <a:rPr lang="es-ES" sz="1600">
                <a:latin typeface="Arial"/>
                <a:ea typeface="Arial"/>
                <a:cs typeface="Arial"/>
                <a:sym typeface="Arial"/>
              </a:rPr>
              <a:t>II. Falta de llama </a:t>
            </a:r>
            <a:endParaRPr sz="1600">
              <a:latin typeface="Arial"/>
              <a:ea typeface="Arial"/>
              <a:cs typeface="Arial"/>
              <a:sym typeface="Arial"/>
            </a:endParaRPr>
          </a:p>
          <a:p>
            <a:pPr indent="-330200" lvl="1" marL="914400" rtl="0" algn="just">
              <a:lnSpc>
                <a:spcPct val="115000"/>
              </a:lnSpc>
              <a:spcBef>
                <a:spcPts val="0"/>
              </a:spcBef>
              <a:spcAft>
                <a:spcPts val="0"/>
              </a:spcAft>
              <a:buSzPts val="1600"/>
              <a:buFont typeface="Arial"/>
              <a:buChar char="•"/>
            </a:pPr>
            <a:r>
              <a:rPr lang="es-ES" sz="1600">
                <a:latin typeface="Arial"/>
                <a:ea typeface="Arial"/>
                <a:cs typeface="Arial"/>
                <a:sym typeface="Arial"/>
              </a:rPr>
              <a:t>III. Bajo Nivel (BN1) y Muy bajo nivel (BN2) de agua</a:t>
            </a:r>
            <a:endParaRPr sz="1600">
              <a:latin typeface="Arial"/>
              <a:ea typeface="Arial"/>
              <a:cs typeface="Arial"/>
              <a:sym typeface="Arial"/>
            </a:endParaRPr>
          </a:p>
          <a:p>
            <a:pPr indent="0" lvl="0" marL="0" rtl="0" algn="just">
              <a:lnSpc>
                <a:spcPct val="115000"/>
              </a:lnSpc>
              <a:spcBef>
                <a:spcPts val="0"/>
              </a:spcBef>
              <a:spcAft>
                <a:spcPts val="0"/>
              </a:spcAft>
              <a:buNone/>
            </a:pPr>
            <a:r>
              <a:t/>
            </a:r>
            <a:endParaRPr sz="1600">
              <a:latin typeface="Arial"/>
              <a:ea typeface="Arial"/>
              <a:cs typeface="Arial"/>
              <a:sym typeface="Arial"/>
            </a:endParaRPr>
          </a:p>
          <a:p>
            <a:pPr indent="0" lvl="0" marL="0" rtl="0" algn="just">
              <a:lnSpc>
                <a:spcPct val="115000"/>
              </a:lnSpc>
              <a:spcBef>
                <a:spcPts val="0"/>
              </a:spcBef>
              <a:spcAft>
                <a:spcPts val="0"/>
              </a:spcAft>
              <a:buNone/>
            </a:pPr>
            <a:r>
              <a:t/>
            </a:r>
            <a:endParaRPr sz="1600">
              <a:latin typeface="Arial"/>
              <a:ea typeface="Arial"/>
              <a:cs typeface="Arial"/>
              <a:sym typeface="Arial"/>
            </a:endParaRPr>
          </a:p>
          <a:p>
            <a:pPr indent="0" lvl="0" marL="0" rtl="0" algn="just">
              <a:lnSpc>
                <a:spcPct val="115000"/>
              </a:lnSpc>
              <a:spcBef>
                <a:spcPts val="0"/>
              </a:spcBef>
              <a:spcAft>
                <a:spcPts val="0"/>
              </a:spcAft>
              <a:buNone/>
            </a:pPr>
            <a:r>
              <a:t/>
            </a:r>
            <a:endParaRPr sz="1600">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 name="Shape 54"/>
        <p:cNvGrpSpPr/>
        <p:nvPr/>
      </p:nvGrpSpPr>
      <p:grpSpPr>
        <a:xfrm>
          <a:off x="0" y="0"/>
          <a:ext cx="0" cy="0"/>
          <a:chOff x="0" y="0"/>
          <a:chExt cx="0" cy="0"/>
        </a:xfrm>
      </p:grpSpPr>
      <p:sp>
        <p:nvSpPr>
          <p:cNvPr id="55" name="Google Shape;55;p24"/>
          <p:cNvSpPr txBox="1"/>
          <p:nvPr>
            <p:ph type="title"/>
          </p:nvPr>
        </p:nvSpPr>
        <p:spPr>
          <a:xfrm>
            <a:off x="0" y="-54429"/>
            <a:ext cx="12192000" cy="1325563"/>
          </a:xfrm>
          <a:prstGeom prst="rect">
            <a:avLst/>
          </a:prstGeom>
          <a:solidFill>
            <a:srgbClr val="004982"/>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Calibri"/>
              <a:buNone/>
            </a:pPr>
            <a:r>
              <a:rPr lang="es-ES"/>
              <a:t>Contenido</a:t>
            </a:r>
            <a:endParaRPr sz="2000"/>
          </a:p>
        </p:txBody>
      </p:sp>
      <p:sp>
        <p:nvSpPr>
          <p:cNvPr id="56" name="Google Shape;56;p24"/>
          <p:cNvSpPr txBox="1"/>
          <p:nvPr>
            <p:ph idx="1" type="body"/>
          </p:nvPr>
        </p:nvSpPr>
        <p:spPr>
          <a:xfrm>
            <a:off x="838200" y="1747925"/>
            <a:ext cx="8849100" cy="4064400"/>
          </a:xfrm>
          <a:prstGeom prst="rect">
            <a:avLst/>
          </a:prstGeom>
          <a:noFill/>
          <a:ln>
            <a:noFill/>
          </a:ln>
        </p:spPr>
        <p:txBody>
          <a:bodyPr anchorCtr="0" anchor="t" bIns="45700" lIns="91425" spcFirstLastPara="1" rIns="91425" wrap="square" tIns="45700">
            <a:noAutofit/>
          </a:bodyPr>
          <a:lstStyle/>
          <a:p>
            <a:pPr indent="-374650" lvl="0" marL="457200" rtl="0" algn="l">
              <a:lnSpc>
                <a:spcPct val="150000"/>
              </a:lnSpc>
              <a:spcBef>
                <a:spcPts val="1000"/>
              </a:spcBef>
              <a:spcAft>
                <a:spcPts val="0"/>
              </a:spcAft>
              <a:buSzPts val="2300"/>
              <a:buChar char="•"/>
            </a:pPr>
            <a:r>
              <a:rPr lang="es-ES" sz="2300"/>
              <a:t>Sección IV - </a:t>
            </a:r>
            <a:r>
              <a:rPr lang="es-ES" sz="2300"/>
              <a:t>Construcción</a:t>
            </a:r>
            <a:r>
              <a:rPr lang="es-ES" sz="2300"/>
              <a:t> e Instalación</a:t>
            </a:r>
            <a:endParaRPr sz="2300"/>
          </a:p>
          <a:p>
            <a:pPr indent="-374650" lvl="0" marL="457200" rtl="0" algn="l">
              <a:lnSpc>
                <a:spcPct val="150000"/>
              </a:lnSpc>
              <a:spcBef>
                <a:spcPts val="0"/>
              </a:spcBef>
              <a:spcAft>
                <a:spcPts val="0"/>
              </a:spcAft>
              <a:buSzPts val="2300"/>
              <a:buChar char="•"/>
            </a:pPr>
            <a:r>
              <a:rPr lang="es-ES" sz="2300"/>
              <a:t>Sección V - Operación</a:t>
            </a:r>
            <a:endParaRPr sz="2300"/>
          </a:p>
          <a:p>
            <a:pPr indent="-374650" lvl="0" marL="457200" rtl="0" algn="l">
              <a:lnSpc>
                <a:spcPct val="150000"/>
              </a:lnSpc>
              <a:spcBef>
                <a:spcPts val="0"/>
              </a:spcBef>
              <a:spcAft>
                <a:spcPts val="0"/>
              </a:spcAft>
              <a:buSzPts val="2300"/>
              <a:buChar char="•"/>
            </a:pPr>
            <a:r>
              <a:rPr lang="es-ES" sz="2300"/>
              <a:t>Anexo 4 - Control, Medición y Enclavamientos</a:t>
            </a:r>
            <a:endParaRPr sz="23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gfd303128a7_1_73"/>
          <p:cNvSpPr txBox="1"/>
          <p:nvPr>
            <p:ph idx="1" type="body"/>
          </p:nvPr>
        </p:nvSpPr>
        <p:spPr>
          <a:xfrm>
            <a:off x="483100" y="2024900"/>
            <a:ext cx="10635900" cy="4675200"/>
          </a:xfrm>
          <a:prstGeom prst="rect">
            <a:avLst/>
          </a:prstGeom>
          <a:noFill/>
          <a:ln>
            <a:noFill/>
          </a:ln>
        </p:spPr>
        <p:txBody>
          <a:bodyPr anchorCtr="0" anchor="t" bIns="45700" lIns="91425" spcFirstLastPara="1" rIns="91425" wrap="square" tIns="45700">
            <a:noAutofit/>
          </a:bodyPr>
          <a:lstStyle/>
          <a:p>
            <a:pPr indent="-330200" lvl="0" marL="457200" rtl="0" algn="just">
              <a:lnSpc>
                <a:spcPct val="115000"/>
              </a:lnSpc>
              <a:spcBef>
                <a:spcPts val="0"/>
              </a:spcBef>
              <a:spcAft>
                <a:spcPts val="0"/>
              </a:spcAft>
              <a:buSzPts val="1600"/>
              <a:buChar char="•"/>
            </a:pPr>
            <a:r>
              <a:rPr lang="es-ES" sz="1600" u="sng">
                <a:latin typeface="Arial"/>
                <a:ea typeface="Arial"/>
                <a:cs typeface="Arial"/>
                <a:sym typeface="Arial"/>
              </a:rPr>
              <a:t>I. Medida de Presión</a:t>
            </a:r>
            <a:endParaRPr sz="1600">
              <a:latin typeface="Arial"/>
              <a:ea typeface="Arial"/>
              <a:cs typeface="Arial"/>
              <a:sym typeface="Arial"/>
            </a:endParaRPr>
          </a:p>
          <a:p>
            <a:pPr indent="0" lvl="0" marL="0" rtl="0" algn="just">
              <a:lnSpc>
                <a:spcPct val="115000"/>
              </a:lnSpc>
              <a:spcBef>
                <a:spcPts val="0"/>
              </a:spcBef>
              <a:spcAft>
                <a:spcPts val="0"/>
              </a:spcAft>
              <a:buNone/>
            </a:pPr>
            <a:r>
              <a:t/>
            </a:r>
            <a:endParaRPr sz="1600">
              <a:latin typeface="Arial"/>
              <a:ea typeface="Arial"/>
              <a:cs typeface="Arial"/>
              <a:sym typeface="Arial"/>
            </a:endParaRPr>
          </a:p>
          <a:p>
            <a:pPr indent="-330200" lvl="0" marL="914400" rtl="0" algn="just">
              <a:lnSpc>
                <a:spcPct val="115000"/>
              </a:lnSpc>
              <a:spcBef>
                <a:spcPts val="0"/>
              </a:spcBef>
              <a:spcAft>
                <a:spcPts val="0"/>
              </a:spcAft>
              <a:buSzPts val="1600"/>
              <a:buFont typeface="Arial"/>
              <a:buChar char="•"/>
            </a:pPr>
            <a:r>
              <a:rPr lang="es-ES" sz="1600">
                <a:latin typeface="Arial"/>
                <a:ea typeface="Arial"/>
                <a:cs typeface="Arial"/>
                <a:sym typeface="Arial"/>
              </a:rPr>
              <a:t>Todos los generadores de vapor deben contar con al menos un manómetro.</a:t>
            </a:r>
            <a:endParaRPr sz="1600">
              <a:latin typeface="Arial"/>
              <a:ea typeface="Arial"/>
              <a:cs typeface="Arial"/>
              <a:sym typeface="Arial"/>
            </a:endParaRPr>
          </a:p>
          <a:p>
            <a:pPr indent="0" lvl="0" marL="457200" rtl="0" algn="just">
              <a:lnSpc>
                <a:spcPct val="115000"/>
              </a:lnSpc>
              <a:spcBef>
                <a:spcPts val="0"/>
              </a:spcBef>
              <a:spcAft>
                <a:spcPts val="0"/>
              </a:spcAft>
              <a:buNone/>
            </a:pPr>
            <a:r>
              <a:t/>
            </a:r>
            <a:endParaRPr sz="1600">
              <a:latin typeface="Arial"/>
              <a:ea typeface="Arial"/>
              <a:cs typeface="Arial"/>
              <a:sym typeface="Arial"/>
            </a:endParaRPr>
          </a:p>
          <a:p>
            <a:pPr indent="-330200" lvl="0" marL="914400" rtl="0" algn="just">
              <a:lnSpc>
                <a:spcPct val="115000"/>
              </a:lnSpc>
              <a:spcBef>
                <a:spcPts val="0"/>
              </a:spcBef>
              <a:spcAft>
                <a:spcPts val="0"/>
              </a:spcAft>
              <a:buSzPts val="1600"/>
              <a:buFont typeface="Arial"/>
              <a:buChar char="•"/>
            </a:pPr>
            <a:r>
              <a:rPr lang="es-ES" sz="1600">
                <a:latin typeface="Arial"/>
                <a:ea typeface="Arial"/>
                <a:cs typeface="Arial"/>
                <a:sym typeface="Arial"/>
              </a:rPr>
              <a:t>Debe ser localizado de manera tal que su lectura sea sencilla e instalado de forma que asegure un sello de agua entre él y el cuerpo a presión (NO puede contactar directamente con vapor).</a:t>
            </a:r>
            <a:br>
              <a:rPr lang="es-ES" sz="1600">
                <a:latin typeface="Arial"/>
                <a:ea typeface="Arial"/>
                <a:cs typeface="Arial"/>
                <a:sym typeface="Arial"/>
              </a:rPr>
            </a:br>
            <a:endParaRPr sz="1600">
              <a:latin typeface="Arial"/>
              <a:ea typeface="Arial"/>
              <a:cs typeface="Arial"/>
              <a:sym typeface="Arial"/>
            </a:endParaRPr>
          </a:p>
          <a:p>
            <a:pPr indent="-330200" lvl="0" marL="914400" rtl="0" algn="just">
              <a:lnSpc>
                <a:spcPct val="115000"/>
              </a:lnSpc>
              <a:spcBef>
                <a:spcPts val="0"/>
              </a:spcBef>
              <a:spcAft>
                <a:spcPts val="0"/>
              </a:spcAft>
              <a:buSzPts val="1600"/>
              <a:buFont typeface="Arial"/>
              <a:buChar char="•"/>
            </a:pPr>
            <a:r>
              <a:rPr lang="es-ES" sz="1600">
                <a:latin typeface="Arial"/>
                <a:ea typeface="Arial"/>
                <a:cs typeface="Arial"/>
                <a:sym typeface="Arial"/>
              </a:rPr>
              <a:t>Fondo de escala de 1,5 a 2 veces la presión de apertura de la válvula de seguridad que está regulada a la menor presión. </a:t>
            </a:r>
            <a:endParaRPr sz="1600">
              <a:latin typeface="Arial"/>
              <a:ea typeface="Arial"/>
              <a:cs typeface="Arial"/>
              <a:sym typeface="Arial"/>
            </a:endParaRPr>
          </a:p>
          <a:p>
            <a:pPr indent="0" lvl="0" marL="457200" rtl="0" algn="just">
              <a:lnSpc>
                <a:spcPct val="115000"/>
              </a:lnSpc>
              <a:spcBef>
                <a:spcPts val="0"/>
              </a:spcBef>
              <a:spcAft>
                <a:spcPts val="0"/>
              </a:spcAft>
              <a:buNone/>
            </a:pPr>
            <a:r>
              <a:t/>
            </a:r>
            <a:endParaRPr sz="1600">
              <a:latin typeface="Arial"/>
              <a:ea typeface="Arial"/>
              <a:cs typeface="Arial"/>
              <a:sym typeface="Arial"/>
            </a:endParaRPr>
          </a:p>
          <a:p>
            <a:pPr indent="-330200" lvl="0" marL="914400" rtl="0" algn="just">
              <a:lnSpc>
                <a:spcPct val="115000"/>
              </a:lnSpc>
              <a:spcBef>
                <a:spcPts val="0"/>
              </a:spcBef>
              <a:spcAft>
                <a:spcPts val="0"/>
              </a:spcAft>
              <a:buSzPts val="1600"/>
              <a:buFont typeface="Arial"/>
              <a:buChar char="•"/>
            </a:pPr>
            <a:r>
              <a:rPr lang="es-ES" sz="1600">
                <a:latin typeface="Arial"/>
                <a:ea typeface="Arial"/>
                <a:cs typeface="Arial"/>
                <a:sym typeface="Arial"/>
              </a:rPr>
              <a:t>Se le deberá marcar una línea roja indeleble indicando la PMTA.</a:t>
            </a:r>
            <a:br>
              <a:rPr lang="es-ES" sz="1600">
                <a:latin typeface="Arial"/>
                <a:ea typeface="Arial"/>
                <a:cs typeface="Arial"/>
                <a:sym typeface="Arial"/>
              </a:rPr>
            </a:br>
            <a:endParaRPr sz="1600">
              <a:latin typeface="Arial"/>
              <a:ea typeface="Arial"/>
              <a:cs typeface="Arial"/>
              <a:sym typeface="Arial"/>
            </a:endParaRPr>
          </a:p>
          <a:p>
            <a:pPr indent="-330200" lvl="0" marL="914400" rtl="0" algn="just">
              <a:lnSpc>
                <a:spcPct val="115000"/>
              </a:lnSpc>
              <a:spcBef>
                <a:spcPts val="0"/>
              </a:spcBef>
              <a:spcAft>
                <a:spcPts val="0"/>
              </a:spcAft>
              <a:buSzPts val="1600"/>
              <a:buFont typeface="Arial"/>
              <a:buChar char="•"/>
            </a:pPr>
            <a:r>
              <a:rPr lang="es-ES" sz="1600">
                <a:latin typeface="Arial"/>
                <a:ea typeface="Arial"/>
                <a:cs typeface="Arial"/>
                <a:sym typeface="Arial"/>
              </a:rPr>
              <a:t>Certificado de calibración: debe contar con certificado de calibración vigente emitido por el Laboratorio Tecnológico del Uruguay (Instituto Metrológico Nacional) o un Laboratorios de Calibración acreditados por el Organismo Uruguayo de Acreditación bajo los requisitos de la norma ISO/IEC 17025.</a:t>
            </a:r>
            <a:endParaRPr sz="1600">
              <a:latin typeface="Arial"/>
              <a:ea typeface="Arial"/>
              <a:cs typeface="Arial"/>
              <a:sym typeface="Arial"/>
            </a:endParaRPr>
          </a:p>
        </p:txBody>
      </p:sp>
      <p:sp>
        <p:nvSpPr>
          <p:cNvPr id="232" name="Google Shape;232;gfd303128a7_1_73"/>
          <p:cNvSpPr txBox="1"/>
          <p:nvPr>
            <p:ph type="title"/>
          </p:nvPr>
        </p:nvSpPr>
        <p:spPr>
          <a:xfrm>
            <a:off x="0" y="-54429"/>
            <a:ext cx="12192000" cy="1325700"/>
          </a:xfrm>
          <a:prstGeom prst="rect">
            <a:avLst/>
          </a:prstGeom>
          <a:solidFill>
            <a:srgbClr val="004982"/>
          </a:solid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600"/>
              <a:buFont typeface="Calibri"/>
              <a:buNone/>
            </a:pPr>
            <a:r>
              <a:rPr lang="es-ES"/>
              <a:t>Anexo 4 - Control, Medición y enclavamientos.</a:t>
            </a:r>
            <a:endParaRPr/>
          </a:p>
          <a:p>
            <a:pPr indent="0" lvl="0" marL="0" rtl="0" algn="l">
              <a:lnSpc>
                <a:spcPct val="90000"/>
              </a:lnSpc>
              <a:spcBef>
                <a:spcPts val="0"/>
              </a:spcBef>
              <a:spcAft>
                <a:spcPts val="0"/>
              </a:spcAft>
              <a:buClr>
                <a:schemeClr val="lt1"/>
              </a:buClr>
              <a:buSzPts val="3600"/>
              <a:buFont typeface="Calibri"/>
              <a:buNone/>
            </a:pPr>
            <a:r>
              <a:rPr lang="es-ES" sz="2000"/>
              <a:t>4.1. Medición</a:t>
            </a:r>
            <a:endParaRPr sz="2000"/>
          </a:p>
        </p:txBody>
      </p:sp>
      <p:sp>
        <p:nvSpPr>
          <p:cNvPr id="233" name="Google Shape;233;gfd303128a7_1_73"/>
          <p:cNvSpPr txBox="1"/>
          <p:nvPr/>
        </p:nvSpPr>
        <p:spPr>
          <a:xfrm>
            <a:off x="166900" y="1593800"/>
            <a:ext cx="10558800" cy="431100"/>
          </a:xfrm>
          <a:prstGeom prst="rect">
            <a:avLst/>
          </a:prstGeom>
          <a:noFill/>
          <a:ln>
            <a:noFill/>
          </a:ln>
        </p:spPr>
        <p:txBody>
          <a:bodyPr anchorCtr="0" anchor="t" bIns="91425" lIns="91425" spcFirstLastPara="1" rIns="91425" wrap="square" tIns="91425">
            <a:spAutoFit/>
          </a:bodyPr>
          <a:lstStyle/>
          <a:p>
            <a:pPr indent="-330200" lvl="0" marL="457200" rtl="0" algn="just">
              <a:lnSpc>
                <a:spcPct val="115000"/>
              </a:lnSpc>
              <a:spcBef>
                <a:spcPts val="0"/>
              </a:spcBef>
              <a:spcAft>
                <a:spcPts val="0"/>
              </a:spcAft>
              <a:buClr>
                <a:schemeClr val="dk1"/>
              </a:buClr>
              <a:buSzPts val="1600"/>
              <a:buChar char="•"/>
            </a:pPr>
            <a:r>
              <a:rPr b="1" lang="es-ES" sz="1600" u="sng">
                <a:solidFill>
                  <a:schemeClr val="dk1"/>
                </a:solidFill>
              </a:rPr>
              <a:t>4.1. MEDICIÓN</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gfd303128a7_1_96"/>
          <p:cNvSpPr txBox="1"/>
          <p:nvPr>
            <p:ph idx="1" type="body"/>
          </p:nvPr>
        </p:nvSpPr>
        <p:spPr>
          <a:xfrm>
            <a:off x="483100" y="1720100"/>
            <a:ext cx="11137800" cy="4675200"/>
          </a:xfrm>
          <a:prstGeom prst="rect">
            <a:avLst/>
          </a:prstGeom>
          <a:noFill/>
          <a:ln>
            <a:noFill/>
          </a:ln>
        </p:spPr>
        <p:txBody>
          <a:bodyPr anchorCtr="0" anchor="t" bIns="45700" lIns="91425" spcFirstLastPara="1" rIns="91425" wrap="square" tIns="45700">
            <a:noAutofit/>
          </a:bodyPr>
          <a:lstStyle/>
          <a:p>
            <a:pPr indent="-330200" lvl="0" marL="457200" rtl="0" algn="just">
              <a:lnSpc>
                <a:spcPct val="115000"/>
              </a:lnSpc>
              <a:spcBef>
                <a:spcPts val="0"/>
              </a:spcBef>
              <a:spcAft>
                <a:spcPts val="0"/>
              </a:spcAft>
              <a:buSzPts val="1600"/>
              <a:buChar char="•"/>
            </a:pPr>
            <a:r>
              <a:rPr lang="es-ES" sz="1600" u="sng">
                <a:latin typeface="Arial"/>
                <a:ea typeface="Arial"/>
                <a:cs typeface="Arial"/>
                <a:sym typeface="Arial"/>
              </a:rPr>
              <a:t>II. Medida de Nivel de agua</a:t>
            </a:r>
            <a:endParaRPr sz="1600" u="sng">
              <a:latin typeface="Arial"/>
              <a:ea typeface="Arial"/>
              <a:cs typeface="Arial"/>
              <a:sym typeface="Arial"/>
            </a:endParaRPr>
          </a:p>
          <a:p>
            <a:pPr indent="0" lvl="0" marL="457200" rtl="0" algn="just">
              <a:lnSpc>
                <a:spcPct val="115000"/>
              </a:lnSpc>
              <a:spcBef>
                <a:spcPts val="0"/>
              </a:spcBef>
              <a:spcAft>
                <a:spcPts val="0"/>
              </a:spcAft>
              <a:buNone/>
            </a:pPr>
            <a:r>
              <a:t/>
            </a:r>
            <a:endParaRPr sz="1600" u="sng">
              <a:latin typeface="Arial"/>
              <a:ea typeface="Arial"/>
              <a:cs typeface="Arial"/>
              <a:sym typeface="Arial"/>
            </a:endParaRPr>
          </a:p>
          <a:p>
            <a:pPr indent="-330200" lvl="0" marL="914400" rtl="0" algn="just">
              <a:lnSpc>
                <a:spcPct val="115000"/>
              </a:lnSpc>
              <a:spcBef>
                <a:spcPts val="0"/>
              </a:spcBef>
              <a:spcAft>
                <a:spcPts val="0"/>
              </a:spcAft>
              <a:buSzPts val="1600"/>
              <a:buFont typeface="Arial"/>
              <a:buChar char="•"/>
            </a:pPr>
            <a:r>
              <a:rPr lang="es-ES" sz="1600">
                <a:latin typeface="Arial"/>
                <a:ea typeface="Arial"/>
                <a:cs typeface="Arial"/>
                <a:sym typeface="Arial"/>
                <a:extLst>
                  <a:ext uri="http://customooxmlschemas.google.com/">
                    <go:slidesCustomData xmlns:go="http://customooxmlschemas.google.com/" textRoundtripDataId="27"/>
                  </a:ext>
                </a:extLst>
              </a:rPr>
              <a:t>Todos generador de vapor debe contar con al menos un medidor de nivel visual, y los incluidos en las categorías G y E2, deben contar con al menos dos medidores de nivel visual.</a:t>
            </a:r>
            <a:endParaRPr sz="1600">
              <a:latin typeface="Arial"/>
              <a:ea typeface="Arial"/>
              <a:cs typeface="Arial"/>
              <a:sym typeface="Arial"/>
            </a:endParaRPr>
          </a:p>
          <a:p>
            <a:pPr indent="0" lvl="0" marL="457200" rtl="0" algn="just">
              <a:lnSpc>
                <a:spcPct val="115000"/>
              </a:lnSpc>
              <a:spcBef>
                <a:spcPts val="0"/>
              </a:spcBef>
              <a:spcAft>
                <a:spcPts val="0"/>
              </a:spcAft>
              <a:buNone/>
            </a:pPr>
            <a:r>
              <a:t/>
            </a:r>
            <a:endParaRPr sz="1600">
              <a:latin typeface="Arial"/>
              <a:ea typeface="Arial"/>
              <a:cs typeface="Arial"/>
              <a:sym typeface="Arial"/>
            </a:endParaRPr>
          </a:p>
          <a:p>
            <a:pPr indent="-330200" lvl="0" marL="914400" rtl="0" algn="just">
              <a:lnSpc>
                <a:spcPct val="115000"/>
              </a:lnSpc>
              <a:spcBef>
                <a:spcPts val="0"/>
              </a:spcBef>
              <a:spcAft>
                <a:spcPts val="0"/>
              </a:spcAft>
              <a:buSzPts val="1600"/>
              <a:buChar char="•"/>
            </a:pPr>
            <a:r>
              <a:rPr lang="es-ES" sz="1600">
                <a:latin typeface="Arial"/>
                <a:ea typeface="Arial"/>
                <a:cs typeface="Arial"/>
                <a:sym typeface="Arial"/>
              </a:rPr>
              <a:t>El menor nivel de agua visible debe ser de al menos 50 mm por encima del menor nivel de agua permisible determinado por el fabricante, excepto aquellos incluidos en las categorías E1 y E3, donde debe ser al menos 25 mm.</a:t>
            </a:r>
            <a:br>
              <a:rPr lang="es-ES" sz="1600">
                <a:latin typeface="Arial"/>
                <a:ea typeface="Arial"/>
                <a:cs typeface="Arial"/>
                <a:sym typeface="Arial"/>
              </a:rPr>
            </a:br>
            <a:endParaRPr sz="1600">
              <a:latin typeface="Arial"/>
              <a:ea typeface="Arial"/>
              <a:cs typeface="Arial"/>
              <a:sym typeface="Arial"/>
            </a:endParaRPr>
          </a:p>
          <a:p>
            <a:pPr indent="-330200" lvl="0" marL="914400" rtl="0" algn="just">
              <a:lnSpc>
                <a:spcPct val="115000"/>
              </a:lnSpc>
              <a:spcBef>
                <a:spcPts val="0"/>
              </a:spcBef>
              <a:spcAft>
                <a:spcPts val="0"/>
              </a:spcAft>
              <a:buSzPts val="1600"/>
              <a:buChar char="•"/>
            </a:pPr>
            <a:r>
              <a:rPr lang="es-ES" sz="1600">
                <a:latin typeface="Arial"/>
                <a:ea typeface="Arial"/>
                <a:cs typeface="Arial"/>
                <a:sym typeface="Arial"/>
              </a:rPr>
              <a:t>Si se cuenta con dos medidores de nivel visual, uno de ellos puede ser sustituido por dos indicadores de nivel de agua remotos independientes. </a:t>
            </a:r>
            <a:endParaRPr sz="1600">
              <a:latin typeface="Arial"/>
              <a:ea typeface="Arial"/>
              <a:cs typeface="Arial"/>
              <a:sym typeface="Arial"/>
            </a:endParaRPr>
          </a:p>
          <a:p>
            <a:pPr indent="0" lvl="0" marL="914400" rtl="0" algn="just">
              <a:lnSpc>
                <a:spcPct val="115000"/>
              </a:lnSpc>
              <a:spcBef>
                <a:spcPts val="0"/>
              </a:spcBef>
              <a:spcAft>
                <a:spcPts val="0"/>
              </a:spcAft>
              <a:buNone/>
            </a:pPr>
            <a:r>
              <a:t/>
            </a:r>
            <a:endParaRPr sz="1600">
              <a:latin typeface="Arial"/>
              <a:ea typeface="Arial"/>
              <a:cs typeface="Arial"/>
              <a:sym typeface="Arial"/>
            </a:endParaRPr>
          </a:p>
          <a:p>
            <a:pPr indent="-330200" lvl="0" marL="914400" rtl="0" algn="just">
              <a:lnSpc>
                <a:spcPct val="115000"/>
              </a:lnSpc>
              <a:spcBef>
                <a:spcPts val="0"/>
              </a:spcBef>
              <a:spcAft>
                <a:spcPts val="0"/>
              </a:spcAft>
              <a:buSzPts val="1600"/>
              <a:buChar char="•"/>
            </a:pPr>
            <a:r>
              <a:rPr lang="es-ES" sz="1600">
                <a:latin typeface="Arial"/>
                <a:ea typeface="Arial"/>
                <a:cs typeface="Arial"/>
                <a:sym typeface="Arial"/>
              </a:rPr>
              <a:t>Cuando el nivel de agua en al menos uno de los medidores de nivel visual no se puede apreciar directamente por el operador en el área donde las acciones de control son iniciadas, el sistema de medición deberá transferir la imagen óptica del nivel de agua al área de trabajo del operador.</a:t>
            </a:r>
            <a:endParaRPr sz="1600">
              <a:latin typeface="Arial"/>
              <a:ea typeface="Arial"/>
              <a:cs typeface="Arial"/>
              <a:sym typeface="Arial"/>
            </a:endParaRPr>
          </a:p>
        </p:txBody>
      </p:sp>
      <p:sp>
        <p:nvSpPr>
          <p:cNvPr id="239" name="Google Shape;239;gfd303128a7_1_96"/>
          <p:cNvSpPr txBox="1"/>
          <p:nvPr>
            <p:ph type="title"/>
          </p:nvPr>
        </p:nvSpPr>
        <p:spPr>
          <a:xfrm>
            <a:off x="0" y="-54429"/>
            <a:ext cx="12192000" cy="1325700"/>
          </a:xfrm>
          <a:prstGeom prst="rect">
            <a:avLst/>
          </a:prstGeom>
          <a:solidFill>
            <a:srgbClr val="004982"/>
          </a:solid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600"/>
              <a:buFont typeface="Calibri"/>
              <a:buNone/>
            </a:pPr>
            <a:r>
              <a:rPr lang="es-ES"/>
              <a:t>Anexo 4 - Control, Medición y enclavamientos.</a:t>
            </a:r>
            <a:endParaRPr/>
          </a:p>
          <a:p>
            <a:pPr indent="0" lvl="0" marL="0" rtl="0" algn="l">
              <a:lnSpc>
                <a:spcPct val="90000"/>
              </a:lnSpc>
              <a:spcBef>
                <a:spcPts val="0"/>
              </a:spcBef>
              <a:spcAft>
                <a:spcPts val="0"/>
              </a:spcAft>
              <a:buClr>
                <a:schemeClr val="lt1"/>
              </a:buClr>
              <a:buSzPts val="3600"/>
              <a:buFont typeface="Calibri"/>
              <a:buNone/>
            </a:pPr>
            <a:r>
              <a:rPr lang="es-ES" sz="2000"/>
              <a:t>4.1. Medición</a:t>
            </a:r>
            <a:endParaRPr sz="20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gfd303128a7_1_111"/>
          <p:cNvSpPr txBox="1"/>
          <p:nvPr>
            <p:ph idx="1" type="body"/>
          </p:nvPr>
        </p:nvSpPr>
        <p:spPr>
          <a:xfrm>
            <a:off x="483100" y="1796300"/>
            <a:ext cx="11137800" cy="4675200"/>
          </a:xfrm>
          <a:prstGeom prst="rect">
            <a:avLst/>
          </a:prstGeom>
          <a:noFill/>
          <a:ln>
            <a:noFill/>
          </a:ln>
        </p:spPr>
        <p:txBody>
          <a:bodyPr anchorCtr="0" anchor="t" bIns="45700" lIns="91425" spcFirstLastPara="1" rIns="91425" wrap="square" tIns="45700">
            <a:noAutofit/>
          </a:bodyPr>
          <a:lstStyle/>
          <a:p>
            <a:pPr indent="-330200" lvl="0" marL="457200" rtl="0" algn="just">
              <a:lnSpc>
                <a:spcPct val="115000"/>
              </a:lnSpc>
              <a:spcBef>
                <a:spcPts val="0"/>
              </a:spcBef>
              <a:spcAft>
                <a:spcPts val="0"/>
              </a:spcAft>
              <a:buSzPts val="1600"/>
              <a:buChar char="•"/>
            </a:pPr>
            <a:r>
              <a:rPr lang="es-ES" sz="1600" u="sng">
                <a:latin typeface="Arial"/>
                <a:ea typeface="Arial"/>
                <a:cs typeface="Arial"/>
                <a:sym typeface="Arial"/>
              </a:rPr>
              <a:t>II. Medida de Nivel de agua (cont. 1)</a:t>
            </a:r>
            <a:endParaRPr sz="1600" u="sng">
              <a:latin typeface="Arial"/>
              <a:ea typeface="Arial"/>
              <a:cs typeface="Arial"/>
              <a:sym typeface="Arial"/>
            </a:endParaRPr>
          </a:p>
          <a:p>
            <a:pPr indent="0" lvl="0" marL="457200" rtl="0" algn="just">
              <a:lnSpc>
                <a:spcPct val="115000"/>
              </a:lnSpc>
              <a:spcBef>
                <a:spcPts val="0"/>
              </a:spcBef>
              <a:spcAft>
                <a:spcPts val="0"/>
              </a:spcAft>
              <a:buNone/>
            </a:pPr>
            <a:r>
              <a:t/>
            </a:r>
            <a:endParaRPr sz="1600" u="sng">
              <a:latin typeface="Arial"/>
              <a:ea typeface="Arial"/>
              <a:cs typeface="Arial"/>
              <a:sym typeface="Arial"/>
            </a:endParaRPr>
          </a:p>
          <a:p>
            <a:pPr indent="-330200" lvl="0" marL="914400" rtl="0" algn="just">
              <a:lnSpc>
                <a:spcPct val="115000"/>
              </a:lnSpc>
              <a:spcBef>
                <a:spcPts val="0"/>
              </a:spcBef>
              <a:spcAft>
                <a:spcPts val="0"/>
              </a:spcAft>
              <a:buSzPts val="1600"/>
              <a:buChar char="•"/>
            </a:pPr>
            <a:r>
              <a:rPr lang="es-ES" sz="1600">
                <a:latin typeface="Arial"/>
                <a:ea typeface="Arial"/>
                <a:cs typeface="Arial"/>
                <a:sym typeface="Arial"/>
              </a:rPr>
              <a:t>Cuando dos medidores de nivel de agua remotos e independientes operan de manera confiable, uno de los indicadores de nivel visible requeridos puede desconectarse, pero debe permanecer en condiciones de servicio. </a:t>
            </a:r>
            <a:endParaRPr sz="1600">
              <a:latin typeface="Arial"/>
              <a:ea typeface="Arial"/>
              <a:cs typeface="Arial"/>
              <a:sym typeface="Arial"/>
            </a:endParaRPr>
          </a:p>
          <a:p>
            <a:pPr indent="0" lvl="0" marL="914400" rtl="0" algn="just">
              <a:lnSpc>
                <a:spcPct val="115000"/>
              </a:lnSpc>
              <a:spcBef>
                <a:spcPts val="0"/>
              </a:spcBef>
              <a:spcAft>
                <a:spcPts val="0"/>
              </a:spcAft>
              <a:buNone/>
            </a:pPr>
            <a:r>
              <a:t/>
            </a:r>
            <a:endParaRPr sz="1600">
              <a:latin typeface="Arial"/>
              <a:ea typeface="Arial"/>
              <a:cs typeface="Arial"/>
              <a:sym typeface="Arial"/>
            </a:endParaRPr>
          </a:p>
          <a:p>
            <a:pPr indent="-330200" lvl="0" marL="914400" rtl="0" algn="just">
              <a:lnSpc>
                <a:spcPct val="115000"/>
              </a:lnSpc>
              <a:spcBef>
                <a:spcPts val="0"/>
              </a:spcBef>
              <a:spcAft>
                <a:spcPts val="0"/>
              </a:spcAft>
              <a:buSzPts val="1600"/>
              <a:buChar char="•"/>
            </a:pPr>
            <a:r>
              <a:rPr lang="es-ES" sz="1600">
                <a:latin typeface="Arial"/>
                <a:ea typeface="Arial"/>
                <a:cs typeface="Arial"/>
                <a:sym typeface="Arial"/>
              </a:rPr>
              <a:t>Cuando se provee un indicador de nivel remoto en lugar del indicador de nivel visual, debe estar marcado claramente el nivel de agua de referencia mínimo.</a:t>
            </a:r>
            <a:br>
              <a:rPr lang="es-ES" sz="1600">
                <a:latin typeface="Arial"/>
                <a:ea typeface="Arial"/>
                <a:cs typeface="Arial"/>
                <a:sym typeface="Arial"/>
              </a:rPr>
            </a:br>
            <a:endParaRPr sz="1600">
              <a:latin typeface="Arial"/>
              <a:ea typeface="Arial"/>
              <a:cs typeface="Arial"/>
              <a:sym typeface="Arial"/>
            </a:endParaRPr>
          </a:p>
          <a:p>
            <a:pPr indent="-330200" lvl="0" marL="914400" rtl="0" algn="just">
              <a:lnSpc>
                <a:spcPct val="115000"/>
              </a:lnSpc>
              <a:spcBef>
                <a:spcPts val="0"/>
              </a:spcBef>
              <a:spcAft>
                <a:spcPts val="0"/>
              </a:spcAft>
              <a:buSzPts val="1600"/>
              <a:buChar char="•"/>
            </a:pPr>
            <a:r>
              <a:rPr lang="es-ES" sz="1600">
                <a:latin typeface="Arial"/>
                <a:ea typeface="Arial"/>
                <a:cs typeface="Arial"/>
                <a:sym typeface="Arial"/>
              </a:rPr>
              <a:t>Cada medidor de nivel visual deberá contar con una válvula de drenaje que tenga una apertura irrestricta no menor a 6mm de diámetro para facilitar la limpieza.</a:t>
            </a:r>
            <a:br>
              <a:rPr lang="es-ES" sz="1600">
                <a:latin typeface="Arial"/>
                <a:ea typeface="Arial"/>
                <a:cs typeface="Arial"/>
                <a:sym typeface="Arial"/>
              </a:rPr>
            </a:br>
            <a:endParaRPr sz="1600">
              <a:latin typeface="Arial"/>
              <a:ea typeface="Arial"/>
              <a:cs typeface="Arial"/>
              <a:sym typeface="Arial"/>
            </a:endParaRPr>
          </a:p>
          <a:p>
            <a:pPr indent="-330200" lvl="0" marL="914400" rtl="0" algn="just">
              <a:lnSpc>
                <a:spcPct val="115000"/>
              </a:lnSpc>
              <a:spcBef>
                <a:spcPts val="0"/>
              </a:spcBef>
              <a:spcAft>
                <a:spcPts val="0"/>
              </a:spcAft>
              <a:buSzPts val="1600"/>
              <a:buChar char="•"/>
            </a:pPr>
            <a:r>
              <a:rPr lang="es-ES" sz="1600">
                <a:latin typeface="Arial"/>
                <a:ea typeface="Arial"/>
                <a:cs typeface="Arial"/>
                <a:sym typeface="Arial"/>
              </a:rPr>
              <a:t>Cuando la PMTA igual o superior a 7 bar el medidor de nivel visual de cristal debe estar provisto de una conexión para instalar un drenaje con válvula hasta un punto de descarga seguro. </a:t>
            </a:r>
            <a:endParaRPr sz="1600">
              <a:latin typeface="Arial"/>
              <a:ea typeface="Arial"/>
              <a:cs typeface="Arial"/>
              <a:sym typeface="Arial"/>
            </a:endParaRPr>
          </a:p>
        </p:txBody>
      </p:sp>
      <p:sp>
        <p:nvSpPr>
          <p:cNvPr id="245" name="Google Shape;245;gfd303128a7_1_111"/>
          <p:cNvSpPr txBox="1"/>
          <p:nvPr>
            <p:ph type="title"/>
          </p:nvPr>
        </p:nvSpPr>
        <p:spPr>
          <a:xfrm>
            <a:off x="0" y="-54429"/>
            <a:ext cx="12192000" cy="1325700"/>
          </a:xfrm>
          <a:prstGeom prst="rect">
            <a:avLst/>
          </a:prstGeom>
          <a:solidFill>
            <a:srgbClr val="004982"/>
          </a:solid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600"/>
              <a:buFont typeface="Calibri"/>
              <a:buNone/>
            </a:pPr>
            <a:r>
              <a:rPr lang="es-ES"/>
              <a:t>Anexo 4 - Control, Medición y enclavamientos.</a:t>
            </a:r>
            <a:endParaRPr/>
          </a:p>
          <a:p>
            <a:pPr indent="0" lvl="0" marL="0" rtl="0" algn="l">
              <a:lnSpc>
                <a:spcPct val="90000"/>
              </a:lnSpc>
              <a:spcBef>
                <a:spcPts val="0"/>
              </a:spcBef>
              <a:spcAft>
                <a:spcPts val="0"/>
              </a:spcAft>
              <a:buClr>
                <a:schemeClr val="lt1"/>
              </a:buClr>
              <a:buSzPts val="3600"/>
              <a:buFont typeface="Calibri"/>
              <a:buNone/>
            </a:pPr>
            <a:r>
              <a:rPr lang="es-ES" sz="2000"/>
              <a:t>4.1. Medición</a:t>
            </a:r>
            <a:endParaRPr sz="200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gfd303128a7_1_125"/>
          <p:cNvSpPr txBox="1"/>
          <p:nvPr>
            <p:ph idx="1" type="body"/>
          </p:nvPr>
        </p:nvSpPr>
        <p:spPr>
          <a:xfrm>
            <a:off x="483100" y="1796300"/>
            <a:ext cx="11137800" cy="4675200"/>
          </a:xfrm>
          <a:prstGeom prst="rect">
            <a:avLst/>
          </a:prstGeom>
          <a:noFill/>
          <a:ln>
            <a:noFill/>
          </a:ln>
        </p:spPr>
        <p:txBody>
          <a:bodyPr anchorCtr="0" anchor="t" bIns="45700" lIns="91425" spcFirstLastPara="1" rIns="91425" wrap="square" tIns="45700">
            <a:noAutofit/>
          </a:bodyPr>
          <a:lstStyle/>
          <a:p>
            <a:pPr indent="-330200" lvl="0" marL="457200" rtl="0" algn="just">
              <a:lnSpc>
                <a:spcPct val="115000"/>
              </a:lnSpc>
              <a:spcBef>
                <a:spcPts val="0"/>
              </a:spcBef>
              <a:spcAft>
                <a:spcPts val="0"/>
              </a:spcAft>
              <a:buSzPts val="1600"/>
              <a:buChar char="•"/>
            </a:pPr>
            <a:r>
              <a:rPr lang="es-ES" sz="1600" u="sng">
                <a:latin typeface="Arial"/>
                <a:ea typeface="Arial"/>
                <a:cs typeface="Arial"/>
                <a:sym typeface="Arial"/>
              </a:rPr>
              <a:t>II. Medida de Nivel de agua (cont. 2)</a:t>
            </a:r>
            <a:endParaRPr sz="1600" u="sng">
              <a:latin typeface="Arial"/>
              <a:ea typeface="Arial"/>
              <a:cs typeface="Arial"/>
              <a:sym typeface="Arial"/>
            </a:endParaRPr>
          </a:p>
          <a:p>
            <a:pPr indent="0" lvl="0" marL="457200" rtl="0" algn="just">
              <a:lnSpc>
                <a:spcPct val="115000"/>
              </a:lnSpc>
              <a:spcBef>
                <a:spcPts val="0"/>
              </a:spcBef>
              <a:spcAft>
                <a:spcPts val="0"/>
              </a:spcAft>
              <a:buNone/>
            </a:pPr>
            <a:r>
              <a:t/>
            </a:r>
            <a:endParaRPr sz="1600" u="sng">
              <a:latin typeface="Arial"/>
              <a:ea typeface="Arial"/>
              <a:cs typeface="Arial"/>
              <a:sym typeface="Arial"/>
            </a:endParaRPr>
          </a:p>
          <a:p>
            <a:pPr indent="-330200" lvl="0" marL="914400" rtl="0" algn="just">
              <a:lnSpc>
                <a:spcPct val="115000"/>
              </a:lnSpc>
              <a:spcBef>
                <a:spcPts val="0"/>
              </a:spcBef>
              <a:spcAft>
                <a:spcPts val="0"/>
              </a:spcAft>
              <a:buSzPts val="1600"/>
              <a:buChar char="•"/>
            </a:pPr>
            <a:r>
              <a:rPr lang="es-ES" sz="1600">
                <a:latin typeface="Arial"/>
                <a:ea typeface="Arial"/>
                <a:cs typeface="Arial"/>
                <a:sym typeface="Arial"/>
              </a:rPr>
              <a:t>Cada medidor de nivel visual deberá contar con una válvula de corte superior e inferior de dimensión de pasaje adecuada que prevenga su obstrucción debida a depósitos. Si la válvula de drenaje inferior se encuentra a 2 m</a:t>
            </a:r>
            <a:endParaRPr sz="1600">
              <a:latin typeface="Arial"/>
              <a:ea typeface="Arial"/>
              <a:cs typeface="Arial"/>
              <a:sym typeface="Arial"/>
            </a:endParaRPr>
          </a:p>
          <a:p>
            <a:pPr indent="0" lvl="0" marL="914400" rtl="0" algn="just">
              <a:lnSpc>
                <a:spcPct val="115000"/>
              </a:lnSpc>
              <a:spcBef>
                <a:spcPts val="0"/>
              </a:spcBef>
              <a:spcAft>
                <a:spcPts val="0"/>
              </a:spcAft>
              <a:buNone/>
            </a:pPr>
            <a:r>
              <a:rPr lang="es-ES" sz="1600">
                <a:latin typeface="Arial"/>
                <a:ea typeface="Arial"/>
                <a:cs typeface="Arial"/>
                <a:sym typeface="Arial"/>
              </a:rPr>
              <a:t>por encima del suelo o plataforma desde la cual es operada, el mecanismo de operación deberá indicar por su posición si la válvula se encuentra abierta o cerrada. Válvulas del tipo globo no deberán ser utilizadas en este tipo de conexiones.</a:t>
            </a:r>
            <a:br>
              <a:rPr lang="es-ES" sz="1600">
                <a:latin typeface="Arial"/>
                <a:ea typeface="Arial"/>
                <a:cs typeface="Arial"/>
                <a:sym typeface="Arial"/>
              </a:rPr>
            </a:br>
            <a:endParaRPr sz="1600">
              <a:latin typeface="Arial"/>
              <a:ea typeface="Arial"/>
              <a:cs typeface="Arial"/>
              <a:sym typeface="Arial"/>
            </a:endParaRPr>
          </a:p>
          <a:p>
            <a:pPr indent="-330200" lvl="0" marL="914400" rtl="0" algn="just">
              <a:lnSpc>
                <a:spcPct val="115000"/>
              </a:lnSpc>
              <a:spcBef>
                <a:spcPts val="0"/>
              </a:spcBef>
              <a:spcAft>
                <a:spcPts val="0"/>
              </a:spcAft>
              <a:buSzPts val="1600"/>
              <a:buChar char="•"/>
            </a:pPr>
            <a:r>
              <a:rPr lang="es-ES" sz="1600">
                <a:latin typeface="Arial"/>
                <a:ea typeface="Arial"/>
                <a:cs typeface="Arial"/>
                <a:sym typeface="Arial"/>
              </a:rPr>
              <a:t>Los niveles visuales requeridos deberán ser conectados directamente al cuerpo de presión del Generador de Vapor o a una columna de nivel de agua. Cuando dos niveles visuales son requeridos, ambos podrán ser conectados a una única columna de nivel de agua.</a:t>
            </a:r>
            <a:br>
              <a:rPr lang="es-ES" sz="1600">
                <a:latin typeface="Arial"/>
                <a:ea typeface="Arial"/>
                <a:cs typeface="Arial"/>
                <a:sym typeface="Arial"/>
              </a:rPr>
            </a:br>
            <a:endParaRPr sz="1600">
              <a:latin typeface="Arial"/>
              <a:ea typeface="Arial"/>
              <a:cs typeface="Arial"/>
              <a:sym typeface="Arial"/>
            </a:endParaRPr>
          </a:p>
          <a:p>
            <a:pPr indent="-330200" lvl="0" marL="914400" rtl="0" algn="just">
              <a:lnSpc>
                <a:spcPct val="115000"/>
              </a:lnSpc>
              <a:spcBef>
                <a:spcPts val="0"/>
              </a:spcBef>
              <a:spcAft>
                <a:spcPts val="0"/>
              </a:spcAft>
              <a:buSzPts val="1600"/>
              <a:buChar char="•"/>
            </a:pPr>
            <a:r>
              <a:rPr lang="es-ES" sz="1600">
                <a:latin typeface="Arial"/>
                <a:ea typeface="Arial"/>
                <a:cs typeface="Arial"/>
                <a:sym typeface="Arial"/>
              </a:rPr>
              <a:t>En los tubos de nivel es recomendable que se posean grifos de prueba de nivel.</a:t>
            </a:r>
            <a:br>
              <a:rPr lang="es-ES" sz="1600">
                <a:latin typeface="Arial"/>
                <a:ea typeface="Arial"/>
                <a:cs typeface="Arial"/>
                <a:sym typeface="Arial"/>
              </a:rPr>
            </a:br>
            <a:endParaRPr sz="1600">
              <a:latin typeface="Arial"/>
              <a:ea typeface="Arial"/>
              <a:cs typeface="Arial"/>
              <a:sym typeface="Arial"/>
            </a:endParaRPr>
          </a:p>
        </p:txBody>
      </p:sp>
      <p:sp>
        <p:nvSpPr>
          <p:cNvPr id="251" name="Google Shape;251;gfd303128a7_1_125"/>
          <p:cNvSpPr txBox="1"/>
          <p:nvPr>
            <p:ph type="title"/>
          </p:nvPr>
        </p:nvSpPr>
        <p:spPr>
          <a:xfrm>
            <a:off x="0" y="-54429"/>
            <a:ext cx="12192000" cy="1325700"/>
          </a:xfrm>
          <a:prstGeom prst="rect">
            <a:avLst/>
          </a:prstGeom>
          <a:solidFill>
            <a:srgbClr val="004982"/>
          </a:solid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600"/>
              <a:buFont typeface="Calibri"/>
              <a:buNone/>
            </a:pPr>
            <a:r>
              <a:rPr lang="es-ES"/>
              <a:t>Anexo 4 - Control, Medición y enclavamientos.</a:t>
            </a:r>
            <a:endParaRPr/>
          </a:p>
          <a:p>
            <a:pPr indent="0" lvl="0" marL="0" rtl="0" algn="l">
              <a:lnSpc>
                <a:spcPct val="90000"/>
              </a:lnSpc>
              <a:spcBef>
                <a:spcPts val="0"/>
              </a:spcBef>
              <a:spcAft>
                <a:spcPts val="0"/>
              </a:spcAft>
              <a:buClr>
                <a:schemeClr val="lt1"/>
              </a:buClr>
              <a:buSzPts val="3600"/>
              <a:buFont typeface="Calibri"/>
              <a:buNone/>
            </a:pPr>
            <a:r>
              <a:rPr lang="es-ES" sz="2000"/>
              <a:t>4.1. Medición</a:t>
            </a:r>
            <a:endParaRPr sz="200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gfd303128a7_1_103"/>
          <p:cNvSpPr txBox="1"/>
          <p:nvPr>
            <p:ph idx="1" type="body"/>
          </p:nvPr>
        </p:nvSpPr>
        <p:spPr>
          <a:xfrm>
            <a:off x="483100" y="1872500"/>
            <a:ext cx="10635900" cy="4565100"/>
          </a:xfrm>
          <a:prstGeom prst="rect">
            <a:avLst/>
          </a:prstGeom>
          <a:noFill/>
          <a:ln>
            <a:noFill/>
          </a:ln>
        </p:spPr>
        <p:txBody>
          <a:bodyPr anchorCtr="0" anchor="t" bIns="45700" lIns="91425" spcFirstLastPara="1" rIns="91425" wrap="square" tIns="45700">
            <a:noAutofit/>
          </a:bodyPr>
          <a:lstStyle/>
          <a:p>
            <a:pPr indent="-330200" lvl="0" marL="457200" rtl="0" algn="just">
              <a:lnSpc>
                <a:spcPct val="115000"/>
              </a:lnSpc>
              <a:spcBef>
                <a:spcPts val="0"/>
              </a:spcBef>
              <a:spcAft>
                <a:spcPts val="0"/>
              </a:spcAft>
              <a:buSzPts val="1600"/>
              <a:buChar char="•"/>
            </a:pPr>
            <a:r>
              <a:rPr lang="es-ES" sz="1600" u="sng">
                <a:latin typeface="Arial"/>
                <a:ea typeface="Arial"/>
                <a:cs typeface="Arial"/>
                <a:sym typeface="Arial"/>
              </a:rPr>
              <a:t>III. Medida de Temperatura</a:t>
            </a:r>
            <a:endParaRPr sz="1600" u="sng">
              <a:latin typeface="Arial"/>
              <a:ea typeface="Arial"/>
              <a:cs typeface="Arial"/>
              <a:sym typeface="Arial"/>
            </a:endParaRPr>
          </a:p>
          <a:p>
            <a:pPr indent="0" lvl="0" marL="457200" rtl="0" algn="just">
              <a:lnSpc>
                <a:spcPct val="115000"/>
              </a:lnSpc>
              <a:spcBef>
                <a:spcPts val="0"/>
              </a:spcBef>
              <a:spcAft>
                <a:spcPts val="0"/>
              </a:spcAft>
              <a:buNone/>
            </a:pPr>
            <a:r>
              <a:t/>
            </a:r>
            <a:endParaRPr sz="1600" u="sng">
              <a:latin typeface="Arial"/>
              <a:ea typeface="Arial"/>
              <a:cs typeface="Arial"/>
              <a:sym typeface="Arial"/>
            </a:endParaRPr>
          </a:p>
          <a:p>
            <a:pPr indent="-330200" lvl="0" marL="914400" rtl="0" algn="just">
              <a:lnSpc>
                <a:spcPct val="115000"/>
              </a:lnSpc>
              <a:spcBef>
                <a:spcPts val="0"/>
              </a:spcBef>
              <a:spcAft>
                <a:spcPts val="0"/>
              </a:spcAft>
              <a:buSzPts val="1600"/>
              <a:buChar char="•"/>
            </a:pPr>
            <a:r>
              <a:rPr lang="es-ES" sz="1600">
                <a:latin typeface="Arial"/>
                <a:ea typeface="Arial"/>
                <a:cs typeface="Arial"/>
                <a:sym typeface="Arial"/>
              </a:rPr>
              <a:t>En los generadores de vapor incluidos en las categorías M, G y E2 se deberá contar con al menos la medición de temperatura a la salida de los gases de combustión en el inicio de la chimenea, localizado de manera tal que su lectura sea sencilla.</a:t>
            </a:r>
            <a:endParaRPr sz="1600">
              <a:latin typeface="Arial"/>
              <a:ea typeface="Arial"/>
              <a:cs typeface="Arial"/>
              <a:sym typeface="Arial"/>
            </a:endParaRPr>
          </a:p>
          <a:p>
            <a:pPr indent="0" lvl="0" marL="0" rtl="0" algn="just">
              <a:lnSpc>
                <a:spcPct val="115000"/>
              </a:lnSpc>
              <a:spcBef>
                <a:spcPts val="0"/>
              </a:spcBef>
              <a:spcAft>
                <a:spcPts val="0"/>
              </a:spcAft>
              <a:buNone/>
            </a:pPr>
            <a:r>
              <a:t/>
            </a:r>
            <a:endParaRPr sz="1600">
              <a:latin typeface="Arial"/>
              <a:ea typeface="Arial"/>
              <a:cs typeface="Arial"/>
              <a:sym typeface="Arial"/>
            </a:endParaRPr>
          </a:p>
        </p:txBody>
      </p:sp>
      <p:sp>
        <p:nvSpPr>
          <p:cNvPr id="257" name="Google Shape;257;gfd303128a7_1_103"/>
          <p:cNvSpPr txBox="1"/>
          <p:nvPr>
            <p:ph type="title"/>
          </p:nvPr>
        </p:nvSpPr>
        <p:spPr>
          <a:xfrm>
            <a:off x="0" y="-54429"/>
            <a:ext cx="12192000" cy="1325700"/>
          </a:xfrm>
          <a:prstGeom prst="rect">
            <a:avLst/>
          </a:prstGeom>
          <a:solidFill>
            <a:srgbClr val="004982"/>
          </a:solid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600"/>
              <a:buFont typeface="Calibri"/>
              <a:buNone/>
            </a:pPr>
            <a:r>
              <a:rPr lang="es-ES"/>
              <a:t>Anexo 4 - Control, Medición y enclavamientos.</a:t>
            </a:r>
            <a:endParaRPr/>
          </a:p>
          <a:p>
            <a:pPr indent="0" lvl="0" marL="0" rtl="0" algn="l">
              <a:lnSpc>
                <a:spcPct val="90000"/>
              </a:lnSpc>
              <a:spcBef>
                <a:spcPts val="0"/>
              </a:spcBef>
              <a:spcAft>
                <a:spcPts val="0"/>
              </a:spcAft>
              <a:buClr>
                <a:schemeClr val="lt1"/>
              </a:buClr>
              <a:buSzPts val="3600"/>
              <a:buFont typeface="Calibri"/>
              <a:buNone/>
            </a:pPr>
            <a:r>
              <a:rPr lang="es-ES" sz="2000"/>
              <a:t>4.1. Medición</a:t>
            </a:r>
            <a:endParaRPr sz="2000"/>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gfd303128a7_1_131"/>
          <p:cNvSpPr txBox="1"/>
          <p:nvPr>
            <p:ph idx="1" type="body"/>
          </p:nvPr>
        </p:nvSpPr>
        <p:spPr>
          <a:xfrm>
            <a:off x="483100" y="2024900"/>
            <a:ext cx="10635900" cy="4461600"/>
          </a:xfrm>
          <a:prstGeom prst="rect">
            <a:avLst/>
          </a:prstGeom>
          <a:noFill/>
          <a:ln>
            <a:noFill/>
          </a:ln>
        </p:spPr>
        <p:txBody>
          <a:bodyPr anchorCtr="0" anchor="t" bIns="45700" lIns="91425" spcFirstLastPara="1" rIns="91425" wrap="square" tIns="45700">
            <a:noAutofit/>
          </a:bodyPr>
          <a:lstStyle/>
          <a:p>
            <a:pPr indent="-330200" lvl="0" marL="457200" rtl="0" algn="just">
              <a:lnSpc>
                <a:spcPct val="115000"/>
              </a:lnSpc>
              <a:spcBef>
                <a:spcPts val="0"/>
              </a:spcBef>
              <a:spcAft>
                <a:spcPts val="0"/>
              </a:spcAft>
              <a:buSzPts val="1600"/>
              <a:buChar char="•"/>
            </a:pPr>
            <a:r>
              <a:rPr lang="es-ES" sz="1600" u="sng">
                <a:latin typeface="Arial"/>
                <a:ea typeface="Arial"/>
                <a:cs typeface="Arial"/>
                <a:sym typeface="Arial"/>
              </a:rPr>
              <a:t>I. Control de Presión</a:t>
            </a:r>
            <a:br>
              <a:rPr lang="es-ES" sz="1600" u="sng">
                <a:latin typeface="Arial"/>
                <a:ea typeface="Arial"/>
                <a:cs typeface="Arial"/>
                <a:sym typeface="Arial"/>
              </a:rPr>
            </a:br>
            <a:endParaRPr sz="1600" u="sng">
              <a:latin typeface="Arial"/>
              <a:ea typeface="Arial"/>
              <a:cs typeface="Arial"/>
              <a:sym typeface="Arial"/>
            </a:endParaRPr>
          </a:p>
          <a:p>
            <a:pPr indent="-330200" lvl="0" marL="914400" rtl="0" algn="just">
              <a:lnSpc>
                <a:spcPct val="115000"/>
              </a:lnSpc>
              <a:spcBef>
                <a:spcPts val="0"/>
              </a:spcBef>
              <a:spcAft>
                <a:spcPts val="0"/>
              </a:spcAft>
              <a:buSzPts val="1600"/>
              <a:buChar char="•"/>
            </a:pPr>
            <a:r>
              <a:rPr lang="es-ES" sz="1600">
                <a:latin typeface="Arial"/>
                <a:ea typeface="Arial"/>
                <a:cs typeface="Arial"/>
                <a:sym typeface="Arial"/>
              </a:rPr>
              <a:t>Todo generador de vapor deberá contar con un control de operación que actúe sobre la alimentación de combustible y/o aire (según corresponda) en función de la presión de trabajo. </a:t>
            </a:r>
            <a:endParaRPr sz="1600">
              <a:latin typeface="Arial"/>
              <a:ea typeface="Arial"/>
              <a:cs typeface="Arial"/>
              <a:sym typeface="Arial"/>
            </a:endParaRPr>
          </a:p>
          <a:p>
            <a:pPr indent="0" lvl="0" marL="914400" rtl="0" algn="just">
              <a:lnSpc>
                <a:spcPct val="115000"/>
              </a:lnSpc>
              <a:spcBef>
                <a:spcPts val="0"/>
              </a:spcBef>
              <a:spcAft>
                <a:spcPts val="0"/>
              </a:spcAft>
              <a:buNone/>
            </a:pPr>
            <a:r>
              <a:t/>
            </a:r>
            <a:endParaRPr sz="1600">
              <a:latin typeface="Arial"/>
              <a:ea typeface="Arial"/>
              <a:cs typeface="Arial"/>
              <a:sym typeface="Arial"/>
            </a:endParaRPr>
          </a:p>
          <a:p>
            <a:pPr indent="0" lvl="0" marL="914400" rtl="0" algn="just">
              <a:lnSpc>
                <a:spcPct val="115000"/>
              </a:lnSpc>
              <a:spcBef>
                <a:spcPts val="0"/>
              </a:spcBef>
              <a:spcAft>
                <a:spcPts val="0"/>
              </a:spcAft>
              <a:buNone/>
            </a:pPr>
            <a:r>
              <a:t/>
            </a:r>
            <a:endParaRPr sz="1600">
              <a:latin typeface="Arial"/>
              <a:ea typeface="Arial"/>
              <a:cs typeface="Arial"/>
              <a:sym typeface="Arial"/>
            </a:endParaRPr>
          </a:p>
          <a:p>
            <a:pPr indent="-330200" lvl="0" marL="450000" rtl="0" algn="just">
              <a:lnSpc>
                <a:spcPct val="115000"/>
              </a:lnSpc>
              <a:spcBef>
                <a:spcPts val="0"/>
              </a:spcBef>
              <a:spcAft>
                <a:spcPts val="0"/>
              </a:spcAft>
              <a:buSzPts val="1600"/>
              <a:buFont typeface="Arial"/>
              <a:buChar char="•"/>
            </a:pPr>
            <a:r>
              <a:rPr lang="es-ES" sz="1600" u="sng">
                <a:latin typeface="Arial"/>
                <a:ea typeface="Arial"/>
                <a:cs typeface="Arial"/>
                <a:sym typeface="Arial"/>
              </a:rPr>
              <a:t>II. Control de Nivel de agua</a:t>
            </a:r>
            <a:br>
              <a:rPr lang="es-ES" sz="1600" u="sng">
                <a:latin typeface="Arial"/>
                <a:ea typeface="Arial"/>
                <a:cs typeface="Arial"/>
                <a:sym typeface="Arial"/>
              </a:rPr>
            </a:br>
            <a:endParaRPr sz="1600" u="sng">
              <a:latin typeface="Arial"/>
              <a:ea typeface="Arial"/>
              <a:cs typeface="Arial"/>
              <a:sym typeface="Arial"/>
            </a:endParaRPr>
          </a:p>
          <a:p>
            <a:pPr indent="-330200" lvl="0" marL="914400" rtl="0" algn="just">
              <a:lnSpc>
                <a:spcPct val="115000"/>
              </a:lnSpc>
              <a:spcBef>
                <a:spcPts val="0"/>
              </a:spcBef>
              <a:spcAft>
                <a:spcPts val="0"/>
              </a:spcAft>
              <a:buSzPts val="1600"/>
              <a:buChar char="•"/>
            </a:pPr>
            <a:r>
              <a:rPr lang="es-ES" sz="1600">
                <a:latin typeface="Arial"/>
                <a:ea typeface="Arial"/>
                <a:cs typeface="Arial"/>
                <a:sym typeface="Arial"/>
              </a:rPr>
              <a:t>Categorías P, M, G y E2: deben contar con dos (2) controles de operación independientes entre sí, que deben actuar sobre las bombas de alimentación de agua o sobre la válvula de alimentación de agua (según corresponda) en función del nivel de agua.</a:t>
            </a:r>
            <a:br>
              <a:rPr lang="es-ES" sz="1600">
                <a:latin typeface="Arial"/>
                <a:ea typeface="Arial"/>
                <a:cs typeface="Arial"/>
                <a:sym typeface="Arial"/>
              </a:rPr>
            </a:br>
            <a:endParaRPr sz="1600">
              <a:latin typeface="Arial"/>
              <a:ea typeface="Arial"/>
              <a:cs typeface="Arial"/>
              <a:sym typeface="Arial"/>
            </a:endParaRPr>
          </a:p>
          <a:p>
            <a:pPr indent="-330200" lvl="0" marL="914400" rtl="0" algn="just">
              <a:lnSpc>
                <a:spcPct val="115000"/>
              </a:lnSpc>
              <a:spcBef>
                <a:spcPts val="0"/>
              </a:spcBef>
              <a:spcAft>
                <a:spcPts val="0"/>
              </a:spcAft>
              <a:buSzPts val="1600"/>
              <a:buChar char="•"/>
            </a:pPr>
            <a:r>
              <a:rPr lang="es-ES" sz="1600">
                <a:latin typeface="Arial"/>
                <a:ea typeface="Arial"/>
                <a:cs typeface="Arial"/>
                <a:sym typeface="Arial"/>
              </a:rPr>
              <a:t>Categorías E1 y E3 del tipo resistencia: deben contar con un (1) control de operación.</a:t>
            </a:r>
            <a:br>
              <a:rPr lang="es-ES" sz="1600">
                <a:latin typeface="Arial"/>
                <a:ea typeface="Arial"/>
                <a:cs typeface="Arial"/>
                <a:sym typeface="Arial"/>
              </a:rPr>
            </a:br>
            <a:endParaRPr sz="1600">
              <a:latin typeface="Arial"/>
              <a:ea typeface="Arial"/>
              <a:cs typeface="Arial"/>
              <a:sym typeface="Arial"/>
            </a:endParaRPr>
          </a:p>
          <a:p>
            <a:pPr indent="-330200" lvl="0" marL="914400" rtl="0" algn="just">
              <a:lnSpc>
                <a:spcPct val="115000"/>
              </a:lnSpc>
              <a:spcBef>
                <a:spcPts val="0"/>
              </a:spcBef>
              <a:spcAft>
                <a:spcPts val="0"/>
              </a:spcAft>
              <a:buSzPts val="1600"/>
              <a:buChar char="•"/>
            </a:pPr>
            <a:r>
              <a:rPr lang="es-ES" sz="1600">
                <a:latin typeface="Arial"/>
                <a:ea typeface="Arial"/>
                <a:cs typeface="Arial"/>
                <a:sym typeface="Arial"/>
              </a:rPr>
              <a:t>Categoría E3 del tipo electrodo: no requieren control de operación.</a:t>
            </a:r>
            <a:endParaRPr sz="1600">
              <a:latin typeface="Arial"/>
              <a:ea typeface="Arial"/>
              <a:cs typeface="Arial"/>
              <a:sym typeface="Arial"/>
            </a:endParaRPr>
          </a:p>
          <a:p>
            <a:pPr indent="0" lvl="0" marL="0" rtl="0" algn="just">
              <a:lnSpc>
                <a:spcPct val="115000"/>
              </a:lnSpc>
              <a:spcBef>
                <a:spcPts val="0"/>
              </a:spcBef>
              <a:spcAft>
                <a:spcPts val="0"/>
              </a:spcAft>
              <a:buNone/>
            </a:pPr>
            <a:r>
              <a:t/>
            </a:r>
            <a:endParaRPr sz="1600">
              <a:latin typeface="Arial"/>
              <a:ea typeface="Arial"/>
              <a:cs typeface="Arial"/>
              <a:sym typeface="Arial"/>
            </a:endParaRPr>
          </a:p>
          <a:p>
            <a:pPr indent="0" lvl="0" marL="0" rtl="0" algn="just">
              <a:lnSpc>
                <a:spcPct val="115000"/>
              </a:lnSpc>
              <a:spcBef>
                <a:spcPts val="0"/>
              </a:spcBef>
              <a:spcAft>
                <a:spcPts val="0"/>
              </a:spcAft>
              <a:buNone/>
            </a:pPr>
            <a:r>
              <a:t/>
            </a:r>
            <a:endParaRPr sz="1600">
              <a:latin typeface="Arial"/>
              <a:ea typeface="Arial"/>
              <a:cs typeface="Arial"/>
              <a:sym typeface="Arial"/>
            </a:endParaRPr>
          </a:p>
          <a:p>
            <a:pPr indent="0" lvl="0" marL="0" rtl="0" algn="just">
              <a:lnSpc>
                <a:spcPct val="115000"/>
              </a:lnSpc>
              <a:spcBef>
                <a:spcPts val="0"/>
              </a:spcBef>
              <a:spcAft>
                <a:spcPts val="0"/>
              </a:spcAft>
              <a:buNone/>
            </a:pPr>
            <a:r>
              <a:t/>
            </a:r>
            <a:endParaRPr sz="1600">
              <a:latin typeface="Arial"/>
              <a:ea typeface="Arial"/>
              <a:cs typeface="Arial"/>
              <a:sym typeface="Arial"/>
            </a:endParaRPr>
          </a:p>
          <a:p>
            <a:pPr indent="0" lvl="0" marL="0" rtl="0" algn="just">
              <a:lnSpc>
                <a:spcPct val="115000"/>
              </a:lnSpc>
              <a:spcBef>
                <a:spcPts val="0"/>
              </a:spcBef>
              <a:spcAft>
                <a:spcPts val="0"/>
              </a:spcAft>
              <a:buNone/>
            </a:pPr>
            <a:r>
              <a:t/>
            </a:r>
            <a:endParaRPr sz="1600">
              <a:latin typeface="Arial"/>
              <a:ea typeface="Arial"/>
              <a:cs typeface="Arial"/>
              <a:sym typeface="Arial"/>
            </a:endParaRPr>
          </a:p>
        </p:txBody>
      </p:sp>
      <p:sp>
        <p:nvSpPr>
          <p:cNvPr id="263" name="Google Shape;263;gfd303128a7_1_131"/>
          <p:cNvSpPr txBox="1"/>
          <p:nvPr>
            <p:ph type="title"/>
          </p:nvPr>
        </p:nvSpPr>
        <p:spPr>
          <a:xfrm>
            <a:off x="0" y="-54429"/>
            <a:ext cx="12192000" cy="1325700"/>
          </a:xfrm>
          <a:prstGeom prst="rect">
            <a:avLst/>
          </a:prstGeom>
          <a:solidFill>
            <a:srgbClr val="004982"/>
          </a:solid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600"/>
              <a:buFont typeface="Calibri"/>
              <a:buNone/>
            </a:pPr>
            <a:r>
              <a:rPr lang="es-ES"/>
              <a:t>Anexo 4 - Control, Medición y enclavamientos.</a:t>
            </a:r>
            <a:endParaRPr/>
          </a:p>
          <a:p>
            <a:pPr indent="0" lvl="0" marL="0" rtl="0" algn="l">
              <a:lnSpc>
                <a:spcPct val="90000"/>
              </a:lnSpc>
              <a:spcBef>
                <a:spcPts val="0"/>
              </a:spcBef>
              <a:spcAft>
                <a:spcPts val="0"/>
              </a:spcAft>
              <a:buClr>
                <a:schemeClr val="lt1"/>
              </a:buClr>
              <a:buSzPts val="3600"/>
              <a:buFont typeface="Calibri"/>
              <a:buNone/>
            </a:pPr>
            <a:r>
              <a:rPr lang="es-ES" sz="2000"/>
              <a:t>4.2. Control</a:t>
            </a:r>
            <a:endParaRPr sz="2000"/>
          </a:p>
        </p:txBody>
      </p:sp>
      <p:sp>
        <p:nvSpPr>
          <p:cNvPr id="264" name="Google Shape;264;gfd303128a7_1_131"/>
          <p:cNvSpPr txBox="1"/>
          <p:nvPr/>
        </p:nvSpPr>
        <p:spPr>
          <a:xfrm>
            <a:off x="166900" y="1593800"/>
            <a:ext cx="10558800" cy="431100"/>
          </a:xfrm>
          <a:prstGeom prst="rect">
            <a:avLst/>
          </a:prstGeom>
          <a:noFill/>
          <a:ln>
            <a:noFill/>
          </a:ln>
        </p:spPr>
        <p:txBody>
          <a:bodyPr anchorCtr="0" anchor="t" bIns="91425" lIns="91425" spcFirstLastPara="1" rIns="91425" wrap="square" tIns="91425">
            <a:spAutoFit/>
          </a:bodyPr>
          <a:lstStyle/>
          <a:p>
            <a:pPr indent="-330200" lvl="0" marL="457200" rtl="0" algn="just">
              <a:lnSpc>
                <a:spcPct val="115000"/>
              </a:lnSpc>
              <a:spcBef>
                <a:spcPts val="0"/>
              </a:spcBef>
              <a:spcAft>
                <a:spcPts val="0"/>
              </a:spcAft>
              <a:buClr>
                <a:schemeClr val="dk1"/>
              </a:buClr>
              <a:buSzPts val="1600"/>
              <a:buChar char="•"/>
            </a:pPr>
            <a:r>
              <a:rPr b="1" lang="es-ES" sz="1600" u="sng">
                <a:solidFill>
                  <a:schemeClr val="dk1"/>
                </a:solidFill>
              </a:rPr>
              <a:t>4.2. CONTROL</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gfd303128a7_1_117"/>
          <p:cNvSpPr txBox="1"/>
          <p:nvPr>
            <p:ph idx="1" type="body"/>
          </p:nvPr>
        </p:nvSpPr>
        <p:spPr>
          <a:xfrm>
            <a:off x="483100" y="2024900"/>
            <a:ext cx="10635900" cy="4461600"/>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0"/>
              </a:spcBef>
              <a:spcAft>
                <a:spcPts val="0"/>
              </a:spcAft>
              <a:buNone/>
            </a:pPr>
            <a:r>
              <a:t/>
            </a:r>
            <a:endParaRPr sz="1600">
              <a:latin typeface="Arial"/>
              <a:ea typeface="Arial"/>
              <a:cs typeface="Arial"/>
              <a:sym typeface="Arial"/>
            </a:endParaRPr>
          </a:p>
          <a:p>
            <a:pPr indent="-330200" lvl="0" marL="457200" rtl="0" algn="just">
              <a:lnSpc>
                <a:spcPct val="115000"/>
              </a:lnSpc>
              <a:spcBef>
                <a:spcPts val="0"/>
              </a:spcBef>
              <a:spcAft>
                <a:spcPts val="0"/>
              </a:spcAft>
              <a:buSzPts val="1600"/>
              <a:buFont typeface="Arial"/>
              <a:buChar char="•"/>
            </a:pPr>
            <a:r>
              <a:rPr lang="es-ES" sz="1600">
                <a:latin typeface="Arial"/>
                <a:ea typeface="Arial"/>
                <a:cs typeface="Arial"/>
                <a:sym typeface="Arial"/>
              </a:rPr>
              <a:t>En los casos en que el propietario entienda inconveniente implementar, total o parcialmente, alguno de los enclavamientos que se detallan, debido a la naturaleza de su instalación, deberá comunicarlo a la URSEA a través de nota elaborada y firmada por un profesional idóneo. </a:t>
            </a:r>
            <a:endParaRPr sz="1600">
              <a:latin typeface="Arial"/>
              <a:ea typeface="Arial"/>
              <a:cs typeface="Arial"/>
              <a:sym typeface="Arial"/>
            </a:endParaRPr>
          </a:p>
          <a:p>
            <a:pPr indent="0" lvl="0" marL="457200" rtl="0" algn="just">
              <a:lnSpc>
                <a:spcPct val="115000"/>
              </a:lnSpc>
              <a:spcBef>
                <a:spcPts val="0"/>
              </a:spcBef>
              <a:spcAft>
                <a:spcPts val="0"/>
              </a:spcAft>
              <a:buNone/>
            </a:pPr>
            <a:r>
              <a:t/>
            </a:r>
            <a:endParaRPr sz="1600">
              <a:latin typeface="Arial"/>
              <a:ea typeface="Arial"/>
              <a:cs typeface="Arial"/>
              <a:sym typeface="Arial"/>
            </a:endParaRPr>
          </a:p>
          <a:p>
            <a:pPr indent="-330200" lvl="0" marL="457200" rtl="0" algn="just">
              <a:lnSpc>
                <a:spcPct val="115000"/>
              </a:lnSpc>
              <a:spcBef>
                <a:spcPts val="0"/>
              </a:spcBef>
              <a:spcAft>
                <a:spcPts val="0"/>
              </a:spcAft>
              <a:buSzPts val="1600"/>
              <a:buFont typeface="Arial"/>
              <a:buChar char="•"/>
            </a:pPr>
            <a:r>
              <a:rPr lang="es-ES" sz="1600">
                <a:latin typeface="Arial"/>
                <a:ea typeface="Arial"/>
                <a:cs typeface="Arial"/>
                <a:sym typeface="Arial"/>
              </a:rPr>
              <a:t>A continuación se indican cada uno de los bloqueos y lo que deben efectuar. </a:t>
            </a:r>
            <a:endParaRPr sz="1600">
              <a:latin typeface="Arial"/>
              <a:ea typeface="Arial"/>
              <a:cs typeface="Arial"/>
              <a:sym typeface="Arial"/>
            </a:endParaRPr>
          </a:p>
          <a:p>
            <a:pPr indent="-330200" lvl="1" marL="914400" rtl="0" algn="just">
              <a:lnSpc>
                <a:spcPct val="115000"/>
              </a:lnSpc>
              <a:spcBef>
                <a:spcPts val="0"/>
              </a:spcBef>
              <a:spcAft>
                <a:spcPts val="0"/>
              </a:spcAft>
              <a:buSzPts val="1600"/>
              <a:buChar char="•"/>
            </a:pPr>
            <a:r>
              <a:rPr lang="es-ES" sz="1600">
                <a:latin typeface="Arial"/>
                <a:ea typeface="Arial"/>
                <a:cs typeface="Arial"/>
                <a:sym typeface="Arial"/>
              </a:rPr>
              <a:t>I. Muy Alta Presión (MAP)</a:t>
            </a:r>
            <a:endParaRPr sz="1600">
              <a:latin typeface="Arial"/>
              <a:ea typeface="Arial"/>
              <a:cs typeface="Arial"/>
              <a:sym typeface="Arial"/>
            </a:endParaRPr>
          </a:p>
          <a:p>
            <a:pPr indent="-330200" lvl="1" marL="914400" rtl="0" algn="just">
              <a:lnSpc>
                <a:spcPct val="115000"/>
              </a:lnSpc>
              <a:spcBef>
                <a:spcPts val="0"/>
              </a:spcBef>
              <a:spcAft>
                <a:spcPts val="0"/>
              </a:spcAft>
              <a:buSzPts val="1600"/>
              <a:buChar char="•"/>
            </a:pPr>
            <a:r>
              <a:rPr lang="es-ES" sz="1600">
                <a:latin typeface="Arial"/>
                <a:ea typeface="Arial"/>
                <a:cs typeface="Arial"/>
                <a:sym typeface="Arial"/>
              </a:rPr>
              <a:t>II. Falta de llama </a:t>
            </a:r>
            <a:endParaRPr sz="1600">
              <a:latin typeface="Arial"/>
              <a:ea typeface="Arial"/>
              <a:cs typeface="Arial"/>
              <a:sym typeface="Arial"/>
            </a:endParaRPr>
          </a:p>
          <a:p>
            <a:pPr indent="-330200" lvl="1" marL="914400" rtl="0" algn="just">
              <a:lnSpc>
                <a:spcPct val="115000"/>
              </a:lnSpc>
              <a:spcBef>
                <a:spcPts val="0"/>
              </a:spcBef>
              <a:spcAft>
                <a:spcPts val="0"/>
              </a:spcAft>
              <a:buSzPts val="1600"/>
              <a:buChar char="•"/>
            </a:pPr>
            <a:r>
              <a:rPr lang="es-ES" sz="1600">
                <a:latin typeface="Arial"/>
                <a:ea typeface="Arial"/>
                <a:cs typeface="Arial"/>
                <a:sym typeface="Arial"/>
              </a:rPr>
              <a:t>III. Bajo Nivel (BN1) y Muy bajo nivel (BN2) de agua</a:t>
            </a:r>
            <a:endParaRPr sz="1600">
              <a:latin typeface="Arial"/>
              <a:ea typeface="Arial"/>
              <a:cs typeface="Arial"/>
              <a:sym typeface="Arial"/>
            </a:endParaRPr>
          </a:p>
          <a:p>
            <a:pPr indent="0" lvl="0" marL="0" rtl="0" algn="just">
              <a:lnSpc>
                <a:spcPct val="115000"/>
              </a:lnSpc>
              <a:spcBef>
                <a:spcPts val="0"/>
              </a:spcBef>
              <a:spcAft>
                <a:spcPts val="0"/>
              </a:spcAft>
              <a:buNone/>
            </a:pPr>
            <a:r>
              <a:t/>
            </a:r>
            <a:endParaRPr sz="1600">
              <a:latin typeface="Arial"/>
              <a:ea typeface="Arial"/>
              <a:cs typeface="Arial"/>
              <a:sym typeface="Arial"/>
            </a:endParaRPr>
          </a:p>
          <a:p>
            <a:pPr indent="-330200" lvl="0" marL="457200" rtl="0" algn="just">
              <a:lnSpc>
                <a:spcPct val="115000"/>
              </a:lnSpc>
              <a:spcBef>
                <a:spcPts val="0"/>
              </a:spcBef>
              <a:spcAft>
                <a:spcPts val="0"/>
              </a:spcAft>
              <a:buSzPts val="1600"/>
              <a:buChar char="•"/>
            </a:pPr>
            <a:r>
              <a:rPr lang="es-ES" sz="1600">
                <a:latin typeface="Arial"/>
                <a:ea typeface="Arial"/>
                <a:cs typeface="Arial"/>
                <a:sym typeface="Arial"/>
              </a:rPr>
              <a:t>En los casos que la acción no se pueda realizar de forma automática deberá el operador del generador de vapor realizarla de forma manual.</a:t>
            </a:r>
            <a:endParaRPr sz="1600">
              <a:latin typeface="Arial"/>
              <a:ea typeface="Arial"/>
              <a:cs typeface="Arial"/>
              <a:sym typeface="Arial"/>
            </a:endParaRPr>
          </a:p>
        </p:txBody>
      </p:sp>
      <p:sp>
        <p:nvSpPr>
          <p:cNvPr id="270" name="Google Shape;270;gfd303128a7_1_117"/>
          <p:cNvSpPr txBox="1"/>
          <p:nvPr>
            <p:ph type="title"/>
          </p:nvPr>
        </p:nvSpPr>
        <p:spPr>
          <a:xfrm>
            <a:off x="0" y="-54429"/>
            <a:ext cx="12192000" cy="1325700"/>
          </a:xfrm>
          <a:prstGeom prst="rect">
            <a:avLst/>
          </a:prstGeom>
          <a:solidFill>
            <a:srgbClr val="004982"/>
          </a:solid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600"/>
              <a:buFont typeface="Calibri"/>
              <a:buNone/>
            </a:pPr>
            <a:r>
              <a:rPr lang="es-ES"/>
              <a:t>Anexo 4 - Control, Medición y enclavamientos.</a:t>
            </a:r>
            <a:endParaRPr/>
          </a:p>
          <a:p>
            <a:pPr indent="0" lvl="0" marL="0" rtl="0" algn="l">
              <a:lnSpc>
                <a:spcPct val="90000"/>
              </a:lnSpc>
              <a:spcBef>
                <a:spcPts val="0"/>
              </a:spcBef>
              <a:spcAft>
                <a:spcPts val="0"/>
              </a:spcAft>
              <a:buClr>
                <a:schemeClr val="lt1"/>
              </a:buClr>
              <a:buSzPts val="3600"/>
              <a:buFont typeface="Calibri"/>
              <a:buNone/>
            </a:pPr>
            <a:r>
              <a:rPr lang="es-ES" sz="2000"/>
              <a:t>4.3. Enclavamientos</a:t>
            </a:r>
            <a:endParaRPr sz="2000"/>
          </a:p>
        </p:txBody>
      </p:sp>
      <p:sp>
        <p:nvSpPr>
          <p:cNvPr id="271" name="Google Shape;271;gfd303128a7_1_117"/>
          <p:cNvSpPr txBox="1"/>
          <p:nvPr/>
        </p:nvSpPr>
        <p:spPr>
          <a:xfrm>
            <a:off x="166900" y="1593800"/>
            <a:ext cx="10558800" cy="431100"/>
          </a:xfrm>
          <a:prstGeom prst="rect">
            <a:avLst/>
          </a:prstGeom>
          <a:noFill/>
          <a:ln>
            <a:noFill/>
          </a:ln>
        </p:spPr>
        <p:txBody>
          <a:bodyPr anchorCtr="0" anchor="t" bIns="91425" lIns="91425" spcFirstLastPara="1" rIns="91425" wrap="square" tIns="91425">
            <a:spAutoFit/>
          </a:bodyPr>
          <a:lstStyle/>
          <a:p>
            <a:pPr indent="-330200" lvl="0" marL="457200" rtl="0" algn="just">
              <a:lnSpc>
                <a:spcPct val="115000"/>
              </a:lnSpc>
              <a:spcBef>
                <a:spcPts val="0"/>
              </a:spcBef>
              <a:spcAft>
                <a:spcPts val="0"/>
              </a:spcAft>
              <a:buClr>
                <a:schemeClr val="dk1"/>
              </a:buClr>
              <a:buSzPts val="1600"/>
              <a:buChar char="•"/>
            </a:pPr>
            <a:r>
              <a:rPr b="1" lang="es-ES" sz="1600" u="sng">
                <a:solidFill>
                  <a:schemeClr val="dk1"/>
                </a:solidFill>
              </a:rPr>
              <a:t>4.3. ENCLAVAMIENTOS</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gfd303128a7_1_148"/>
          <p:cNvSpPr txBox="1"/>
          <p:nvPr>
            <p:ph type="title"/>
          </p:nvPr>
        </p:nvSpPr>
        <p:spPr>
          <a:xfrm>
            <a:off x="0" y="-54429"/>
            <a:ext cx="12192000" cy="1325700"/>
          </a:xfrm>
          <a:prstGeom prst="rect">
            <a:avLst/>
          </a:prstGeom>
          <a:solidFill>
            <a:srgbClr val="004982"/>
          </a:solid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600"/>
              <a:buFont typeface="Calibri"/>
              <a:buNone/>
            </a:pPr>
            <a:r>
              <a:rPr lang="es-ES"/>
              <a:t>Anexo 4 - Control, Medición y enclavamientos.</a:t>
            </a:r>
            <a:endParaRPr/>
          </a:p>
          <a:p>
            <a:pPr indent="0" lvl="0" marL="0" rtl="0" algn="l">
              <a:lnSpc>
                <a:spcPct val="90000"/>
              </a:lnSpc>
              <a:spcBef>
                <a:spcPts val="0"/>
              </a:spcBef>
              <a:spcAft>
                <a:spcPts val="0"/>
              </a:spcAft>
              <a:buClr>
                <a:schemeClr val="lt1"/>
              </a:buClr>
              <a:buSzPts val="3600"/>
              <a:buFont typeface="Calibri"/>
              <a:buNone/>
            </a:pPr>
            <a:r>
              <a:rPr lang="es-ES" sz="2000"/>
              <a:t>4.3. Enclavamientos</a:t>
            </a:r>
            <a:endParaRPr sz="2000"/>
          </a:p>
        </p:txBody>
      </p:sp>
      <p:sp>
        <p:nvSpPr>
          <p:cNvPr id="277" name="Google Shape;277;gfd303128a7_1_148"/>
          <p:cNvSpPr txBox="1"/>
          <p:nvPr>
            <p:ph idx="1" type="body"/>
          </p:nvPr>
        </p:nvSpPr>
        <p:spPr>
          <a:xfrm>
            <a:off x="330700" y="1415300"/>
            <a:ext cx="11380500" cy="5010300"/>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0"/>
              </a:spcBef>
              <a:spcAft>
                <a:spcPts val="0"/>
              </a:spcAft>
              <a:buNone/>
            </a:pPr>
            <a:r>
              <a:rPr lang="es-ES" sz="1600" u="sng">
                <a:latin typeface="Arial"/>
                <a:ea typeface="Arial"/>
                <a:cs typeface="Arial"/>
                <a:sym typeface="Arial"/>
                <a:extLst>
                  <a:ext uri="http://customooxmlschemas.google.com/">
                    <go:slidesCustomData xmlns:go="http://customooxmlschemas.google.com/" textRoundtripDataId="28"/>
                  </a:ext>
                </a:extLst>
              </a:rPr>
              <a:t>I. Muy Alta Presión (MAP)</a:t>
            </a:r>
            <a:br>
              <a:rPr lang="es-ES" sz="1600" u="sng">
                <a:latin typeface="Arial"/>
                <a:ea typeface="Arial"/>
                <a:cs typeface="Arial"/>
                <a:sym typeface="Arial"/>
              </a:rPr>
            </a:br>
            <a:endParaRPr sz="1600" u="sng">
              <a:latin typeface="Arial"/>
              <a:ea typeface="Arial"/>
              <a:cs typeface="Arial"/>
              <a:sym typeface="Arial"/>
            </a:endParaRPr>
          </a:p>
          <a:p>
            <a:pPr indent="-330200" lvl="0" marL="457200" rtl="0" algn="just">
              <a:lnSpc>
                <a:spcPct val="115000"/>
              </a:lnSpc>
              <a:spcBef>
                <a:spcPts val="0"/>
              </a:spcBef>
              <a:spcAft>
                <a:spcPts val="0"/>
              </a:spcAft>
              <a:buSzPts val="1600"/>
              <a:buFont typeface="Arial"/>
              <a:buChar char="•"/>
            </a:pPr>
            <a:r>
              <a:rPr lang="es-ES" sz="1600">
                <a:latin typeface="Arial"/>
                <a:ea typeface="Arial"/>
                <a:cs typeface="Arial"/>
                <a:sym typeface="Arial"/>
              </a:rPr>
              <a:t>Todo generador de vapor deberá contar con un bloqueo por muy alta </a:t>
            </a:r>
            <a:br>
              <a:rPr lang="es-ES" sz="1600">
                <a:latin typeface="Arial"/>
                <a:ea typeface="Arial"/>
                <a:cs typeface="Arial"/>
                <a:sym typeface="Arial"/>
              </a:rPr>
            </a:br>
            <a:r>
              <a:rPr lang="es-ES" sz="1600">
                <a:latin typeface="Arial"/>
                <a:ea typeface="Arial"/>
                <a:cs typeface="Arial"/>
                <a:sym typeface="Arial"/>
              </a:rPr>
              <a:t>presión adicional e independiente al corte por alta presión de trabajo </a:t>
            </a:r>
            <a:br>
              <a:rPr lang="es-ES" sz="1600">
                <a:latin typeface="Arial"/>
                <a:ea typeface="Arial"/>
                <a:cs typeface="Arial"/>
                <a:sym typeface="Arial"/>
              </a:rPr>
            </a:br>
            <a:r>
              <a:rPr lang="es-ES" sz="1600">
                <a:latin typeface="Arial"/>
                <a:ea typeface="Arial"/>
                <a:cs typeface="Arial"/>
                <a:sym typeface="Arial"/>
              </a:rPr>
              <a:t>asociado al control de operación.</a:t>
            </a:r>
            <a:endParaRPr sz="1600">
              <a:latin typeface="Arial"/>
              <a:ea typeface="Arial"/>
              <a:cs typeface="Arial"/>
              <a:sym typeface="Arial"/>
            </a:endParaRPr>
          </a:p>
          <a:p>
            <a:pPr indent="0" lvl="0" marL="914400" rtl="0" algn="just">
              <a:lnSpc>
                <a:spcPct val="115000"/>
              </a:lnSpc>
              <a:spcBef>
                <a:spcPts val="0"/>
              </a:spcBef>
              <a:spcAft>
                <a:spcPts val="0"/>
              </a:spcAft>
              <a:buNone/>
            </a:pPr>
            <a:r>
              <a:t/>
            </a:r>
            <a:endParaRPr sz="1600">
              <a:latin typeface="Arial"/>
              <a:ea typeface="Arial"/>
              <a:cs typeface="Arial"/>
              <a:sym typeface="Arial"/>
            </a:endParaRPr>
          </a:p>
          <a:p>
            <a:pPr indent="-330200" lvl="0" marL="450000" rtl="0" algn="just">
              <a:lnSpc>
                <a:spcPct val="115000"/>
              </a:lnSpc>
              <a:spcBef>
                <a:spcPts val="0"/>
              </a:spcBef>
              <a:spcAft>
                <a:spcPts val="0"/>
              </a:spcAft>
              <a:buSzPts val="1600"/>
              <a:buChar char="•"/>
            </a:pPr>
            <a:r>
              <a:rPr lang="es-ES" sz="1600">
                <a:latin typeface="Arial"/>
                <a:ea typeface="Arial"/>
                <a:cs typeface="Arial"/>
                <a:sym typeface="Arial"/>
              </a:rPr>
              <a:t> Presión de actuación: mayor a la presión de trabajo y menor a la </a:t>
            </a:r>
            <a:br>
              <a:rPr lang="es-ES" sz="1600">
                <a:latin typeface="Arial"/>
                <a:ea typeface="Arial"/>
                <a:cs typeface="Arial"/>
                <a:sym typeface="Arial"/>
              </a:rPr>
            </a:br>
            <a:r>
              <a:rPr lang="es-ES" sz="1600">
                <a:latin typeface="Arial"/>
                <a:ea typeface="Arial"/>
                <a:cs typeface="Arial"/>
                <a:sym typeface="Arial"/>
              </a:rPr>
              <a:t>presión de apertura de la primera válvula de seguridad.</a:t>
            </a:r>
            <a:endParaRPr sz="1600">
              <a:latin typeface="Arial"/>
              <a:ea typeface="Arial"/>
              <a:cs typeface="Arial"/>
              <a:sym typeface="Arial"/>
            </a:endParaRPr>
          </a:p>
          <a:p>
            <a:pPr indent="0" lvl="0" marL="914400" rtl="0" algn="just">
              <a:lnSpc>
                <a:spcPct val="115000"/>
              </a:lnSpc>
              <a:spcBef>
                <a:spcPts val="0"/>
              </a:spcBef>
              <a:spcAft>
                <a:spcPts val="0"/>
              </a:spcAft>
              <a:buNone/>
            </a:pPr>
            <a:r>
              <a:t/>
            </a:r>
            <a:endParaRPr sz="1600">
              <a:latin typeface="Arial"/>
              <a:ea typeface="Arial"/>
              <a:cs typeface="Arial"/>
              <a:sym typeface="Arial"/>
            </a:endParaRPr>
          </a:p>
          <a:p>
            <a:pPr indent="-330200" lvl="0" marL="450000" rtl="0" algn="just">
              <a:lnSpc>
                <a:spcPct val="115000"/>
              </a:lnSpc>
              <a:spcBef>
                <a:spcPts val="0"/>
              </a:spcBef>
              <a:spcAft>
                <a:spcPts val="0"/>
              </a:spcAft>
              <a:buSzPts val="1600"/>
              <a:buChar char="•"/>
            </a:pPr>
            <a:r>
              <a:rPr lang="es-ES" sz="1600">
                <a:latin typeface="Arial"/>
                <a:ea typeface="Arial"/>
                <a:cs typeface="Arial"/>
                <a:sym typeface="Arial"/>
              </a:rPr>
              <a:t>El Bloqueo deberá como mínimo efectuar:</a:t>
            </a:r>
            <a:endParaRPr sz="1600">
              <a:latin typeface="Arial"/>
              <a:ea typeface="Arial"/>
              <a:cs typeface="Arial"/>
              <a:sym typeface="Arial"/>
            </a:endParaRPr>
          </a:p>
          <a:p>
            <a:pPr indent="-330200" lvl="1" marL="809999" rtl="0" algn="just">
              <a:lnSpc>
                <a:spcPct val="115000"/>
              </a:lnSpc>
              <a:spcBef>
                <a:spcPts val="0"/>
              </a:spcBef>
              <a:spcAft>
                <a:spcPts val="0"/>
              </a:spcAft>
              <a:buSzPts val="1600"/>
              <a:buChar char="•"/>
            </a:pPr>
            <a:r>
              <a:rPr lang="es-ES" sz="1600">
                <a:latin typeface="Arial"/>
                <a:ea typeface="Arial"/>
                <a:cs typeface="Arial"/>
                <a:sym typeface="Arial"/>
              </a:rPr>
              <a:t>a) Corte de suministro de combustible</a:t>
            </a:r>
            <a:endParaRPr sz="1600">
              <a:latin typeface="Arial"/>
              <a:ea typeface="Arial"/>
              <a:cs typeface="Arial"/>
              <a:sym typeface="Arial"/>
            </a:endParaRPr>
          </a:p>
          <a:p>
            <a:pPr indent="-330200" lvl="1" marL="809999" rtl="0" algn="just">
              <a:lnSpc>
                <a:spcPct val="115000"/>
              </a:lnSpc>
              <a:spcBef>
                <a:spcPts val="0"/>
              </a:spcBef>
              <a:spcAft>
                <a:spcPts val="0"/>
              </a:spcAft>
              <a:buSzPts val="1600"/>
              <a:buChar char="•"/>
            </a:pPr>
            <a:r>
              <a:rPr lang="es-ES" sz="1600">
                <a:latin typeface="Arial"/>
                <a:ea typeface="Arial"/>
                <a:cs typeface="Arial"/>
                <a:sym typeface="Arial"/>
              </a:rPr>
              <a:t>b) Activación de alarma sonora</a:t>
            </a:r>
            <a:endParaRPr sz="1600">
              <a:latin typeface="Arial"/>
              <a:ea typeface="Arial"/>
              <a:cs typeface="Arial"/>
              <a:sym typeface="Arial"/>
            </a:endParaRPr>
          </a:p>
          <a:p>
            <a:pPr indent="-330200" lvl="1" marL="809999" rtl="0" algn="just">
              <a:lnSpc>
                <a:spcPct val="115000"/>
              </a:lnSpc>
              <a:spcBef>
                <a:spcPts val="0"/>
              </a:spcBef>
              <a:spcAft>
                <a:spcPts val="0"/>
              </a:spcAft>
              <a:buSzPts val="1600"/>
              <a:buChar char="•"/>
            </a:pPr>
            <a:r>
              <a:rPr lang="es-ES" sz="1600">
                <a:latin typeface="Arial"/>
                <a:ea typeface="Arial"/>
                <a:cs typeface="Arial"/>
                <a:sym typeface="Arial"/>
              </a:rPr>
              <a:t>c) Activación de señal lumínica en el tablero de control indicando “Muy Alta Presión”</a:t>
            </a:r>
            <a:endParaRPr sz="1600">
              <a:latin typeface="Arial"/>
              <a:ea typeface="Arial"/>
              <a:cs typeface="Arial"/>
              <a:sym typeface="Arial"/>
            </a:endParaRPr>
          </a:p>
          <a:p>
            <a:pPr indent="-330200" lvl="1" marL="809999" rtl="0" algn="just">
              <a:lnSpc>
                <a:spcPct val="115000"/>
              </a:lnSpc>
              <a:spcBef>
                <a:spcPts val="0"/>
              </a:spcBef>
              <a:spcAft>
                <a:spcPts val="0"/>
              </a:spcAft>
              <a:buSzPts val="1600"/>
              <a:buChar char="•"/>
            </a:pPr>
            <a:r>
              <a:rPr lang="es-ES" sz="1600">
                <a:latin typeface="Arial"/>
                <a:ea typeface="Arial"/>
                <a:cs typeface="Arial"/>
                <a:sym typeface="Arial"/>
              </a:rPr>
              <a:t>d) Apagado de ventiladores (si corresponde)</a:t>
            </a:r>
            <a:endParaRPr sz="1600">
              <a:latin typeface="Arial"/>
              <a:ea typeface="Arial"/>
              <a:cs typeface="Arial"/>
              <a:sym typeface="Arial"/>
            </a:endParaRPr>
          </a:p>
          <a:p>
            <a:pPr indent="-330200" lvl="1" marL="809999" rtl="0" algn="just">
              <a:lnSpc>
                <a:spcPct val="115000"/>
              </a:lnSpc>
              <a:spcBef>
                <a:spcPts val="0"/>
              </a:spcBef>
              <a:spcAft>
                <a:spcPts val="0"/>
              </a:spcAft>
              <a:buSzPts val="1600"/>
              <a:buChar char="•"/>
            </a:pPr>
            <a:r>
              <a:rPr lang="es-ES" sz="1600">
                <a:latin typeface="Arial"/>
                <a:ea typeface="Arial"/>
                <a:cs typeface="Arial"/>
                <a:sym typeface="Arial"/>
              </a:rPr>
              <a:t>e) Cierre de registros de aire de entrada y puesta en posición mínima de los registros de ventilador de tiro inducido (si corresponde)</a:t>
            </a:r>
            <a:endParaRPr sz="1600">
              <a:latin typeface="Arial"/>
              <a:ea typeface="Arial"/>
              <a:cs typeface="Arial"/>
              <a:sym typeface="Arial"/>
            </a:endParaRPr>
          </a:p>
          <a:p>
            <a:pPr indent="0" lvl="0" marL="0" rtl="0" algn="just">
              <a:lnSpc>
                <a:spcPct val="115000"/>
              </a:lnSpc>
              <a:spcBef>
                <a:spcPts val="0"/>
              </a:spcBef>
              <a:spcAft>
                <a:spcPts val="0"/>
              </a:spcAft>
              <a:buNone/>
            </a:pPr>
            <a:r>
              <a:t/>
            </a:r>
            <a:endParaRPr sz="1600">
              <a:latin typeface="Arial"/>
              <a:ea typeface="Arial"/>
              <a:cs typeface="Arial"/>
              <a:sym typeface="Arial"/>
            </a:endParaRPr>
          </a:p>
          <a:p>
            <a:pPr indent="-330200" lvl="0" marL="450000" rtl="0" algn="just">
              <a:lnSpc>
                <a:spcPct val="115000"/>
              </a:lnSpc>
              <a:spcBef>
                <a:spcPts val="0"/>
              </a:spcBef>
              <a:spcAft>
                <a:spcPts val="0"/>
              </a:spcAft>
              <a:buSzPts val="1600"/>
              <a:buChar char="•"/>
            </a:pPr>
            <a:r>
              <a:rPr lang="es-ES" sz="1600">
                <a:latin typeface="Arial"/>
                <a:ea typeface="Arial"/>
                <a:cs typeface="Arial"/>
                <a:sym typeface="Arial"/>
              </a:rPr>
              <a:t>El reseteo de este bloqueo no podrá ser automático; deberá ser ejecutado manualmente por el operador.</a:t>
            </a:r>
            <a:endParaRPr sz="1600">
              <a:latin typeface="Arial"/>
              <a:ea typeface="Arial"/>
              <a:cs typeface="Arial"/>
              <a:sym typeface="Arial"/>
            </a:endParaRPr>
          </a:p>
          <a:p>
            <a:pPr indent="0" lvl="0" marL="0" rtl="0" algn="just">
              <a:lnSpc>
                <a:spcPct val="115000"/>
              </a:lnSpc>
              <a:spcBef>
                <a:spcPts val="0"/>
              </a:spcBef>
              <a:spcAft>
                <a:spcPts val="0"/>
              </a:spcAft>
              <a:buNone/>
            </a:pPr>
            <a:r>
              <a:t/>
            </a:r>
            <a:endParaRPr sz="1600">
              <a:latin typeface="Arial"/>
              <a:ea typeface="Arial"/>
              <a:cs typeface="Arial"/>
              <a:sym typeface="Arial"/>
            </a:endParaRPr>
          </a:p>
        </p:txBody>
      </p:sp>
      <p:pic>
        <p:nvPicPr>
          <p:cNvPr id="278" name="Google Shape;278;gfd303128a7_1_148"/>
          <p:cNvPicPr preferRelativeResize="0"/>
          <p:nvPr/>
        </p:nvPicPr>
        <p:blipFill>
          <a:blip r:embed="rId3">
            <a:alphaModFix/>
          </a:blip>
          <a:stretch>
            <a:fillRect/>
          </a:stretch>
        </p:blipFill>
        <p:spPr>
          <a:xfrm>
            <a:off x="8215176" y="1428175"/>
            <a:ext cx="3856449" cy="32469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gfd303128a7_1_153"/>
          <p:cNvSpPr txBox="1"/>
          <p:nvPr>
            <p:ph type="title"/>
          </p:nvPr>
        </p:nvSpPr>
        <p:spPr>
          <a:xfrm>
            <a:off x="0" y="-54429"/>
            <a:ext cx="12192000" cy="1325700"/>
          </a:xfrm>
          <a:prstGeom prst="rect">
            <a:avLst/>
          </a:prstGeom>
          <a:solidFill>
            <a:srgbClr val="004982"/>
          </a:solid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600"/>
              <a:buFont typeface="Calibri"/>
              <a:buNone/>
            </a:pPr>
            <a:r>
              <a:rPr lang="es-ES"/>
              <a:t>Anexo 4 - Control, Medición y enclavamientos.</a:t>
            </a:r>
            <a:endParaRPr/>
          </a:p>
          <a:p>
            <a:pPr indent="0" lvl="0" marL="0" rtl="0" algn="l">
              <a:lnSpc>
                <a:spcPct val="90000"/>
              </a:lnSpc>
              <a:spcBef>
                <a:spcPts val="0"/>
              </a:spcBef>
              <a:spcAft>
                <a:spcPts val="0"/>
              </a:spcAft>
              <a:buClr>
                <a:schemeClr val="lt1"/>
              </a:buClr>
              <a:buSzPts val="3600"/>
              <a:buFont typeface="Calibri"/>
              <a:buNone/>
            </a:pPr>
            <a:r>
              <a:rPr lang="es-ES" sz="2000"/>
              <a:t>4.3. Enclavamientos</a:t>
            </a:r>
            <a:endParaRPr sz="2000"/>
          </a:p>
        </p:txBody>
      </p:sp>
      <p:sp>
        <p:nvSpPr>
          <p:cNvPr id="284" name="Google Shape;284;gfd303128a7_1_153"/>
          <p:cNvSpPr txBox="1"/>
          <p:nvPr>
            <p:ph idx="1" type="body"/>
          </p:nvPr>
        </p:nvSpPr>
        <p:spPr>
          <a:xfrm>
            <a:off x="483100" y="1491500"/>
            <a:ext cx="11380500" cy="5010300"/>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0"/>
              </a:spcBef>
              <a:spcAft>
                <a:spcPts val="0"/>
              </a:spcAft>
              <a:buNone/>
            </a:pPr>
            <a:r>
              <a:rPr lang="es-ES" sz="1600" u="sng">
                <a:latin typeface="Arial"/>
                <a:ea typeface="Arial"/>
                <a:cs typeface="Arial"/>
                <a:sym typeface="Arial"/>
              </a:rPr>
              <a:t>II. Falta de llama</a:t>
            </a:r>
            <a:br>
              <a:rPr lang="es-ES" sz="1600" u="sng">
                <a:latin typeface="Arial"/>
                <a:ea typeface="Arial"/>
                <a:cs typeface="Arial"/>
                <a:sym typeface="Arial"/>
              </a:rPr>
            </a:br>
            <a:endParaRPr sz="1600" u="sng">
              <a:latin typeface="Arial"/>
              <a:ea typeface="Arial"/>
              <a:cs typeface="Arial"/>
              <a:sym typeface="Arial"/>
            </a:endParaRPr>
          </a:p>
          <a:p>
            <a:pPr indent="-330200" lvl="0" marL="450000" rtl="0" algn="just">
              <a:lnSpc>
                <a:spcPct val="115000"/>
              </a:lnSpc>
              <a:spcBef>
                <a:spcPts val="0"/>
              </a:spcBef>
              <a:spcAft>
                <a:spcPts val="0"/>
              </a:spcAft>
              <a:buSzPts val="1600"/>
              <a:buChar char="•"/>
            </a:pPr>
            <a:r>
              <a:rPr lang="es-ES" sz="1600">
                <a:latin typeface="Arial"/>
                <a:ea typeface="Arial"/>
                <a:cs typeface="Arial"/>
                <a:sym typeface="Arial"/>
              </a:rPr>
              <a:t>Los generadores de vapor que utilizan gas y/o combustibles líquidos deberán contar con al menos una fotocélula o varilla de ionización de detección de falta de llama acorde al combustible utilizado para la ejecución del bloqueo del generador de vapor. </a:t>
            </a:r>
            <a:br>
              <a:rPr lang="es-ES" sz="1600">
                <a:latin typeface="Arial"/>
                <a:ea typeface="Arial"/>
                <a:cs typeface="Arial"/>
                <a:sym typeface="Arial"/>
              </a:rPr>
            </a:br>
            <a:endParaRPr sz="1600">
              <a:latin typeface="Arial"/>
              <a:ea typeface="Arial"/>
              <a:cs typeface="Arial"/>
              <a:sym typeface="Arial"/>
            </a:endParaRPr>
          </a:p>
          <a:p>
            <a:pPr indent="-330200" lvl="0" marL="450000" rtl="0" algn="just">
              <a:lnSpc>
                <a:spcPct val="115000"/>
              </a:lnSpc>
              <a:spcBef>
                <a:spcPts val="0"/>
              </a:spcBef>
              <a:spcAft>
                <a:spcPts val="0"/>
              </a:spcAft>
              <a:buSzPts val="1600"/>
              <a:buChar char="•"/>
            </a:pPr>
            <a:r>
              <a:rPr lang="es-ES" sz="1600">
                <a:latin typeface="Arial"/>
                <a:ea typeface="Arial"/>
                <a:cs typeface="Arial"/>
                <a:sym typeface="Arial"/>
              </a:rPr>
              <a:t>En generadores de vapor con calentamiento por hornallas de gas, se admitirá que este bloqueo sea sustituido por un dispositivo sensor de atmósfera o un dispositivo sensible a la temperatura de la llama.</a:t>
            </a:r>
            <a:endParaRPr sz="1600">
              <a:latin typeface="Arial"/>
              <a:ea typeface="Arial"/>
              <a:cs typeface="Arial"/>
              <a:sym typeface="Arial"/>
            </a:endParaRPr>
          </a:p>
          <a:p>
            <a:pPr indent="0" lvl="0" marL="914400" rtl="0" algn="just">
              <a:lnSpc>
                <a:spcPct val="115000"/>
              </a:lnSpc>
              <a:spcBef>
                <a:spcPts val="0"/>
              </a:spcBef>
              <a:spcAft>
                <a:spcPts val="0"/>
              </a:spcAft>
              <a:buNone/>
            </a:pPr>
            <a:r>
              <a:t/>
            </a:r>
            <a:endParaRPr sz="1600">
              <a:latin typeface="Arial"/>
              <a:ea typeface="Arial"/>
              <a:cs typeface="Arial"/>
              <a:sym typeface="Arial"/>
            </a:endParaRPr>
          </a:p>
          <a:p>
            <a:pPr indent="-330200" lvl="0" marL="450000" rtl="0" algn="just">
              <a:lnSpc>
                <a:spcPct val="115000"/>
              </a:lnSpc>
              <a:spcBef>
                <a:spcPts val="0"/>
              </a:spcBef>
              <a:spcAft>
                <a:spcPts val="0"/>
              </a:spcAft>
              <a:buSzPts val="1600"/>
              <a:buChar char="•"/>
            </a:pPr>
            <a:r>
              <a:rPr lang="es-ES" sz="1600">
                <a:latin typeface="Arial"/>
                <a:ea typeface="Arial"/>
                <a:cs typeface="Arial"/>
                <a:sym typeface="Arial"/>
              </a:rPr>
              <a:t>El bloqueo deberá efectuar como mínimo:</a:t>
            </a:r>
            <a:endParaRPr sz="1600">
              <a:latin typeface="Arial"/>
              <a:ea typeface="Arial"/>
              <a:cs typeface="Arial"/>
              <a:sym typeface="Arial"/>
            </a:endParaRPr>
          </a:p>
          <a:p>
            <a:pPr indent="-330200" lvl="1" marL="809999" rtl="0" algn="just">
              <a:lnSpc>
                <a:spcPct val="115000"/>
              </a:lnSpc>
              <a:spcBef>
                <a:spcPts val="0"/>
              </a:spcBef>
              <a:spcAft>
                <a:spcPts val="0"/>
              </a:spcAft>
              <a:buSzPts val="1600"/>
              <a:buChar char="•"/>
            </a:pPr>
            <a:r>
              <a:rPr lang="es-ES" sz="1600">
                <a:latin typeface="Arial"/>
                <a:ea typeface="Arial"/>
                <a:cs typeface="Arial"/>
                <a:sym typeface="Arial"/>
              </a:rPr>
              <a:t>a) Apagado del quemador.</a:t>
            </a:r>
            <a:endParaRPr sz="1600">
              <a:latin typeface="Arial"/>
              <a:ea typeface="Arial"/>
              <a:cs typeface="Arial"/>
              <a:sym typeface="Arial"/>
            </a:endParaRPr>
          </a:p>
          <a:p>
            <a:pPr indent="-330200" lvl="1" marL="809999" rtl="0" algn="just">
              <a:lnSpc>
                <a:spcPct val="115000"/>
              </a:lnSpc>
              <a:spcBef>
                <a:spcPts val="0"/>
              </a:spcBef>
              <a:spcAft>
                <a:spcPts val="0"/>
              </a:spcAft>
              <a:buSzPts val="1600"/>
              <a:buChar char="•"/>
            </a:pPr>
            <a:r>
              <a:rPr lang="es-ES" sz="1600">
                <a:latin typeface="Arial"/>
                <a:ea typeface="Arial"/>
                <a:cs typeface="Arial"/>
                <a:sym typeface="Arial"/>
              </a:rPr>
              <a:t>b) Activación de alarma sonora.</a:t>
            </a:r>
            <a:endParaRPr sz="1600">
              <a:latin typeface="Arial"/>
              <a:ea typeface="Arial"/>
              <a:cs typeface="Arial"/>
              <a:sym typeface="Arial"/>
            </a:endParaRPr>
          </a:p>
          <a:p>
            <a:pPr indent="-330200" lvl="1" marL="809999" rtl="0" algn="just">
              <a:lnSpc>
                <a:spcPct val="115000"/>
              </a:lnSpc>
              <a:spcBef>
                <a:spcPts val="0"/>
              </a:spcBef>
              <a:spcAft>
                <a:spcPts val="0"/>
              </a:spcAft>
              <a:buSzPts val="1600"/>
              <a:buChar char="•"/>
            </a:pPr>
            <a:r>
              <a:rPr lang="es-ES" sz="1600">
                <a:latin typeface="Arial"/>
                <a:ea typeface="Arial"/>
                <a:cs typeface="Arial"/>
                <a:sym typeface="Arial"/>
              </a:rPr>
              <a:t>c) Activación de señal lumínica en el tablero de control indicando “Falta de Llama”.</a:t>
            </a:r>
            <a:br>
              <a:rPr lang="es-ES" sz="1600">
                <a:latin typeface="Arial"/>
                <a:ea typeface="Arial"/>
                <a:cs typeface="Arial"/>
                <a:sym typeface="Arial"/>
              </a:rPr>
            </a:br>
            <a:endParaRPr sz="1600">
              <a:latin typeface="Arial"/>
              <a:ea typeface="Arial"/>
              <a:cs typeface="Arial"/>
              <a:sym typeface="Arial"/>
            </a:endParaRPr>
          </a:p>
          <a:p>
            <a:pPr indent="-330200" lvl="0" marL="450000" rtl="0" algn="just">
              <a:lnSpc>
                <a:spcPct val="115000"/>
              </a:lnSpc>
              <a:spcBef>
                <a:spcPts val="0"/>
              </a:spcBef>
              <a:spcAft>
                <a:spcPts val="0"/>
              </a:spcAft>
              <a:buSzPts val="1600"/>
              <a:buChar char="•"/>
            </a:pPr>
            <a:r>
              <a:rPr lang="es-ES" sz="1600">
                <a:latin typeface="Arial"/>
                <a:ea typeface="Arial"/>
                <a:cs typeface="Arial"/>
                <a:sym typeface="Arial"/>
              </a:rPr>
              <a:t>El reseteo de este bloqueo no podrá ser automático; deberá ser ejecutado manualmente por el operador.</a:t>
            </a:r>
            <a:endParaRPr sz="1600">
              <a:latin typeface="Arial"/>
              <a:ea typeface="Arial"/>
              <a:cs typeface="Arial"/>
              <a:sym typeface="Arial"/>
            </a:endParaRPr>
          </a:p>
          <a:p>
            <a:pPr indent="0" lvl="0" marL="0" rtl="0" algn="just">
              <a:lnSpc>
                <a:spcPct val="115000"/>
              </a:lnSpc>
              <a:spcBef>
                <a:spcPts val="0"/>
              </a:spcBef>
              <a:spcAft>
                <a:spcPts val="0"/>
              </a:spcAft>
              <a:buNone/>
            </a:pPr>
            <a:r>
              <a:t/>
            </a:r>
            <a:endParaRPr sz="1600">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gfd303128a7_1_160"/>
          <p:cNvSpPr txBox="1"/>
          <p:nvPr>
            <p:ph type="title"/>
          </p:nvPr>
        </p:nvSpPr>
        <p:spPr>
          <a:xfrm>
            <a:off x="0" y="-54429"/>
            <a:ext cx="12192000" cy="1325700"/>
          </a:xfrm>
          <a:prstGeom prst="rect">
            <a:avLst/>
          </a:prstGeom>
          <a:solidFill>
            <a:srgbClr val="004982"/>
          </a:solid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600"/>
              <a:buFont typeface="Calibri"/>
              <a:buNone/>
            </a:pPr>
            <a:r>
              <a:rPr lang="es-ES"/>
              <a:t>Anexo 4 - Control, Medición y enclavamientos.</a:t>
            </a:r>
            <a:endParaRPr/>
          </a:p>
          <a:p>
            <a:pPr indent="0" lvl="0" marL="0" rtl="0" algn="l">
              <a:lnSpc>
                <a:spcPct val="90000"/>
              </a:lnSpc>
              <a:spcBef>
                <a:spcPts val="0"/>
              </a:spcBef>
              <a:spcAft>
                <a:spcPts val="0"/>
              </a:spcAft>
              <a:buClr>
                <a:schemeClr val="lt1"/>
              </a:buClr>
              <a:buSzPts val="3600"/>
              <a:buFont typeface="Calibri"/>
              <a:buNone/>
            </a:pPr>
            <a:r>
              <a:rPr lang="es-ES" sz="2000"/>
              <a:t>4.3. Enclavamientos</a:t>
            </a:r>
            <a:endParaRPr sz="2000"/>
          </a:p>
        </p:txBody>
      </p:sp>
      <p:sp>
        <p:nvSpPr>
          <p:cNvPr id="290" name="Google Shape;290;gfd303128a7_1_160"/>
          <p:cNvSpPr txBox="1"/>
          <p:nvPr>
            <p:ph idx="1" type="body"/>
          </p:nvPr>
        </p:nvSpPr>
        <p:spPr>
          <a:xfrm>
            <a:off x="483100" y="1491500"/>
            <a:ext cx="11380500" cy="5010300"/>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0"/>
              </a:spcBef>
              <a:spcAft>
                <a:spcPts val="0"/>
              </a:spcAft>
              <a:buNone/>
            </a:pPr>
            <a:r>
              <a:rPr lang="es-ES" sz="1600" u="sng">
                <a:latin typeface="Arial"/>
                <a:ea typeface="Arial"/>
                <a:cs typeface="Arial"/>
                <a:sym typeface="Arial"/>
              </a:rPr>
              <a:t>III. Bajo Nivel (BN1) y Muy bajo nivel (BN2) de agua</a:t>
            </a:r>
            <a:br>
              <a:rPr lang="es-ES" sz="1600" u="sng">
                <a:latin typeface="Arial"/>
                <a:ea typeface="Arial"/>
                <a:cs typeface="Arial"/>
                <a:sym typeface="Arial"/>
              </a:rPr>
            </a:br>
            <a:endParaRPr sz="1600" u="sng">
              <a:latin typeface="Arial"/>
              <a:ea typeface="Arial"/>
              <a:cs typeface="Arial"/>
              <a:sym typeface="Arial"/>
            </a:endParaRPr>
          </a:p>
          <a:p>
            <a:pPr indent="-330200" lvl="0" marL="450000" rtl="0" algn="just">
              <a:lnSpc>
                <a:spcPct val="115000"/>
              </a:lnSpc>
              <a:spcBef>
                <a:spcPts val="0"/>
              </a:spcBef>
              <a:spcAft>
                <a:spcPts val="0"/>
              </a:spcAft>
              <a:buSzPts val="1600"/>
              <a:buChar char="•"/>
            </a:pPr>
            <a:r>
              <a:rPr lang="es-ES" sz="1600">
                <a:latin typeface="Arial"/>
                <a:ea typeface="Arial"/>
                <a:cs typeface="Arial"/>
                <a:sym typeface="Arial"/>
              </a:rPr>
              <a:t>Todo generador de vapor deberá contar con dos (2) dispositivos de bloqueo por bajo nivel de agua, independientes entre sí, pudiendo ser estos de igual o distinto principio físico. </a:t>
            </a:r>
            <a:br>
              <a:rPr lang="es-ES" sz="1600">
                <a:latin typeface="Arial"/>
                <a:ea typeface="Arial"/>
                <a:cs typeface="Arial"/>
                <a:sym typeface="Arial"/>
              </a:rPr>
            </a:br>
            <a:endParaRPr sz="1600">
              <a:latin typeface="Arial"/>
              <a:ea typeface="Arial"/>
              <a:cs typeface="Arial"/>
              <a:sym typeface="Arial"/>
            </a:endParaRPr>
          </a:p>
          <a:p>
            <a:pPr indent="-330200" lvl="0" marL="450000" rtl="0" algn="just">
              <a:lnSpc>
                <a:spcPct val="115000"/>
              </a:lnSpc>
              <a:spcBef>
                <a:spcPts val="0"/>
              </a:spcBef>
              <a:spcAft>
                <a:spcPts val="0"/>
              </a:spcAft>
              <a:buSzPts val="1600"/>
              <a:buChar char="•"/>
            </a:pPr>
            <a:r>
              <a:rPr lang="es-ES" sz="1600">
                <a:latin typeface="Arial"/>
                <a:ea typeface="Arial"/>
                <a:cs typeface="Arial"/>
                <a:sym typeface="Arial"/>
              </a:rPr>
              <a:t>Excepción para categoría E3:</a:t>
            </a:r>
            <a:endParaRPr sz="1600">
              <a:latin typeface="Arial"/>
              <a:ea typeface="Arial"/>
              <a:cs typeface="Arial"/>
              <a:sym typeface="Arial"/>
            </a:endParaRPr>
          </a:p>
          <a:p>
            <a:pPr indent="-330200" lvl="1" marL="809999" rtl="0" algn="just">
              <a:lnSpc>
                <a:spcPct val="115000"/>
              </a:lnSpc>
              <a:spcBef>
                <a:spcPts val="0"/>
              </a:spcBef>
              <a:spcAft>
                <a:spcPts val="0"/>
              </a:spcAft>
              <a:buSzPts val="1600"/>
              <a:buChar char="•"/>
            </a:pPr>
            <a:r>
              <a:rPr lang="es-ES" sz="1600">
                <a:latin typeface="Arial"/>
                <a:ea typeface="Arial"/>
                <a:cs typeface="Arial"/>
                <a:sym typeface="Arial"/>
              </a:rPr>
              <a:t>Tipo resistencia: un (1) dispositivo de bloqueo por bajo nivel de agua, que corte el suministro de potencia.</a:t>
            </a:r>
            <a:endParaRPr sz="1600">
              <a:latin typeface="Arial"/>
              <a:ea typeface="Arial"/>
              <a:cs typeface="Arial"/>
              <a:sym typeface="Arial"/>
            </a:endParaRPr>
          </a:p>
          <a:p>
            <a:pPr indent="-330200" lvl="1" marL="809999" rtl="0" algn="just">
              <a:lnSpc>
                <a:spcPct val="115000"/>
              </a:lnSpc>
              <a:spcBef>
                <a:spcPts val="0"/>
              </a:spcBef>
              <a:spcAft>
                <a:spcPts val="0"/>
              </a:spcAft>
              <a:buSzPts val="1600"/>
              <a:buChar char="•"/>
            </a:pPr>
            <a:r>
              <a:rPr lang="es-ES" sz="1600">
                <a:latin typeface="Arial"/>
                <a:ea typeface="Arial"/>
                <a:cs typeface="Arial"/>
                <a:sym typeface="Arial"/>
              </a:rPr>
              <a:t>Tipo electrodo: no requieren dispositivo de bloqueo por bajo nivel de agua. </a:t>
            </a:r>
            <a:endParaRPr sz="1600">
              <a:latin typeface="Arial"/>
              <a:ea typeface="Arial"/>
              <a:cs typeface="Arial"/>
              <a:sym typeface="Arial"/>
            </a:endParaRPr>
          </a:p>
          <a:p>
            <a:pPr indent="0" lvl="0" marL="0" rtl="0" algn="just">
              <a:lnSpc>
                <a:spcPct val="115000"/>
              </a:lnSpc>
              <a:spcBef>
                <a:spcPts val="0"/>
              </a:spcBef>
              <a:spcAft>
                <a:spcPts val="0"/>
              </a:spcAft>
              <a:buNone/>
            </a:pPr>
            <a:r>
              <a:t/>
            </a:r>
            <a:endParaRPr sz="1600">
              <a:latin typeface="Arial"/>
              <a:ea typeface="Arial"/>
              <a:cs typeface="Arial"/>
              <a:sym typeface="Arial"/>
            </a:endParaRPr>
          </a:p>
          <a:p>
            <a:pPr indent="-330200" lvl="0" marL="450000" rtl="0" algn="just">
              <a:lnSpc>
                <a:spcPct val="115000"/>
              </a:lnSpc>
              <a:spcBef>
                <a:spcPts val="0"/>
              </a:spcBef>
              <a:spcAft>
                <a:spcPts val="0"/>
              </a:spcAft>
              <a:buSzPts val="1600"/>
              <a:buFont typeface="Arial"/>
              <a:buChar char="•"/>
            </a:pPr>
            <a:r>
              <a:rPr lang="es-ES" sz="1600">
                <a:latin typeface="Arial"/>
                <a:ea typeface="Arial"/>
                <a:cs typeface="Arial"/>
                <a:sym typeface="Arial"/>
              </a:rPr>
              <a:t>Cuando corresponda el uso de dos dispositivos, estos deberán ejecutar los bloqueos en dos niveles de agua del generador que se denominan:</a:t>
            </a:r>
            <a:endParaRPr sz="1600">
              <a:latin typeface="Arial"/>
              <a:ea typeface="Arial"/>
              <a:cs typeface="Arial"/>
              <a:sym typeface="Arial"/>
            </a:endParaRPr>
          </a:p>
          <a:p>
            <a:pPr indent="7199" lvl="0" marL="907200" rtl="0" algn="just">
              <a:lnSpc>
                <a:spcPct val="115000"/>
              </a:lnSpc>
              <a:spcBef>
                <a:spcPts val="0"/>
              </a:spcBef>
              <a:spcAft>
                <a:spcPts val="0"/>
              </a:spcAft>
              <a:buNone/>
            </a:pPr>
            <a:r>
              <a:rPr lang="es-ES" sz="1600">
                <a:latin typeface="Arial"/>
                <a:ea typeface="Arial"/>
                <a:cs typeface="Arial"/>
                <a:sym typeface="Arial"/>
              </a:rPr>
              <a:t>a) Bajo nivel (BN1)</a:t>
            </a:r>
            <a:endParaRPr sz="1600">
              <a:latin typeface="Arial"/>
              <a:ea typeface="Arial"/>
              <a:cs typeface="Arial"/>
              <a:sym typeface="Arial"/>
            </a:endParaRPr>
          </a:p>
          <a:p>
            <a:pPr indent="7199" lvl="0" marL="907200" rtl="0" algn="just">
              <a:lnSpc>
                <a:spcPct val="115000"/>
              </a:lnSpc>
              <a:spcBef>
                <a:spcPts val="0"/>
              </a:spcBef>
              <a:spcAft>
                <a:spcPts val="0"/>
              </a:spcAft>
              <a:buNone/>
            </a:pPr>
            <a:r>
              <a:rPr lang="es-ES" sz="1600">
                <a:latin typeface="Arial"/>
                <a:ea typeface="Arial"/>
                <a:cs typeface="Arial"/>
                <a:sym typeface="Arial"/>
              </a:rPr>
              <a:t>b) Muy bajo nivel (BN2)</a:t>
            </a:r>
            <a:endParaRPr sz="1600">
              <a:latin typeface="Arial"/>
              <a:ea typeface="Arial"/>
              <a:cs typeface="Arial"/>
              <a:sym typeface="Arial"/>
            </a:endParaRPr>
          </a:p>
          <a:p>
            <a:pPr indent="0" lvl="0" marL="450000" rtl="0" algn="just">
              <a:lnSpc>
                <a:spcPct val="115000"/>
              </a:lnSpc>
              <a:spcBef>
                <a:spcPts val="0"/>
              </a:spcBef>
              <a:spcAft>
                <a:spcPts val="0"/>
              </a:spcAft>
              <a:buNone/>
            </a:pPr>
            <a:r>
              <a:t/>
            </a:r>
            <a:endParaRPr sz="1600">
              <a:latin typeface="Arial"/>
              <a:ea typeface="Arial"/>
              <a:cs typeface="Arial"/>
              <a:sym typeface="Arial"/>
            </a:endParaRPr>
          </a:p>
          <a:p>
            <a:pPr indent="-330200" lvl="0" marL="457200" rtl="0" algn="just">
              <a:lnSpc>
                <a:spcPct val="115000"/>
              </a:lnSpc>
              <a:spcBef>
                <a:spcPts val="0"/>
              </a:spcBef>
              <a:spcAft>
                <a:spcPts val="0"/>
              </a:spcAft>
              <a:buSzPts val="1600"/>
              <a:buFont typeface="Arial"/>
              <a:buChar char="•"/>
            </a:pPr>
            <a:r>
              <a:rPr lang="es-ES" sz="1600">
                <a:latin typeface="Arial"/>
                <a:ea typeface="Arial"/>
                <a:cs typeface="Arial"/>
                <a:sym typeface="Arial"/>
              </a:rPr>
              <a:t>En el caso que sea permitido utilizar un solo dispositivo, el mismo deberá ejecutar el bloqueo de muy bajo nivel.</a:t>
            </a:r>
            <a:endParaRPr sz="1600">
              <a:latin typeface="Arial"/>
              <a:ea typeface="Arial"/>
              <a:cs typeface="Arial"/>
              <a:sym typeface="Arial"/>
            </a:endParaRPr>
          </a:p>
          <a:p>
            <a:pPr indent="0" lvl="0" marL="450000" rtl="0" algn="just">
              <a:lnSpc>
                <a:spcPct val="115000"/>
              </a:lnSpc>
              <a:spcBef>
                <a:spcPts val="0"/>
              </a:spcBef>
              <a:spcAft>
                <a:spcPts val="0"/>
              </a:spcAft>
              <a:buNone/>
            </a:pPr>
            <a:r>
              <a:t/>
            </a:r>
            <a:endParaRPr sz="1600">
              <a:latin typeface="Arial"/>
              <a:ea typeface="Arial"/>
              <a:cs typeface="Arial"/>
              <a:sym typeface="Arial"/>
            </a:endParaRPr>
          </a:p>
          <a:p>
            <a:pPr indent="0" lvl="0" marL="0" rtl="0" algn="just">
              <a:lnSpc>
                <a:spcPct val="115000"/>
              </a:lnSpc>
              <a:spcBef>
                <a:spcPts val="0"/>
              </a:spcBef>
              <a:spcAft>
                <a:spcPts val="0"/>
              </a:spcAft>
              <a:buNone/>
            </a:pPr>
            <a:r>
              <a:t/>
            </a:r>
            <a:endParaRPr sz="1600">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gfd0105262b_0_5"/>
          <p:cNvSpPr txBox="1"/>
          <p:nvPr>
            <p:ph type="title"/>
          </p:nvPr>
        </p:nvSpPr>
        <p:spPr>
          <a:xfrm>
            <a:off x="0" y="-54429"/>
            <a:ext cx="12192000" cy="1325700"/>
          </a:xfrm>
          <a:prstGeom prst="rect">
            <a:avLst/>
          </a:prstGeom>
          <a:solidFill>
            <a:srgbClr val="004982"/>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Calibri"/>
              <a:buNone/>
            </a:pPr>
            <a:r>
              <a:rPr lang="es-ES"/>
              <a:t>Sección IV - Construcción e instalación </a:t>
            </a:r>
            <a:endParaRPr/>
          </a:p>
          <a:p>
            <a:pPr indent="0" lvl="0" marL="0" rtl="0" algn="l">
              <a:spcBef>
                <a:spcPts val="0"/>
              </a:spcBef>
              <a:spcAft>
                <a:spcPts val="0"/>
              </a:spcAft>
              <a:buClr>
                <a:schemeClr val="lt1"/>
              </a:buClr>
              <a:buSzPts val="3600"/>
              <a:buFont typeface="Calibri"/>
              <a:buNone/>
            </a:pPr>
            <a:r>
              <a:rPr lang="es-ES" sz="2000"/>
              <a:t>Título I. Materiales - Artículos: 65 y 66</a:t>
            </a:r>
            <a:endParaRPr sz="2000"/>
          </a:p>
        </p:txBody>
      </p:sp>
      <p:sp>
        <p:nvSpPr>
          <p:cNvPr id="62" name="Google Shape;62;gfd0105262b_0_5"/>
          <p:cNvSpPr txBox="1"/>
          <p:nvPr>
            <p:ph idx="1" type="body"/>
          </p:nvPr>
        </p:nvSpPr>
        <p:spPr>
          <a:xfrm>
            <a:off x="484100" y="1366925"/>
            <a:ext cx="11349000" cy="5074200"/>
          </a:xfrm>
          <a:prstGeom prst="rect">
            <a:avLst/>
          </a:prstGeom>
          <a:noFill/>
          <a:ln>
            <a:noFill/>
          </a:ln>
        </p:spPr>
        <p:txBody>
          <a:bodyPr anchorCtr="0" anchor="t" bIns="45700" lIns="91425" spcFirstLastPara="1" rIns="91425" wrap="square" tIns="45700">
            <a:noAutofit/>
          </a:bodyPr>
          <a:lstStyle/>
          <a:p>
            <a:pPr indent="-330200" lvl="0" marL="457200" rtl="0" algn="just">
              <a:lnSpc>
                <a:spcPct val="115000"/>
              </a:lnSpc>
              <a:spcBef>
                <a:spcPts val="0"/>
              </a:spcBef>
              <a:spcAft>
                <a:spcPts val="0"/>
              </a:spcAft>
              <a:buSzPts val="1600"/>
              <a:buChar char="•"/>
            </a:pPr>
            <a:r>
              <a:rPr b="1" lang="es-ES" sz="1600" u="sng">
                <a:latin typeface="Arial"/>
                <a:ea typeface="Arial"/>
                <a:cs typeface="Arial"/>
                <a:sym typeface="Arial"/>
              </a:rPr>
              <a:t>Código o estándar de fabricación:</a:t>
            </a:r>
            <a:endParaRPr b="1" sz="1600" u="sng">
              <a:latin typeface="Arial"/>
              <a:ea typeface="Arial"/>
              <a:cs typeface="Arial"/>
              <a:sym typeface="Arial"/>
            </a:endParaRPr>
          </a:p>
          <a:p>
            <a:pPr indent="-330200" lvl="1" marL="914400" rtl="0" algn="just">
              <a:lnSpc>
                <a:spcPct val="115000"/>
              </a:lnSpc>
              <a:spcBef>
                <a:spcPts val="0"/>
              </a:spcBef>
              <a:spcAft>
                <a:spcPts val="0"/>
              </a:spcAft>
              <a:buSzPts val="1600"/>
              <a:buFont typeface="Arial"/>
              <a:buChar char="•"/>
            </a:pPr>
            <a:r>
              <a:rPr lang="es-ES" sz="1600">
                <a:latin typeface="Arial"/>
                <a:ea typeface="Arial"/>
                <a:cs typeface="Arial"/>
                <a:sym typeface="Arial"/>
              </a:rPr>
              <a:t>Cumplir con requerimientos de un código o estándar de fabricación internacionalmente reconocido y aceptado. Ejemplos: BPVC (ASME), EN12952 y EN 12953.</a:t>
            </a:r>
            <a:endParaRPr sz="1600">
              <a:latin typeface="Arial"/>
              <a:ea typeface="Arial"/>
              <a:cs typeface="Arial"/>
              <a:sym typeface="Arial"/>
            </a:endParaRPr>
          </a:p>
          <a:p>
            <a:pPr indent="-330200" lvl="1" marL="914400" rtl="0" algn="just">
              <a:lnSpc>
                <a:spcPct val="115000"/>
              </a:lnSpc>
              <a:spcBef>
                <a:spcPts val="0"/>
              </a:spcBef>
              <a:spcAft>
                <a:spcPts val="0"/>
              </a:spcAft>
              <a:buSzPts val="1600"/>
              <a:buFont typeface="Arial"/>
              <a:buChar char="•"/>
            </a:pPr>
            <a:r>
              <a:rPr lang="es-ES" sz="1600">
                <a:latin typeface="Arial"/>
                <a:ea typeface="Arial"/>
                <a:cs typeface="Arial"/>
                <a:sym typeface="Arial"/>
              </a:rPr>
              <a:t>Contar con certificación documentada del </a:t>
            </a:r>
            <a:r>
              <a:rPr lang="es-ES" sz="1600">
                <a:latin typeface="Arial"/>
                <a:ea typeface="Arial"/>
                <a:cs typeface="Arial"/>
                <a:sym typeface="Arial"/>
              </a:rPr>
              <a:t>fabricante</a:t>
            </a:r>
            <a:r>
              <a:rPr lang="es-ES" sz="1600">
                <a:latin typeface="Arial"/>
                <a:ea typeface="Arial"/>
                <a:cs typeface="Arial"/>
                <a:sym typeface="Arial"/>
              </a:rPr>
              <a:t>,  </a:t>
            </a:r>
            <a:r>
              <a:rPr lang="es-ES" sz="1600">
                <a:latin typeface="Arial"/>
                <a:ea typeface="Arial"/>
                <a:cs typeface="Arial"/>
                <a:sym typeface="Arial"/>
              </a:rPr>
              <a:t>plasmada</a:t>
            </a:r>
            <a:r>
              <a:rPr lang="es-ES" sz="1600">
                <a:latin typeface="Arial"/>
                <a:ea typeface="Arial"/>
                <a:cs typeface="Arial"/>
                <a:sym typeface="Arial"/>
              </a:rPr>
              <a:t> en el libro de datos según Anexo 1.</a:t>
            </a:r>
            <a:br>
              <a:rPr lang="es-ES" sz="1600">
                <a:latin typeface="Arial"/>
                <a:ea typeface="Arial"/>
                <a:cs typeface="Arial"/>
                <a:sym typeface="Arial"/>
              </a:rPr>
            </a:br>
            <a:endParaRPr sz="1600">
              <a:latin typeface="Arial"/>
              <a:ea typeface="Arial"/>
              <a:cs typeface="Arial"/>
              <a:sym typeface="Arial"/>
            </a:endParaRPr>
          </a:p>
          <a:p>
            <a:pPr indent="-330200" lvl="0" marL="457200" rtl="0" algn="just">
              <a:lnSpc>
                <a:spcPct val="115000"/>
              </a:lnSpc>
              <a:spcBef>
                <a:spcPts val="0"/>
              </a:spcBef>
              <a:spcAft>
                <a:spcPts val="0"/>
              </a:spcAft>
              <a:buSzPts val="1600"/>
              <a:buChar char="•"/>
            </a:pPr>
            <a:r>
              <a:rPr b="1" lang="es-ES" sz="1600" u="sng">
                <a:latin typeface="Arial"/>
                <a:ea typeface="Arial"/>
                <a:cs typeface="Arial"/>
                <a:sym typeface="Arial"/>
              </a:rPr>
              <a:t>Memoria de Cálculo de la PMTA </a:t>
            </a:r>
            <a:endParaRPr b="1" sz="1600" u="sng">
              <a:latin typeface="Arial"/>
              <a:ea typeface="Arial"/>
              <a:cs typeface="Arial"/>
              <a:sym typeface="Arial"/>
            </a:endParaRPr>
          </a:p>
          <a:p>
            <a:pPr indent="-330200" lvl="1" marL="914400" rtl="0" algn="just">
              <a:lnSpc>
                <a:spcPct val="115000"/>
              </a:lnSpc>
              <a:spcBef>
                <a:spcPts val="0"/>
              </a:spcBef>
              <a:spcAft>
                <a:spcPts val="0"/>
              </a:spcAft>
              <a:buSzPts val="1600"/>
              <a:buFont typeface="Arial"/>
              <a:buChar char="•"/>
            </a:pPr>
            <a:r>
              <a:rPr lang="es-ES" sz="1600">
                <a:latin typeface="Arial"/>
                <a:ea typeface="Arial"/>
                <a:cs typeface="Arial"/>
                <a:sym typeface="Arial"/>
              </a:rPr>
              <a:t>La fabricación debe seguir una Memoria de Cálculo de la PMTA, que cumpla:</a:t>
            </a:r>
            <a:endParaRPr sz="1600">
              <a:latin typeface="Arial"/>
              <a:ea typeface="Arial"/>
              <a:cs typeface="Arial"/>
              <a:sym typeface="Arial"/>
            </a:endParaRPr>
          </a:p>
          <a:p>
            <a:pPr indent="-330200" lvl="2" marL="1371600" rtl="0" algn="just">
              <a:lnSpc>
                <a:spcPct val="115000"/>
              </a:lnSpc>
              <a:spcBef>
                <a:spcPts val="0"/>
              </a:spcBef>
              <a:spcAft>
                <a:spcPts val="0"/>
              </a:spcAft>
              <a:buSzPts val="1600"/>
              <a:buFont typeface="Arial"/>
              <a:buChar char="•"/>
            </a:pPr>
            <a:r>
              <a:rPr lang="es-ES" sz="1600">
                <a:latin typeface="Arial"/>
                <a:ea typeface="Arial"/>
                <a:cs typeface="Arial"/>
                <a:sym typeface="Arial"/>
              </a:rPr>
              <a:t>reglas y ecuaciones obligatorias del Código de fabricación</a:t>
            </a:r>
            <a:endParaRPr sz="1600">
              <a:latin typeface="Arial"/>
              <a:ea typeface="Arial"/>
              <a:cs typeface="Arial"/>
              <a:sym typeface="Arial"/>
            </a:endParaRPr>
          </a:p>
          <a:p>
            <a:pPr indent="-330200" lvl="2" marL="1371600" rtl="0" algn="just">
              <a:lnSpc>
                <a:spcPct val="115000"/>
              </a:lnSpc>
              <a:spcBef>
                <a:spcPts val="0"/>
              </a:spcBef>
              <a:spcAft>
                <a:spcPts val="0"/>
              </a:spcAft>
              <a:buSzPts val="1600"/>
              <a:buFont typeface="Arial"/>
              <a:buChar char="•"/>
            </a:pPr>
            <a:r>
              <a:rPr lang="es-ES" sz="1600">
                <a:latin typeface="Arial"/>
                <a:ea typeface="Arial"/>
                <a:cs typeface="Arial"/>
                <a:sym typeface="Arial"/>
              </a:rPr>
              <a:t>cálculos de diseño que demuestren el cumplimiento del Código</a:t>
            </a:r>
            <a:endParaRPr sz="1600">
              <a:latin typeface="Arial"/>
              <a:ea typeface="Arial"/>
              <a:cs typeface="Arial"/>
              <a:sym typeface="Arial"/>
            </a:endParaRPr>
          </a:p>
          <a:p>
            <a:pPr indent="-330200" lvl="2" marL="1371600" rtl="0" algn="just">
              <a:lnSpc>
                <a:spcPct val="115000"/>
              </a:lnSpc>
              <a:spcBef>
                <a:spcPts val="0"/>
              </a:spcBef>
              <a:spcAft>
                <a:spcPts val="0"/>
              </a:spcAft>
              <a:buSzPts val="1600"/>
              <a:buFont typeface="Arial"/>
              <a:buChar char="•"/>
            </a:pPr>
            <a:r>
              <a:rPr lang="es-ES" sz="1600">
                <a:latin typeface="Arial"/>
                <a:ea typeface="Arial"/>
                <a:cs typeface="Arial"/>
                <a:sym typeface="Arial"/>
                <a:extLst>
                  <a:ext uri="http://customooxmlschemas.google.com/">
                    <go:slidesCustomData xmlns:go="http://customooxmlschemas.google.com/" textRoundtripDataId="0"/>
                  </a:ext>
                </a:extLst>
              </a:rPr>
              <a:t>considere las calidades de los materiales, los procesos de fabricación utilizados, las examinaciones y las pruebas que evidencian la conformidad de la fabricación.</a:t>
            </a:r>
            <a:br>
              <a:rPr lang="es-ES" sz="1600">
                <a:latin typeface="Arial"/>
                <a:ea typeface="Arial"/>
                <a:cs typeface="Arial"/>
                <a:sym typeface="Arial"/>
              </a:rPr>
            </a:br>
            <a:endParaRPr sz="1600">
              <a:latin typeface="Arial"/>
              <a:ea typeface="Arial"/>
              <a:cs typeface="Arial"/>
              <a:sym typeface="Arial"/>
            </a:endParaRPr>
          </a:p>
          <a:p>
            <a:pPr indent="-330200" lvl="0" marL="457200" rtl="0" algn="just">
              <a:lnSpc>
                <a:spcPct val="115000"/>
              </a:lnSpc>
              <a:spcBef>
                <a:spcPts val="0"/>
              </a:spcBef>
              <a:spcAft>
                <a:spcPts val="0"/>
              </a:spcAft>
              <a:buSzPts val="1600"/>
              <a:buChar char="•"/>
            </a:pPr>
            <a:r>
              <a:rPr b="1" lang="es-ES" sz="1600" u="sng">
                <a:latin typeface="Arial"/>
                <a:ea typeface="Arial"/>
                <a:cs typeface="Arial"/>
                <a:sym typeface="Arial"/>
              </a:rPr>
              <a:t>Sobreespesor de corrosión:</a:t>
            </a:r>
            <a:endParaRPr b="1" sz="1600" u="sng">
              <a:latin typeface="Arial"/>
              <a:ea typeface="Arial"/>
              <a:cs typeface="Arial"/>
              <a:sym typeface="Arial"/>
            </a:endParaRPr>
          </a:p>
          <a:p>
            <a:pPr indent="-330200" lvl="1" marL="914400" rtl="0" algn="just">
              <a:lnSpc>
                <a:spcPct val="115000"/>
              </a:lnSpc>
              <a:spcBef>
                <a:spcPts val="0"/>
              </a:spcBef>
              <a:spcAft>
                <a:spcPts val="0"/>
              </a:spcAft>
              <a:buSzPts val="1600"/>
              <a:buFont typeface="Arial"/>
              <a:buChar char="•"/>
            </a:pPr>
            <a:r>
              <a:rPr lang="es-ES" sz="1600">
                <a:latin typeface="Arial"/>
                <a:ea typeface="Arial"/>
                <a:cs typeface="Arial"/>
                <a:sym typeface="Arial"/>
              </a:rPr>
              <a:t>Debe contemplar también la erosión y la abrasión :</a:t>
            </a:r>
            <a:endParaRPr sz="1600">
              <a:latin typeface="Arial"/>
              <a:ea typeface="Arial"/>
              <a:cs typeface="Arial"/>
              <a:sym typeface="Arial"/>
            </a:endParaRPr>
          </a:p>
          <a:p>
            <a:pPr indent="-330200" lvl="1" marL="914400" rtl="0" algn="just">
              <a:lnSpc>
                <a:spcPct val="115000"/>
              </a:lnSpc>
              <a:spcBef>
                <a:spcPts val="0"/>
              </a:spcBef>
              <a:spcAft>
                <a:spcPts val="0"/>
              </a:spcAft>
              <a:buSzPts val="1600"/>
              <a:buFont typeface="Arial"/>
              <a:buChar char="•"/>
            </a:pPr>
            <a:r>
              <a:rPr lang="es-ES" sz="1600">
                <a:latin typeface="Arial"/>
                <a:ea typeface="Arial"/>
                <a:cs typeface="Arial"/>
                <a:sym typeface="Arial"/>
              </a:rPr>
              <a:t>C</a:t>
            </a:r>
            <a:r>
              <a:rPr lang="es-ES" sz="1600">
                <a:latin typeface="Arial"/>
                <a:ea typeface="Arial"/>
                <a:cs typeface="Arial"/>
                <a:sym typeface="Arial"/>
              </a:rPr>
              <a:t>omponentes de e</a:t>
            </a:r>
            <a:r>
              <a:rPr lang="es-ES" sz="1600">
                <a:latin typeface="Arial"/>
                <a:ea typeface="Arial"/>
                <a:cs typeface="Arial"/>
                <a:sym typeface="Arial"/>
              </a:rPr>
              <a:t>spesor de pared mayores a 30 mm y componentes planos: puede utilizarse un sobreespesor de corrosión de 0 mm. </a:t>
            </a:r>
            <a:endParaRPr sz="1600">
              <a:latin typeface="Arial"/>
              <a:ea typeface="Arial"/>
              <a:cs typeface="Arial"/>
              <a:sym typeface="Arial"/>
            </a:endParaRPr>
          </a:p>
          <a:p>
            <a:pPr indent="-330200" lvl="1" marL="914400" rtl="0" algn="just">
              <a:lnSpc>
                <a:spcPct val="115000"/>
              </a:lnSpc>
              <a:spcBef>
                <a:spcPts val="0"/>
              </a:spcBef>
              <a:spcAft>
                <a:spcPts val="0"/>
              </a:spcAft>
              <a:buSzPts val="1600"/>
              <a:buFont typeface="Arial"/>
              <a:buChar char="•"/>
            </a:pPr>
            <a:r>
              <a:rPr lang="es-ES" sz="1600">
                <a:latin typeface="Arial"/>
                <a:ea typeface="Arial"/>
                <a:cs typeface="Arial"/>
                <a:sym typeface="Arial"/>
              </a:rPr>
              <a:t>Componentes de espesor de pared iguales o menores a 30 mm: debe tomarse un sobreespesor de corrosión de al menos 0,75 mm. </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gfd303128a7_1_169"/>
          <p:cNvSpPr txBox="1"/>
          <p:nvPr>
            <p:ph type="title"/>
          </p:nvPr>
        </p:nvSpPr>
        <p:spPr>
          <a:xfrm>
            <a:off x="0" y="-54429"/>
            <a:ext cx="12192000" cy="1325700"/>
          </a:xfrm>
          <a:prstGeom prst="rect">
            <a:avLst/>
          </a:prstGeom>
          <a:solidFill>
            <a:srgbClr val="004982"/>
          </a:solid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600"/>
              <a:buFont typeface="Calibri"/>
              <a:buNone/>
            </a:pPr>
            <a:r>
              <a:rPr lang="es-ES"/>
              <a:t>Anexo 4 - Control, Medición y enclavamientos.</a:t>
            </a:r>
            <a:endParaRPr/>
          </a:p>
          <a:p>
            <a:pPr indent="0" lvl="0" marL="0" rtl="0" algn="l">
              <a:lnSpc>
                <a:spcPct val="90000"/>
              </a:lnSpc>
              <a:spcBef>
                <a:spcPts val="0"/>
              </a:spcBef>
              <a:spcAft>
                <a:spcPts val="0"/>
              </a:spcAft>
              <a:buClr>
                <a:schemeClr val="lt1"/>
              </a:buClr>
              <a:buSzPts val="3600"/>
              <a:buFont typeface="Calibri"/>
              <a:buNone/>
            </a:pPr>
            <a:r>
              <a:rPr lang="es-ES" sz="2000"/>
              <a:t>4.3. Enclavamientos</a:t>
            </a:r>
            <a:endParaRPr sz="2000"/>
          </a:p>
        </p:txBody>
      </p:sp>
      <p:sp>
        <p:nvSpPr>
          <p:cNvPr id="296" name="Google Shape;296;gfd303128a7_1_169"/>
          <p:cNvSpPr txBox="1"/>
          <p:nvPr>
            <p:ph idx="1" type="body"/>
          </p:nvPr>
        </p:nvSpPr>
        <p:spPr>
          <a:xfrm>
            <a:off x="483100" y="1491500"/>
            <a:ext cx="11232300" cy="5013600"/>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0"/>
              </a:spcBef>
              <a:spcAft>
                <a:spcPts val="0"/>
              </a:spcAft>
              <a:buNone/>
            </a:pPr>
            <a:r>
              <a:rPr lang="es-ES" sz="1600" u="sng">
                <a:latin typeface="Arial"/>
                <a:ea typeface="Arial"/>
                <a:cs typeface="Arial"/>
                <a:sym typeface="Arial"/>
              </a:rPr>
              <a:t>III. Bajo Nivel (BN1) y Muy bajo nivel (BN2) de agua (cont. 1)</a:t>
            </a:r>
            <a:br>
              <a:rPr lang="es-ES" sz="1600" u="sng">
                <a:latin typeface="Arial"/>
                <a:ea typeface="Arial"/>
                <a:cs typeface="Arial"/>
                <a:sym typeface="Arial"/>
              </a:rPr>
            </a:br>
            <a:endParaRPr sz="1600" u="sng">
              <a:latin typeface="Arial"/>
              <a:ea typeface="Arial"/>
              <a:cs typeface="Arial"/>
              <a:sym typeface="Arial"/>
            </a:endParaRPr>
          </a:p>
          <a:p>
            <a:pPr indent="-330200" lvl="0" marL="457200" rtl="0" algn="just">
              <a:lnSpc>
                <a:spcPct val="115000"/>
              </a:lnSpc>
              <a:spcBef>
                <a:spcPts val="0"/>
              </a:spcBef>
              <a:spcAft>
                <a:spcPts val="0"/>
              </a:spcAft>
              <a:buSzPts val="1600"/>
              <a:buChar char="•"/>
            </a:pPr>
            <a:r>
              <a:rPr lang="es-ES" sz="1600">
                <a:latin typeface="Arial"/>
                <a:ea typeface="Arial"/>
                <a:cs typeface="Arial"/>
                <a:sym typeface="Arial"/>
              </a:rPr>
              <a:t>Los bloqueos deberán estar contemplados dentro del rango de indicación del nivel visual, y el muy bajo nivel se debe ubicar en un nivel inferior al bajo nivel.</a:t>
            </a:r>
            <a:br>
              <a:rPr lang="es-ES" sz="1600">
                <a:latin typeface="Arial"/>
                <a:ea typeface="Arial"/>
                <a:cs typeface="Arial"/>
                <a:sym typeface="Arial"/>
              </a:rPr>
            </a:br>
            <a:endParaRPr sz="1600">
              <a:latin typeface="Arial"/>
              <a:ea typeface="Arial"/>
              <a:cs typeface="Arial"/>
              <a:sym typeface="Arial"/>
            </a:endParaRPr>
          </a:p>
          <a:p>
            <a:pPr indent="-330200" lvl="0" marL="457200" rtl="0" algn="just">
              <a:lnSpc>
                <a:spcPct val="115000"/>
              </a:lnSpc>
              <a:spcBef>
                <a:spcPts val="0"/>
              </a:spcBef>
              <a:spcAft>
                <a:spcPts val="0"/>
              </a:spcAft>
              <a:buSzPts val="1600"/>
              <a:buChar char="•"/>
            </a:pPr>
            <a:r>
              <a:rPr lang="es-ES" sz="1600">
                <a:latin typeface="Arial"/>
                <a:ea typeface="Arial"/>
                <a:cs typeface="Arial"/>
                <a:sym typeface="Arial"/>
                <a:extLst>
                  <a:ext uri="http://customooxmlschemas.google.com/">
                    <go:slidesCustomData xmlns:go="http://customooxmlschemas.google.com/" textRoundtripDataId="29"/>
                  </a:ext>
                </a:extLst>
              </a:rPr>
              <a:t> En el caso de un generador de vapor humotubular horizontal, los bloqueos por bajo nivel y muy bajo nivel deberán estar ajustados de tal manera que actúen cuando la columna de agua en el nivel visual no sea inferior a 25 mm.</a:t>
            </a:r>
            <a:endParaRPr sz="1600">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gfbd2cc1218_0_27"/>
          <p:cNvSpPr txBox="1"/>
          <p:nvPr>
            <p:ph type="title"/>
          </p:nvPr>
        </p:nvSpPr>
        <p:spPr>
          <a:xfrm>
            <a:off x="0" y="-54429"/>
            <a:ext cx="12192000" cy="1325700"/>
          </a:xfrm>
          <a:prstGeom prst="rect">
            <a:avLst/>
          </a:prstGeom>
          <a:solidFill>
            <a:srgbClr val="004982"/>
          </a:solid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600"/>
              <a:buFont typeface="Calibri"/>
              <a:buNone/>
            </a:pPr>
            <a:r>
              <a:rPr lang="es-ES"/>
              <a:t>Anexo 4 - Control, Medición y enclavamientos.</a:t>
            </a:r>
            <a:endParaRPr/>
          </a:p>
          <a:p>
            <a:pPr indent="0" lvl="0" marL="0" rtl="0" algn="l">
              <a:lnSpc>
                <a:spcPct val="90000"/>
              </a:lnSpc>
              <a:spcBef>
                <a:spcPts val="0"/>
              </a:spcBef>
              <a:spcAft>
                <a:spcPts val="0"/>
              </a:spcAft>
              <a:buClr>
                <a:schemeClr val="lt1"/>
              </a:buClr>
              <a:buSzPts val="3600"/>
              <a:buFont typeface="Calibri"/>
              <a:buNone/>
            </a:pPr>
            <a:r>
              <a:rPr lang="es-ES" sz="2000"/>
              <a:t>4.3. Enclavamientos</a:t>
            </a:r>
            <a:endParaRPr sz="2000"/>
          </a:p>
        </p:txBody>
      </p:sp>
      <p:pic>
        <p:nvPicPr>
          <p:cNvPr id="302" name="Google Shape;302;gfbd2cc1218_0_27"/>
          <p:cNvPicPr preferRelativeResize="0"/>
          <p:nvPr/>
        </p:nvPicPr>
        <p:blipFill>
          <a:blip r:embed="rId3">
            <a:alphaModFix/>
          </a:blip>
          <a:stretch>
            <a:fillRect/>
          </a:stretch>
        </p:blipFill>
        <p:spPr>
          <a:xfrm>
            <a:off x="1736278" y="1561350"/>
            <a:ext cx="8719452" cy="447537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gfd303128a7_1_176"/>
          <p:cNvSpPr txBox="1"/>
          <p:nvPr>
            <p:ph type="title"/>
          </p:nvPr>
        </p:nvSpPr>
        <p:spPr>
          <a:xfrm>
            <a:off x="0" y="-54429"/>
            <a:ext cx="12192000" cy="1325700"/>
          </a:xfrm>
          <a:prstGeom prst="rect">
            <a:avLst/>
          </a:prstGeom>
          <a:solidFill>
            <a:srgbClr val="004982"/>
          </a:solid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600"/>
              <a:buFont typeface="Calibri"/>
              <a:buNone/>
            </a:pPr>
            <a:r>
              <a:rPr lang="es-ES"/>
              <a:t>Anexo 4 - Control, Medición y enclavamientos.</a:t>
            </a:r>
            <a:endParaRPr/>
          </a:p>
          <a:p>
            <a:pPr indent="0" lvl="0" marL="0" rtl="0" algn="l">
              <a:lnSpc>
                <a:spcPct val="90000"/>
              </a:lnSpc>
              <a:spcBef>
                <a:spcPts val="0"/>
              </a:spcBef>
              <a:spcAft>
                <a:spcPts val="0"/>
              </a:spcAft>
              <a:buClr>
                <a:schemeClr val="lt1"/>
              </a:buClr>
              <a:buSzPts val="3600"/>
              <a:buFont typeface="Calibri"/>
              <a:buNone/>
            </a:pPr>
            <a:r>
              <a:rPr lang="es-ES" sz="2000"/>
              <a:t>4.3. Enclavamientos</a:t>
            </a:r>
            <a:endParaRPr sz="2000"/>
          </a:p>
        </p:txBody>
      </p:sp>
      <p:sp>
        <p:nvSpPr>
          <p:cNvPr id="308" name="Google Shape;308;gfd303128a7_1_176"/>
          <p:cNvSpPr txBox="1"/>
          <p:nvPr>
            <p:ph idx="1" type="body"/>
          </p:nvPr>
        </p:nvSpPr>
        <p:spPr>
          <a:xfrm>
            <a:off x="483100" y="1491500"/>
            <a:ext cx="11380500" cy="4145400"/>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0"/>
              </a:spcBef>
              <a:spcAft>
                <a:spcPts val="0"/>
              </a:spcAft>
              <a:buNone/>
            </a:pPr>
            <a:r>
              <a:rPr b="1" lang="es-ES" sz="1600" u="sng">
                <a:latin typeface="Arial"/>
                <a:ea typeface="Arial"/>
                <a:cs typeface="Arial"/>
                <a:sym typeface="Arial"/>
              </a:rPr>
              <a:t>Bajo Nivel (BN1)</a:t>
            </a:r>
            <a:br>
              <a:rPr b="1" lang="es-ES" sz="1600" u="sng">
                <a:latin typeface="Arial"/>
                <a:ea typeface="Arial"/>
                <a:cs typeface="Arial"/>
                <a:sym typeface="Arial"/>
              </a:rPr>
            </a:br>
            <a:endParaRPr b="1" sz="1600" u="sng">
              <a:latin typeface="Arial"/>
              <a:ea typeface="Arial"/>
              <a:cs typeface="Arial"/>
              <a:sym typeface="Arial"/>
            </a:endParaRPr>
          </a:p>
          <a:p>
            <a:pPr indent="-330200" lvl="0" marL="457200" rtl="0" algn="just">
              <a:lnSpc>
                <a:spcPct val="115000"/>
              </a:lnSpc>
              <a:spcBef>
                <a:spcPts val="0"/>
              </a:spcBef>
              <a:spcAft>
                <a:spcPts val="0"/>
              </a:spcAft>
              <a:buSzPts val="1600"/>
              <a:buChar char="•"/>
            </a:pPr>
            <a:r>
              <a:rPr lang="es-ES" sz="1600">
                <a:latin typeface="Arial"/>
                <a:ea typeface="Arial"/>
                <a:cs typeface="Arial"/>
                <a:sym typeface="Arial"/>
              </a:rPr>
              <a:t>El bloqueo por bajo nivel deberá como mínimo efectuar lo siguiente:</a:t>
            </a:r>
            <a:endParaRPr sz="1600">
              <a:latin typeface="Arial"/>
              <a:ea typeface="Arial"/>
              <a:cs typeface="Arial"/>
              <a:sym typeface="Arial"/>
            </a:endParaRPr>
          </a:p>
          <a:p>
            <a:pPr indent="-330200" lvl="1" marL="914400" rtl="0" algn="just">
              <a:lnSpc>
                <a:spcPct val="115000"/>
              </a:lnSpc>
              <a:spcBef>
                <a:spcPts val="0"/>
              </a:spcBef>
              <a:spcAft>
                <a:spcPts val="0"/>
              </a:spcAft>
              <a:buSzPts val="1600"/>
              <a:buChar char="•"/>
            </a:pPr>
            <a:r>
              <a:rPr lang="es-ES" sz="1600">
                <a:latin typeface="Arial"/>
                <a:ea typeface="Arial"/>
                <a:cs typeface="Arial"/>
                <a:sym typeface="Arial"/>
              </a:rPr>
              <a:t>a) Corte de suministro de combustible</a:t>
            </a:r>
            <a:endParaRPr sz="1600">
              <a:latin typeface="Arial"/>
              <a:ea typeface="Arial"/>
              <a:cs typeface="Arial"/>
              <a:sym typeface="Arial"/>
            </a:endParaRPr>
          </a:p>
          <a:p>
            <a:pPr indent="-330200" lvl="1" marL="914400" rtl="0" algn="just">
              <a:lnSpc>
                <a:spcPct val="115000"/>
              </a:lnSpc>
              <a:spcBef>
                <a:spcPts val="0"/>
              </a:spcBef>
              <a:spcAft>
                <a:spcPts val="0"/>
              </a:spcAft>
              <a:buSzPts val="1600"/>
              <a:buChar char="•"/>
            </a:pPr>
            <a:r>
              <a:rPr lang="es-ES" sz="1600">
                <a:latin typeface="Arial"/>
                <a:ea typeface="Arial"/>
                <a:cs typeface="Arial"/>
                <a:sym typeface="Arial"/>
              </a:rPr>
              <a:t>b) Activar alarma sonora.</a:t>
            </a:r>
            <a:endParaRPr sz="1600">
              <a:latin typeface="Arial"/>
              <a:ea typeface="Arial"/>
              <a:cs typeface="Arial"/>
              <a:sym typeface="Arial"/>
            </a:endParaRPr>
          </a:p>
          <a:p>
            <a:pPr indent="-330200" lvl="1" marL="914400" rtl="0" algn="just">
              <a:lnSpc>
                <a:spcPct val="115000"/>
              </a:lnSpc>
              <a:spcBef>
                <a:spcPts val="0"/>
              </a:spcBef>
              <a:spcAft>
                <a:spcPts val="0"/>
              </a:spcAft>
              <a:buSzPts val="1600"/>
              <a:buChar char="•"/>
            </a:pPr>
            <a:r>
              <a:rPr lang="es-ES" sz="1600">
                <a:latin typeface="Arial"/>
                <a:ea typeface="Arial"/>
                <a:cs typeface="Arial"/>
                <a:sym typeface="Arial"/>
              </a:rPr>
              <a:t>c) Activación de señal lumínica en el tablero de control indicando “Bajo nivel”</a:t>
            </a:r>
            <a:endParaRPr sz="1600">
              <a:latin typeface="Arial"/>
              <a:ea typeface="Arial"/>
              <a:cs typeface="Arial"/>
              <a:sym typeface="Arial"/>
            </a:endParaRPr>
          </a:p>
          <a:p>
            <a:pPr indent="-330200" lvl="1" marL="914400" rtl="0" algn="just">
              <a:lnSpc>
                <a:spcPct val="115000"/>
              </a:lnSpc>
              <a:spcBef>
                <a:spcPts val="0"/>
              </a:spcBef>
              <a:spcAft>
                <a:spcPts val="0"/>
              </a:spcAft>
              <a:buSzPts val="1600"/>
              <a:buChar char="•"/>
            </a:pPr>
            <a:r>
              <a:rPr lang="es-ES" sz="1600">
                <a:latin typeface="Arial"/>
                <a:ea typeface="Arial"/>
                <a:cs typeface="Arial"/>
                <a:sym typeface="Arial"/>
              </a:rPr>
              <a:t>d) Apagado de ventiladores (si corresponde)</a:t>
            </a:r>
            <a:endParaRPr sz="1600">
              <a:latin typeface="Arial"/>
              <a:ea typeface="Arial"/>
              <a:cs typeface="Arial"/>
              <a:sym typeface="Arial"/>
            </a:endParaRPr>
          </a:p>
          <a:p>
            <a:pPr indent="-330200" lvl="1" marL="914400" rtl="0" algn="just">
              <a:lnSpc>
                <a:spcPct val="115000"/>
              </a:lnSpc>
              <a:spcBef>
                <a:spcPts val="0"/>
              </a:spcBef>
              <a:spcAft>
                <a:spcPts val="0"/>
              </a:spcAft>
              <a:buSzPts val="1600"/>
              <a:buChar char="•"/>
            </a:pPr>
            <a:r>
              <a:rPr lang="es-ES" sz="1600">
                <a:latin typeface="Arial"/>
                <a:ea typeface="Arial"/>
                <a:cs typeface="Arial"/>
                <a:sym typeface="Arial"/>
              </a:rPr>
              <a:t>e) Cierre de registros de aire de entrada y puesta en posición mínima de los registros de ventilador de tiro inducido (si corresponde)</a:t>
            </a:r>
            <a:endParaRPr sz="1600">
              <a:latin typeface="Arial"/>
              <a:ea typeface="Arial"/>
              <a:cs typeface="Arial"/>
              <a:sym typeface="Arial"/>
            </a:endParaRPr>
          </a:p>
          <a:p>
            <a:pPr indent="0" lvl="0" marL="914400" rtl="0" algn="just">
              <a:lnSpc>
                <a:spcPct val="115000"/>
              </a:lnSpc>
              <a:spcBef>
                <a:spcPts val="0"/>
              </a:spcBef>
              <a:spcAft>
                <a:spcPts val="0"/>
              </a:spcAft>
              <a:buNone/>
            </a:pPr>
            <a:r>
              <a:t/>
            </a:r>
            <a:endParaRPr sz="1600">
              <a:latin typeface="Arial"/>
              <a:ea typeface="Arial"/>
              <a:cs typeface="Arial"/>
              <a:sym typeface="Arial"/>
            </a:endParaRPr>
          </a:p>
          <a:p>
            <a:pPr indent="-330200" lvl="0" marL="457200" rtl="0" algn="just">
              <a:lnSpc>
                <a:spcPct val="115000"/>
              </a:lnSpc>
              <a:spcBef>
                <a:spcPts val="0"/>
              </a:spcBef>
              <a:spcAft>
                <a:spcPts val="0"/>
              </a:spcAft>
              <a:buSzPts val="1600"/>
              <a:buChar char="•"/>
            </a:pPr>
            <a:r>
              <a:rPr lang="es-ES" sz="1600">
                <a:latin typeface="Arial"/>
                <a:ea typeface="Arial"/>
                <a:cs typeface="Arial"/>
                <a:sym typeface="Arial"/>
              </a:rPr>
              <a:t>En reseteo </a:t>
            </a:r>
            <a:r>
              <a:rPr b="1" lang="es-ES" sz="1600">
                <a:latin typeface="Arial"/>
                <a:ea typeface="Arial"/>
                <a:cs typeface="Arial"/>
                <a:sym typeface="Arial"/>
              </a:rPr>
              <a:t>podrá ser automático</a:t>
            </a:r>
            <a:r>
              <a:rPr lang="es-ES" sz="1600">
                <a:latin typeface="Arial"/>
                <a:ea typeface="Arial"/>
                <a:cs typeface="Arial"/>
                <a:sym typeface="Arial"/>
              </a:rPr>
              <a:t> a excepción de la señal lumínica que deberá permanecer encendida hasta que el operador del generador de vapor evalúe lo ocurrido.</a:t>
            </a:r>
            <a:endParaRPr sz="1600">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gfd303128a7_1_181"/>
          <p:cNvSpPr txBox="1"/>
          <p:nvPr>
            <p:ph type="title"/>
          </p:nvPr>
        </p:nvSpPr>
        <p:spPr>
          <a:xfrm>
            <a:off x="0" y="-54429"/>
            <a:ext cx="12192000" cy="1325700"/>
          </a:xfrm>
          <a:prstGeom prst="rect">
            <a:avLst/>
          </a:prstGeom>
          <a:solidFill>
            <a:srgbClr val="004982"/>
          </a:solid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600"/>
              <a:buFont typeface="Calibri"/>
              <a:buNone/>
            </a:pPr>
            <a:r>
              <a:rPr lang="es-ES"/>
              <a:t>Anexo 4 - Control, Medición y enclavamientos.</a:t>
            </a:r>
            <a:endParaRPr/>
          </a:p>
          <a:p>
            <a:pPr indent="0" lvl="0" marL="0" rtl="0" algn="l">
              <a:lnSpc>
                <a:spcPct val="90000"/>
              </a:lnSpc>
              <a:spcBef>
                <a:spcPts val="0"/>
              </a:spcBef>
              <a:spcAft>
                <a:spcPts val="0"/>
              </a:spcAft>
              <a:buClr>
                <a:schemeClr val="lt1"/>
              </a:buClr>
              <a:buSzPts val="3600"/>
              <a:buFont typeface="Calibri"/>
              <a:buNone/>
            </a:pPr>
            <a:r>
              <a:rPr lang="es-ES" sz="2000"/>
              <a:t>4.3. Enclavamientos</a:t>
            </a:r>
            <a:endParaRPr sz="2000"/>
          </a:p>
        </p:txBody>
      </p:sp>
      <p:sp>
        <p:nvSpPr>
          <p:cNvPr id="314" name="Google Shape;314;gfd303128a7_1_181"/>
          <p:cNvSpPr txBox="1"/>
          <p:nvPr>
            <p:ph idx="1" type="body"/>
          </p:nvPr>
        </p:nvSpPr>
        <p:spPr>
          <a:xfrm>
            <a:off x="483100" y="1491500"/>
            <a:ext cx="11380500" cy="6020100"/>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0"/>
              </a:spcBef>
              <a:spcAft>
                <a:spcPts val="0"/>
              </a:spcAft>
              <a:buNone/>
            </a:pPr>
            <a:r>
              <a:rPr b="1" lang="es-ES" sz="1600" u="sng">
                <a:latin typeface="Arial"/>
                <a:ea typeface="Arial"/>
                <a:cs typeface="Arial"/>
                <a:sym typeface="Arial"/>
              </a:rPr>
              <a:t>Muy </a:t>
            </a:r>
            <a:r>
              <a:rPr b="1" lang="es-ES" sz="1600" u="sng">
                <a:latin typeface="Arial"/>
                <a:ea typeface="Arial"/>
                <a:cs typeface="Arial"/>
                <a:sym typeface="Arial"/>
              </a:rPr>
              <a:t>Bajo Nivel (BN2)</a:t>
            </a:r>
            <a:br>
              <a:rPr b="1" lang="es-ES" sz="1600" u="sng">
                <a:latin typeface="Arial"/>
                <a:ea typeface="Arial"/>
                <a:cs typeface="Arial"/>
                <a:sym typeface="Arial"/>
              </a:rPr>
            </a:br>
            <a:endParaRPr b="1" sz="1600" u="sng">
              <a:latin typeface="Arial"/>
              <a:ea typeface="Arial"/>
              <a:cs typeface="Arial"/>
              <a:sym typeface="Arial"/>
            </a:endParaRPr>
          </a:p>
          <a:p>
            <a:pPr indent="-330200" lvl="0" marL="457200" rtl="0" algn="just">
              <a:lnSpc>
                <a:spcPct val="115000"/>
              </a:lnSpc>
              <a:spcBef>
                <a:spcPts val="0"/>
              </a:spcBef>
              <a:spcAft>
                <a:spcPts val="0"/>
              </a:spcAft>
              <a:buSzPts val="1600"/>
              <a:buChar char="•"/>
            </a:pPr>
            <a:r>
              <a:rPr lang="es-ES" sz="1600">
                <a:latin typeface="Arial"/>
                <a:ea typeface="Arial"/>
                <a:cs typeface="Arial"/>
                <a:sym typeface="Arial"/>
              </a:rPr>
              <a:t>El bloqueo por Muy Bajo Nivel deberá como mínimo efectuar lo siguiente:</a:t>
            </a:r>
            <a:endParaRPr sz="1600">
              <a:latin typeface="Arial"/>
              <a:ea typeface="Arial"/>
              <a:cs typeface="Arial"/>
              <a:sym typeface="Arial"/>
            </a:endParaRPr>
          </a:p>
          <a:p>
            <a:pPr indent="-330200" lvl="1" marL="914400" rtl="0" algn="just">
              <a:lnSpc>
                <a:spcPct val="115000"/>
              </a:lnSpc>
              <a:spcBef>
                <a:spcPts val="0"/>
              </a:spcBef>
              <a:spcAft>
                <a:spcPts val="0"/>
              </a:spcAft>
              <a:buSzPts val="1600"/>
              <a:buChar char="•"/>
            </a:pPr>
            <a:r>
              <a:rPr lang="es-ES" sz="1600">
                <a:latin typeface="Arial"/>
                <a:ea typeface="Arial"/>
                <a:cs typeface="Arial"/>
                <a:sym typeface="Arial"/>
              </a:rPr>
              <a:t>a) Corte de suministro de combustible</a:t>
            </a:r>
            <a:endParaRPr sz="1600">
              <a:latin typeface="Arial"/>
              <a:ea typeface="Arial"/>
              <a:cs typeface="Arial"/>
              <a:sym typeface="Arial"/>
            </a:endParaRPr>
          </a:p>
          <a:p>
            <a:pPr indent="-330200" lvl="1" marL="914400" rtl="0" algn="just">
              <a:lnSpc>
                <a:spcPct val="115000"/>
              </a:lnSpc>
              <a:spcBef>
                <a:spcPts val="0"/>
              </a:spcBef>
              <a:spcAft>
                <a:spcPts val="0"/>
              </a:spcAft>
              <a:buSzPts val="1600"/>
              <a:buChar char="•"/>
            </a:pPr>
            <a:r>
              <a:rPr lang="es-ES" sz="1600">
                <a:latin typeface="Arial"/>
                <a:ea typeface="Arial"/>
                <a:cs typeface="Arial"/>
                <a:sym typeface="Arial"/>
              </a:rPr>
              <a:t>b) Activar alarma sonora.</a:t>
            </a:r>
            <a:endParaRPr sz="1600">
              <a:latin typeface="Arial"/>
              <a:ea typeface="Arial"/>
              <a:cs typeface="Arial"/>
              <a:sym typeface="Arial"/>
            </a:endParaRPr>
          </a:p>
          <a:p>
            <a:pPr indent="-330200" lvl="1" marL="914400" rtl="0" algn="just">
              <a:lnSpc>
                <a:spcPct val="115000"/>
              </a:lnSpc>
              <a:spcBef>
                <a:spcPts val="0"/>
              </a:spcBef>
              <a:spcAft>
                <a:spcPts val="0"/>
              </a:spcAft>
              <a:buSzPts val="1600"/>
              <a:buChar char="•"/>
            </a:pPr>
            <a:r>
              <a:rPr lang="es-ES" sz="1600">
                <a:latin typeface="Arial"/>
                <a:ea typeface="Arial"/>
                <a:cs typeface="Arial"/>
                <a:sym typeface="Arial"/>
              </a:rPr>
              <a:t>c) Activación de señal lumínica en el tablero de control indicando “Muy bajo nivel”</a:t>
            </a:r>
            <a:endParaRPr sz="1600">
              <a:latin typeface="Arial"/>
              <a:ea typeface="Arial"/>
              <a:cs typeface="Arial"/>
              <a:sym typeface="Arial"/>
            </a:endParaRPr>
          </a:p>
          <a:p>
            <a:pPr indent="-330200" lvl="1" marL="914400" rtl="0" algn="just">
              <a:lnSpc>
                <a:spcPct val="115000"/>
              </a:lnSpc>
              <a:spcBef>
                <a:spcPts val="0"/>
              </a:spcBef>
              <a:spcAft>
                <a:spcPts val="0"/>
              </a:spcAft>
              <a:buSzPts val="1600"/>
              <a:buChar char="•"/>
            </a:pPr>
            <a:r>
              <a:rPr lang="es-ES" sz="1600">
                <a:latin typeface="Arial"/>
                <a:ea typeface="Arial"/>
                <a:cs typeface="Arial"/>
                <a:sym typeface="Arial"/>
              </a:rPr>
              <a:t>d) Apagado de ventiladores (si corresponde)</a:t>
            </a:r>
            <a:endParaRPr sz="1600">
              <a:latin typeface="Arial"/>
              <a:ea typeface="Arial"/>
              <a:cs typeface="Arial"/>
              <a:sym typeface="Arial"/>
            </a:endParaRPr>
          </a:p>
          <a:p>
            <a:pPr indent="-330200" lvl="1" marL="914400" rtl="0" algn="just">
              <a:lnSpc>
                <a:spcPct val="115000"/>
              </a:lnSpc>
              <a:spcBef>
                <a:spcPts val="0"/>
              </a:spcBef>
              <a:spcAft>
                <a:spcPts val="0"/>
              </a:spcAft>
              <a:buSzPts val="1600"/>
              <a:buChar char="•"/>
            </a:pPr>
            <a:r>
              <a:rPr lang="es-ES" sz="1600">
                <a:latin typeface="Arial"/>
                <a:ea typeface="Arial"/>
                <a:cs typeface="Arial"/>
                <a:sym typeface="Arial"/>
              </a:rPr>
              <a:t>e) Cierre de registros de aire de entrada y puesta en posición mínima de los registros de ventilador de tiro inducido (si corresponde)</a:t>
            </a:r>
            <a:endParaRPr sz="1600">
              <a:latin typeface="Arial"/>
              <a:ea typeface="Arial"/>
              <a:cs typeface="Arial"/>
              <a:sym typeface="Arial"/>
            </a:endParaRPr>
          </a:p>
          <a:p>
            <a:pPr indent="0" lvl="0" marL="914400" rtl="0" algn="just">
              <a:lnSpc>
                <a:spcPct val="115000"/>
              </a:lnSpc>
              <a:spcBef>
                <a:spcPts val="0"/>
              </a:spcBef>
              <a:spcAft>
                <a:spcPts val="0"/>
              </a:spcAft>
              <a:buNone/>
            </a:pPr>
            <a:r>
              <a:t/>
            </a:r>
            <a:endParaRPr sz="1600">
              <a:latin typeface="Arial"/>
              <a:ea typeface="Arial"/>
              <a:cs typeface="Arial"/>
              <a:sym typeface="Arial"/>
            </a:endParaRPr>
          </a:p>
          <a:p>
            <a:pPr indent="-330200" lvl="0" marL="457200" rtl="0" algn="just">
              <a:lnSpc>
                <a:spcPct val="115000"/>
              </a:lnSpc>
              <a:spcBef>
                <a:spcPts val="0"/>
              </a:spcBef>
              <a:spcAft>
                <a:spcPts val="0"/>
              </a:spcAft>
              <a:buSzPts val="1600"/>
              <a:buChar char="•"/>
            </a:pPr>
            <a:r>
              <a:rPr lang="es-ES" sz="1600">
                <a:latin typeface="Arial"/>
                <a:ea typeface="Arial"/>
                <a:cs typeface="Arial"/>
                <a:sym typeface="Arial"/>
              </a:rPr>
              <a:t>El reseteo del bloqueo por muy bajo nivel </a:t>
            </a:r>
            <a:r>
              <a:rPr b="1" lang="es-ES" sz="1600">
                <a:latin typeface="Arial"/>
                <a:ea typeface="Arial"/>
                <a:cs typeface="Arial"/>
                <a:sym typeface="Arial"/>
              </a:rPr>
              <a:t>no deberá ser automático</a:t>
            </a:r>
            <a:r>
              <a:rPr lang="es-ES" sz="1600">
                <a:latin typeface="Arial"/>
                <a:ea typeface="Arial"/>
                <a:cs typeface="Arial"/>
                <a:sym typeface="Arial"/>
              </a:rPr>
              <a:t>, sino que el mismo deberá ser ejecutado manualmente por el operador del generador de vapor luego de examinadas las causas de su actuación y tomados los registros y las medidas correctivas correspondientes.</a:t>
            </a:r>
            <a:endParaRPr sz="1600">
              <a:latin typeface="Arial"/>
              <a:ea typeface="Arial"/>
              <a:cs typeface="Arial"/>
              <a:sym typeface="Arial"/>
            </a:endParaRPr>
          </a:p>
          <a:p>
            <a:pPr indent="0" lvl="0" marL="457200" rtl="0" algn="just">
              <a:lnSpc>
                <a:spcPct val="115000"/>
              </a:lnSpc>
              <a:spcBef>
                <a:spcPts val="0"/>
              </a:spcBef>
              <a:spcAft>
                <a:spcPts val="0"/>
              </a:spcAft>
              <a:buNone/>
            </a:pPr>
            <a:r>
              <a:t/>
            </a:r>
            <a:endParaRPr sz="1600">
              <a:latin typeface="Arial"/>
              <a:ea typeface="Arial"/>
              <a:cs typeface="Arial"/>
              <a:sym typeface="Arial"/>
            </a:endParaRPr>
          </a:p>
          <a:p>
            <a:pPr indent="-330200" lvl="0" marL="457200" rtl="0" algn="just">
              <a:lnSpc>
                <a:spcPct val="115000"/>
              </a:lnSpc>
              <a:spcBef>
                <a:spcPts val="0"/>
              </a:spcBef>
              <a:spcAft>
                <a:spcPts val="0"/>
              </a:spcAft>
              <a:buSzPts val="1600"/>
              <a:buChar char="•"/>
            </a:pPr>
            <a:r>
              <a:rPr lang="es-ES" sz="1600">
                <a:latin typeface="Arial"/>
                <a:ea typeface="Arial"/>
                <a:cs typeface="Arial"/>
                <a:sym typeface="Arial"/>
              </a:rPr>
              <a:t>El bloqueo por muy bajo nivel </a:t>
            </a:r>
            <a:r>
              <a:rPr b="1" lang="es-ES" sz="1600">
                <a:latin typeface="Arial"/>
                <a:ea typeface="Arial"/>
                <a:cs typeface="Arial"/>
                <a:sym typeface="Arial"/>
              </a:rPr>
              <a:t>no deberá anular el suministro de agua de forma automática,</a:t>
            </a:r>
            <a:r>
              <a:rPr lang="es-ES" sz="1600">
                <a:latin typeface="Arial"/>
                <a:ea typeface="Arial"/>
                <a:cs typeface="Arial"/>
                <a:sym typeface="Arial"/>
              </a:rPr>
              <a:t> sino que deberá existir en el tablero de control un comando que permita al operador del generador de vapor suministrar agua de forma manual o bien anular el suministro de agua completamente.</a:t>
            </a:r>
            <a:endParaRPr sz="1600">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9"/>
          <p:cNvSpPr txBox="1"/>
          <p:nvPr>
            <p:ph idx="1" type="body"/>
          </p:nvPr>
        </p:nvSpPr>
        <p:spPr>
          <a:xfrm>
            <a:off x="838200" y="1750574"/>
            <a:ext cx="10515600" cy="4351338"/>
          </a:xfrm>
          <a:prstGeom prst="rect">
            <a:avLst/>
          </a:prstGeom>
          <a:noFill/>
          <a:ln>
            <a:noFill/>
          </a:ln>
        </p:spPr>
        <p:txBody>
          <a:bodyPr anchorCtr="0" anchor="t" bIns="45700" lIns="91425" spcFirstLastPara="1" rIns="91425" wrap="square" tIns="45700">
            <a:normAutofit/>
          </a:bodyPr>
          <a:lstStyle/>
          <a:p>
            <a:pPr indent="-457200" lvl="0" marL="635000" rtl="0" algn="l">
              <a:lnSpc>
                <a:spcPct val="150000"/>
              </a:lnSpc>
              <a:spcBef>
                <a:spcPts val="0"/>
              </a:spcBef>
              <a:spcAft>
                <a:spcPts val="0"/>
              </a:spcAft>
              <a:buSzPts val="2800"/>
              <a:buChar char="•"/>
            </a:pPr>
            <a:r>
              <a:rPr lang="es-ES" sz="2000"/>
              <a:t>Modificaciones al R</a:t>
            </a:r>
            <a:r>
              <a:rPr lang="es-ES" sz="2000">
                <a:extLst>
                  <a:ext uri="http://customooxmlschemas.google.com/">
                    <go:slidesCustomData xmlns:go="http://customooxmlschemas.google.com/" textRoundtripDataId="30"/>
                  </a:ext>
                </a:extLst>
              </a:rPr>
              <a:t>eglamento de Generadores de Vapor URSEA, 2021</a:t>
            </a:r>
            <a:endParaRPr>
              <a:extLst>
                <a:ext uri="http://customooxmlschemas.google.com/">
                  <go:slidesCustomData xmlns:go="http://customooxmlschemas.google.com/" textRoundtripDataId="31"/>
                </a:ext>
              </a:extLst>
            </a:endParaRPr>
          </a:p>
          <a:p>
            <a:pPr indent="-457200" lvl="0" marL="635000" rtl="0" algn="l">
              <a:lnSpc>
                <a:spcPct val="150000"/>
              </a:lnSpc>
              <a:spcBef>
                <a:spcPts val="0"/>
              </a:spcBef>
              <a:spcAft>
                <a:spcPts val="0"/>
              </a:spcAft>
              <a:buSzPts val="2800"/>
              <a:buChar char="•"/>
            </a:pPr>
            <a:r>
              <a:rPr lang="es-ES" sz="2000">
                <a:extLst>
                  <a:ext uri="http://customooxmlschemas.google.com/">
                    <go:slidesCustomData xmlns:go="http://customooxmlschemas.google.com/" textRoundtripDataId="32"/>
                  </a:ext>
                </a:extLst>
              </a:rPr>
              <a:t>Reglamento de Generadores de Vapor URSEA- 2016</a:t>
            </a:r>
            <a:endParaRPr/>
          </a:p>
          <a:p>
            <a:pPr indent="-279400" lvl="0" marL="635000" rtl="0" algn="l">
              <a:lnSpc>
                <a:spcPct val="150000"/>
              </a:lnSpc>
              <a:spcBef>
                <a:spcPts val="0"/>
              </a:spcBef>
              <a:spcAft>
                <a:spcPts val="0"/>
              </a:spcAft>
              <a:buSzPts val="2800"/>
              <a:buNone/>
            </a:pPr>
            <a:r>
              <a:t/>
            </a:r>
            <a:endParaRPr sz="2000"/>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gfd0105262b_0_15"/>
          <p:cNvSpPr txBox="1"/>
          <p:nvPr>
            <p:ph type="title"/>
          </p:nvPr>
        </p:nvSpPr>
        <p:spPr>
          <a:xfrm>
            <a:off x="0" y="-54429"/>
            <a:ext cx="12192000" cy="1325700"/>
          </a:xfrm>
          <a:prstGeom prst="rect">
            <a:avLst/>
          </a:prstGeom>
          <a:solidFill>
            <a:srgbClr val="004982"/>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Calibri"/>
              <a:buNone/>
            </a:pPr>
            <a:r>
              <a:rPr lang="es-ES"/>
              <a:t>Sección IV - Construcción e instalación </a:t>
            </a:r>
            <a:endParaRPr/>
          </a:p>
          <a:p>
            <a:pPr indent="0" lvl="0" marL="0" rtl="0" algn="l">
              <a:spcBef>
                <a:spcPts val="0"/>
              </a:spcBef>
              <a:spcAft>
                <a:spcPts val="0"/>
              </a:spcAft>
              <a:buClr>
                <a:schemeClr val="lt1"/>
              </a:buClr>
              <a:buSzPts val="3600"/>
              <a:buFont typeface="Calibri"/>
              <a:buNone/>
            </a:pPr>
            <a:r>
              <a:rPr lang="es-ES" sz="2000"/>
              <a:t>Título I. Materiales - Artículos: 65 y 66</a:t>
            </a:r>
            <a:endParaRPr sz="2000"/>
          </a:p>
        </p:txBody>
      </p:sp>
      <p:sp>
        <p:nvSpPr>
          <p:cNvPr id="68" name="Google Shape;68;gfd0105262b_0_15"/>
          <p:cNvSpPr txBox="1"/>
          <p:nvPr>
            <p:ph idx="1" type="body"/>
          </p:nvPr>
        </p:nvSpPr>
        <p:spPr>
          <a:xfrm>
            <a:off x="838200" y="1747925"/>
            <a:ext cx="10353000" cy="4644600"/>
          </a:xfrm>
          <a:prstGeom prst="rect">
            <a:avLst/>
          </a:prstGeom>
          <a:noFill/>
          <a:ln>
            <a:noFill/>
          </a:ln>
        </p:spPr>
        <p:txBody>
          <a:bodyPr anchorCtr="0" anchor="t" bIns="45700" lIns="91425" spcFirstLastPara="1" rIns="91425" wrap="square" tIns="45700">
            <a:noAutofit/>
          </a:bodyPr>
          <a:lstStyle/>
          <a:p>
            <a:pPr indent="-330200" lvl="0" marL="457200" rtl="0" algn="just">
              <a:lnSpc>
                <a:spcPct val="115000"/>
              </a:lnSpc>
              <a:spcBef>
                <a:spcPts val="0"/>
              </a:spcBef>
              <a:spcAft>
                <a:spcPts val="0"/>
              </a:spcAft>
              <a:buSzPts val="1600"/>
              <a:buFont typeface="Arial"/>
              <a:buChar char="•"/>
            </a:pPr>
            <a:r>
              <a:rPr b="1" lang="es-ES" sz="1600" u="sng">
                <a:latin typeface="Arial"/>
                <a:ea typeface="Arial"/>
                <a:cs typeface="Arial"/>
                <a:sym typeface="Arial"/>
              </a:rPr>
              <a:t>Anexo 1. Información para registro</a:t>
            </a:r>
            <a:br>
              <a:rPr b="1" lang="es-ES" sz="1600" u="sng">
                <a:latin typeface="Arial"/>
                <a:ea typeface="Arial"/>
                <a:cs typeface="Arial"/>
                <a:sym typeface="Arial"/>
              </a:rPr>
            </a:br>
            <a:endParaRPr b="1" sz="1600" u="sng">
              <a:latin typeface="Arial"/>
              <a:ea typeface="Arial"/>
              <a:cs typeface="Arial"/>
              <a:sym typeface="Arial"/>
            </a:endParaRPr>
          </a:p>
          <a:p>
            <a:pPr indent="-330200" lvl="1" marL="914400" rtl="0" algn="just">
              <a:lnSpc>
                <a:spcPct val="115000"/>
              </a:lnSpc>
              <a:spcBef>
                <a:spcPts val="0"/>
              </a:spcBef>
              <a:spcAft>
                <a:spcPts val="0"/>
              </a:spcAft>
              <a:buSzPts val="1600"/>
              <a:buFont typeface="Arial"/>
              <a:buChar char="•"/>
            </a:pPr>
            <a:r>
              <a:rPr lang="es-ES" sz="1600">
                <a:latin typeface="Arial"/>
                <a:ea typeface="Arial"/>
                <a:cs typeface="Arial"/>
                <a:sym typeface="Arial"/>
              </a:rPr>
              <a:t>1.1 - Registro de Datos</a:t>
            </a:r>
            <a:endParaRPr sz="1600">
              <a:latin typeface="Arial"/>
              <a:ea typeface="Arial"/>
              <a:cs typeface="Arial"/>
              <a:sym typeface="Arial"/>
            </a:endParaRPr>
          </a:p>
          <a:p>
            <a:pPr indent="-330200" lvl="2" marL="1371600" rtl="0" algn="just">
              <a:lnSpc>
                <a:spcPct val="115000"/>
              </a:lnSpc>
              <a:spcBef>
                <a:spcPts val="0"/>
              </a:spcBef>
              <a:spcAft>
                <a:spcPts val="0"/>
              </a:spcAft>
              <a:buSzPts val="1600"/>
              <a:buFont typeface="Arial"/>
              <a:buChar char="•"/>
            </a:pPr>
            <a:r>
              <a:rPr lang="es-ES" sz="1600">
                <a:latin typeface="Arial"/>
                <a:ea typeface="Arial"/>
                <a:cs typeface="Arial"/>
                <a:sym typeface="Arial"/>
              </a:rPr>
              <a:t>Puntos I al IV: Formulario donde se ingresa información sobre el Propietario, Generador de Vapor, Instalación (ubicación) y el Profesional actuante</a:t>
            </a:r>
            <a:endParaRPr sz="1600">
              <a:latin typeface="Arial"/>
              <a:ea typeface="Arial"/>
              <a:cs typeface="Arial"/>
              <a:sym typeface="Arial"/>
            </a:endParaRPr>
          </a:p>
          <a:p>
            <a:pPr indent="-330200" lvl="2" marL="1371600" rtl="0" algn="just">
              <a:lnSpc>
                <a:spcPct val="115000"/>
              </a:lnSpc>
              <a:spcBef>
                <a:spcPts val="0"/>
              </a:spcBef>
              <a:spcAft>
                <a:spcPts val="0"/>
              </a:spcAft>
              <a:buSzPts val="1600"/>
              <a:buFont typeface="Arial"/>
              <a:buChar char="•"/>
            </a:pPr>
            <a:r>
              <a:rPr lang="es-ES" sz="1600">
                <a:latin typeface="Arial"/>
                <a:ea typeface="Arial"/>
                <a:cs typeface="Arial"/>
                <a:sym typeface="Arial"/>
              </a:rPr>
              <a:t>Punto V : Anexos Declaración Jurada: </a:t>
            </a:r>
            <a:endParaRPr sz="1600">
              <a:latin typeface="Arial"/>
              <a:ea typeface="Arial"/>
              <a:cs typeface="Arial"/>
              <a:sym typeface="Arial"/>
            </a:endParaRPr>
          </a:p>
          <a:p>
            <a:pPr indent="-330200" lvl="3" marL="1828800" rtl="0" algn="just">
              <a:lnSpc>
                <a:spcPct val="115000"/>
              </a:lnSpc>
              <a:spcBef>
                <a:spcPts val="0"/>
              </a:spcBef>
              <a:spcAft>
                <a:spcPts val="0"/>
              </a:spcAft>
              <a:buSzPts val="1600"/>
              <a:buFont typeface="Arial"/>
              <a:buChar char="•"/>
            </a:pPr>
            <a:r>
              <a:rPr lang="es-ES" sz="1600">
                <a:latin typeface="Arial"/>
                <a:ea typeface="Arial"/>
                <a:cs typeface="Arial"/>
                <a:sym typeface="Arial"/>
              </a:rPr>
              <a:t>Libro de Datos (Data Book)</a:t>
            </a:r>
            <a:endParaRPr sz="1600">
              <a:latin typeface="Arial"/>
              <a:ea typeface="Arial"/>
              <a:cs typeface="Arial"/>
              <a:sym typeface="Arial"/>
            </a:endParaRPr>
          </a:p>
          <a:p>
            <a:pPr indent="-330200" lvl="3" marL="1828800" rtl="0" algn="just">
              <a:lnSpc>
                <a:spcPct val="115000"/>
              </a:lnSpc>
              <a:spcBef>
                <a:spcPts val="0"/>
              </a:spcBef>
              <a:spcAft>
                <a:spcPts val="0"/>
              </a:spcAft>
              <a:buSzPts val="1600"/>
              <a:buFont typeface="Arial"/>
              <a:buChar char="•"/>
            </a:pPr>
            <a:r>
              <a:rPr lang="es-ES" sz="1600">
                <a:latin typeface="Arial"/>
                <a:ea typeface="Arial"/>
                <a:cs typeface="Arial"/>
                <a:sym typeface="Arial"/>
              </a:rPr>
              <a:t>Memoria de cálculo de los componentes sometidos a presión</a:t>
            </a:r>
            <a:endParaRPr sz="1600">
              <a:latin typeface="Arial"/>
              <a:ea typeface="Arial"/>
              <a:cs typeface="Arial"/>
              <a:sym typeface="Arial"/>
            </a:endParaRPr>
          </a:p>
          <a:p>
            <a:pPr indent="-330200" lvl="3" marL="1828800" rtl="0" algn="just">
              <a:lnSpc>
                <a:spcPct val="115000"/>
              </a:lnSpc>
              <a:spcBef>
                <a:spcPts val="0"/>
              </a:spcBef>
              <a:spcAft>
                <a:spcPts val="0"/>
              </a:spcAft>
              <a:buSzPts val="1600"/>
              <a:buChar char="•"/>
            </a:pPr>
            <a:r>
              <a:rPr lang="es-ES" sz="1600">
                <a:latin typeface="Arial"/>
                <a:ea typeface="Arial"/>
                <a:cs typeface="Arial"/>
                <a:sym typeface="Arial"/>
              </a:rPr>
              <a:t>Hoja de datos de las válvulas de seguridad </a:t>
            </a:r>
            <a:endParaRPr sz="1600">
              <a:latin typeface="Arial"/>
              <a:ea typeface="Arial"/>
              <a:cs typeface="Arial"/>
              <a:sym typeface="Arial"/>
            </a:endParaRPr>
          </a:p>
          <a:p>
            <a:pPr indent="-330200" lvl="3" marL="1828800" rtl="0" algn="just">
              <a:lnSpc>
                <a:spcPct val="115000"/>
              </a:lnSpc>
              <a:spcBef>
                <a:spcPts val="0"/>
              </a:spcBef>
              <a:spcAft>
                <a:spcPts val="0"/>
              </a:spcAft>
              <a:buSzPts val="1600"/>
              <a:buChar char="•"/>
            </a:pPr>
            <a:r>
              <a:rPr lang="es-ES" sz="1600">
                <a:latin typeface="Arial"/>
                <a:ea typeface="Arial"/>
                <a:cs typeface="Arial"/>
                <a:sym typeface="Arial"/>
              </a:rPr>
              <a:t>Equipos e Instalaciones Auxiliares </a:t>
            </a:r>
            <a:br>
              <a:rPr lang="es-ES" sz="1600">
                <a:latin typeface="Arial"/>
                <a:ea typeface="Arial"/>
                <a:cs typeface="Arial"/>
                <a:sym typeface="Arial"/>
              </a:rPr>
            </a:br>
            <a:endParaRPr sz="1600">
              <a:latin typeface="Arial"/>
              <a:ea typeface="Arial"/>
              <a:cs typeface="Arial"/>
              <a:sym typeface="Arial"/>
            </a:endParaRPr>
          </a:p>
          <a:p>
            <a:pPr indent="-330200" lvl="1" marL="914400" rtl="0" algn="just">
              <a:lnSpc>
                <a:spcPct val="115000"/>
              </a:lnSpc>
              <a:spcBef>
                <a:spcPts val="0"/>
              </a:spcBef>
              <a:spcAft>
                <a:spcPts val="0"/>
              </a:spcAft>
              <a:buSzPts val="1600"/>
              <a:buChar char="•"/>
            </a:pPr>
            <a:r>
              <a:rPr lang="es-ES" sz="1600">
                <a:latin typeface="Arial"/>
                <a:ea typeface="Arial"/>
                <a:cs typeface="Arial"/>
                <a:sym typeface="Arial"/>
                <a:extLst>
                  <a:ext uri="http://customooxmlschemas.google.com/">
                    <go:slidesCustomData xmlns:go="http://customooxmlschemas.google.com/" textRoundtripDataId="1"/>
                  </a:ext>
                </a:extLst>
              </a:rPr>
              <a:t>1.2 - Proyecto de Instalación</a:t>
            </a:r>
            <a:endParaRPr sz="1600">
              <a:latin typeface="Arial"/>
              <a:ea typeface="Arial"/>
              <a:cs typeface="Arial"/>
              <a:sym typeface="Arial"/>
            </a:endParaRPr>
          </a:p>
          <a:p>
            <a:pPr indent="0" lvl="0" marL="0" rtl="0" algn="just">
              <a:lnSpc>
                <a:spcPct val="115000"/>
              </a:lnSpc>
              <a:spcBef>
                <a:spcPts val="0"/>
              </a:spcBef>
              <a:spcAft>
                <a:spcPts val="0"/>
              </a:spcAft>
              <a:buNone/>
            </a:pPr>
            <a:r>
              <a:t/>
            </a:r>
            <a:endParaRPr sz="1600">
              <a:latin typeface="Arial"/>
              <a:ea typeface="Arial"/>
              <a:cs typeface="Arial"/>
              <a:sym typeface="Arial"/>
            </a:endParaRPr>
          </a:p>
          <a:p>
            <a:pPr indent="-330200" lvl="1" marL="914400" rtl="0" algn="just">
              <a:lnSpc>
                <a:spcPct val="115000"/>
              </a:lnSpc>
              <a:spcBef>
                <a:spcPts val="0"/>
              </a:spcBef>
              <a:spcAft>
                <a:spcPts val="0"/>
              </a:spcAft>
              <a:buSzPts val="1600"/>
              <a:buFont typeface="Arial"/>
              <a:buChar char="•"/>
            </a:pPr>
            <a:r>
              <a:rPr lang="es-ES" sz="1600">
                <a:latin typeface="Arial"/>
                <a:ea typeface="Arial"/>
                <a:cs typeface="Arial"/>
                <a:sym typeface="Arial"/>
              </a:rPr>
              <a:t>1.3 - Declaración jurada para el registro.</a:t>
            </a:r>
            <a:endParaRPr sz="1600">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gfd0105262b_0_23"/>
          <p:cNvSpPr txBox="1"/>
          <p:nvPr>
            <p:ph type="title"/>
          </p:nvPr>
        </p:nvSpPr>
        <p:spPr>
          <a:xfrm>
            <a:off x="0" y="-54429"/>
            <a:ext cx="12192000" cy="1325700"/>
          </a:xfrm>
          <a:prstGeom prst="rect">
            <a:avLst/>
          </a:prstGeom>
          <a:solidFill>
            <a:srgbClr val="004982"/>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Calibri"/>
              <a:buNone/>
            </a:pPr>
            <a:r>
              <a:rPr lang="es-ES"/>
              <a:t>Sección IV - Construcción e instalación </a:t>
            </a:r>
            <a:endParaRPr/>
          </a:p>
          <a:p>
            <a:pPr indent="0" lvl="0" marL="0" rtl="0" algn="l">
              <a:lnSpc>
                <a:spcPct val="90000"/>
              </a:lnSpc>
              <a:spcBef>
                <a:spcPts val="0"/>
              </a:spcBef>
              <a:spcAft>
                <a:spcPts val="0"/>
              </a:spcAft>
              <a:buClr>
                <a:schemeClr val="lt1"/>
              </a:buClr>
              <a:buSzPts val="3600"/>
              <a:buFont typeface="Calibri"/>
              <a:buNone/>
            </a:pPr>
            <a:r>
              <a:rPr lang="es-ES" sz="2000"/>
              <a:t>Título II. Alimentación de agua  - Artículos: 67 a 73</a:t>
            </a:r>
            <a:endParaRPr sz="2000"/>
          </a:p>
        </p:txBody>
      </p:sp>
      <p:sp>
        <p:nvSpPr>
          <p:cNvPr id="74" name="Google Shape;74;gfd0105262b_0_23"/>
          <p:cNvSpPr txBox="1"/>
          <p:nvPr>
            <p:ph idx="1" type="body"/>
          </p:nvPr>
        </p:nvSpPr>
        <p:spPr>
          <a:xfrm>
            <a:off x="476250" y="2236825"/>
            <a:ext cx="11239500" cy="4644600"/>
          </a:xfrm>
          <a:prstGeom prst="rect">
            <a:avLst/>
          </a:prstGeom>
          <a:noFill/>
          <a:ln>
            <a:noFill/>
          </a:ln>
        </p:spPr>
        <p:txBody>
          <a:bodyPr anchorCtr="0" anchor="t" bIns="45700" lIns="91425" spcFirstLastPara="1" rIns="91425" wrap="square" tIns="45700">
            <a:noAutofit/>
          </a:bodyPr>
          <a:lstStyle/>
          <a:p>
            <a:pPr indent="-330200" lvl="0" marL="457200" rtl="0" algn="just">
              <a:lnSpc>
                <a:spcPct val="115000"/>
              </a:lnSpc>
              <a:spcBef>
                <a:spcPts val="0"/>
              </a:spcBef>
              <a:spcAft>
                <a:spcPts val="0"/>
              </a:spcAft>
              <a:buSzPts val="1600"/>
              <a:buChar char="•"/>
            </a:pPr>
            <a:r>
              <a:rPr b="1" lang="es-ES" sz="1600" u="sng">
                <a:latin typeface="Arial"/>
                <a:ea typeface="Arial"/>
                <a:cs typeface="Arial"/>
                <a:sym typeface="Arial"/>
              </a:rPr>
              <a:t>Medio de alimentación de agua:</a:t>
            </a:r>
            <a:br>
              <a:rPr b="1" lang="es-ES" sz="1600" u="sng">
                <a:latin typeface="Arial"/>
                <a:ea typeface="Arial"/>
                <a:cs typeface="Arial"/>
                <a:sym typeface="Arial"/>
              </a:rPr>
            </a:br>
            <a:endParaRPr b="1" sz="1600" u="sng">
              <a:latin typeface="Arial"/>
              <a:ea typeface="Arial"/>
              <a:cs typeface="Arial"/>
              <a:sym typeface="Arial"/>
            </a:endParaRPr>
          </a:p>
          <a:p>
            <a:pPr indent="-330200" lvl="1" marL="914400" rtl="0" algn="just">
              <a:lnSpc>
                <a:spcPct val="115000"/>
              </a:lnSpc>
              <a:spcBef>
                <a:spcPts val="0"/>
              </a:spcBef>
              <a:spcAft>
                <a:spcPts val="0"/>
              </a:spcAft>
              <a:buSzPts val="1600"/>
              <a:buFont typeface="Arial"/>
              <a:buChar char="•"/>
            </a:pPr>
            <a:r>
              <a:rPr lang="es-ES" sz="1600" u="sng">
                <a:latin typeface="Arial"/>
                <a:ea typeface="Arial"/>
                <a:cs typeface="Arial"/>
                <a:sym typeface="Arial"/>
              </a:rPr>
              <a:t>Cantidad:</a:t>
            </a:r>
            <a:endParaRPr sz="1600" u="sng">
              <a:latin typeface="Arial"/>
              <a:ea typeface="Arial"/>
              <a:cs typeface="Arial"/>
              <a:sym typeface="Arial"/>
            </a:endParaRPr>
          </a:p>
          <a:p>
            <a:pPr indent="-330200" lvl="2" marL="1371600" rtl="0" algn="just">
              <a:lnSpc>
                <a:spcPct val="115000"/>
              </a:lnSpc>
              <a:spcBef>
                <a:spcPts val="0"/>
              </a:spcBef>
              <a:spcAft>
                <a:spcPts val="0"/>
              </a:spcAft>
              <a:buSzPts val="1600"/>
              <a:buFont typeface="Arial"/>
              <a:buChar char="•"/>
            </a:pPr>
            <a:r>
              <a:rPr lang="es-ES" sz="1600">
                <a:latin typeface="Arial"/>
                <a:ea typeface="Arial"/>
                <a:cs typeface="Arial"/>
                <a:sym typeface="Arial"/>
              </a:rPr>
              <a:t>Si la superficie de calefacción menor a 47m</a:t>
            </a:r>
            <a:r>
              <a:rPr baseline="30000" lang="es-ES" sz="1600">
                <a:latin typeface="Arial"/>
                <a:ea typeface="Arial"/>
                <a:cs typeface="Arial"/>
                <a:sym typeface="Arial"/>
              </a:rPr>
              <a:t>2</a:t>
            </a:r>
            <a:r>
              <a:rPr lang="es-ES" sz="1600">
                <a:latin typeface="Arial"/>
                <a:ea typeface="Arial"/>
                <a:cs typeface="Arial"/>
                <a:sym typeface="Arial"/>
              </a:rPr>
              <a:t> debe contar con al menos 1. </a:t>
            </a:r>
            <a:endParaRPr sz="1600">
              <a:latin typeface="Arial"/>
              <a:ea typeface="Arial"/>
              <a:cs typeface="Arial"/>
              <a:sym typeface="Arial"/>
            </a:endParaRPr>
          </a:p>
          <a:p>
            <a:pPr indent="-330200" lvl="2" marL="1371600" rtl="0" algn="just">
              <a:lnSpc>
                <a:spcPct val="115000"/>
              </a:lnSpc>
              <a:spcBef>
                <a:spcPts val="0"/>
              </a:spcBef>
              <a:spcAft>
                <a:spcPts val="0"/>
              </a:spcAft>
              <a:buSzPts val="1600"/>
              <a:buFont typeface="Arial"/>
              <a:buChar char="•"/>
            </a:pPr>
            <a:r>
              <a:rPr lang="es-ES" sz="1600">
                <a:latin typeface="Arial"/>
                <a:ea typeface="Arial"/>
                <a:cs typeface="Arial"/>
                <a:sym typeface="Arial"/>
              </a:rPr>
              <a:t>Si la superficie de calefacción es mayor o igual a 47m</a:t>
            </a:r>
            <a:r>
              <a:rPr baseline="30000" lang="es-ES" sz="1600">
                <a:latin typeface="Arial"/>
                <a:ea typeface="Arial"/>
                <a:cs typeface="Arial"/>
                <a:sym typeface="Arial"/>
              </a:rPr>
              <a:t>2</a:t>
            </a:r>
            <a:r>
              <a:rPr lang="es-ES" sz="1600">
                <a:latin typeface="Arial"/>
                <a:ea typeface="Arial"/>
                <a:cs typeface="Arial"/>
                <a:sym typeface="Arial"/>
              </a:rPr>
              <a:t>, debe contar con al menos 2.</a:t>
            </a:r>
            <a:br>
              <a:rPr lang="es-ES" sz="1600">
                <a:latin typeface="Arial"/>
                <a:ea typeface="Arial"/>
                <a:cs typeface="Arial"/>
                <a:sym typeface="Arial"/>
              </a:rPr>
            </a:br>
            <a:endParaRPr sz="1600">
              <a:latin typeface="Arial"/>
              <a:ea typeface="Arial"/>
              <a:cs typeface="Arial"/>
              <a:sym typeface="Arial"/>
            </a:endParaRPr>
          </a:p>
          <a:p>
            <a:pPr indent="-330200" lvl="1" marL="914400" rtl="0" algn="just">
              <a:lnSpc>
                <a:spcPct val="115000"/>
              </a:lnSpc>
              <a:spcBef>
                <a:spcPts val="0"/>
              </a:spcBef>
              <a:spcAft>
                <a:spcPts val="0"/>
              </a:spcAft>
              <a:buSzPts val="1600"/>
              <a:buFont typeface="Arial"/>
              <a:buChar char="•"/>
            </a:pPr>
            <a:r>
              <a:rPr lang="es-ES" sz="1600" u="sng">
                <a:latin typeface="Arial"/>
                <a:ea typeface="Arial"/>
                <a:cs typeface="Arial"/>
                <a:sym typeface="Arial"/>
              </a:rPr>
              <a:t>Capacidad: </a:t>
            </a:r>
            <a:endParaRPr sz="1600" u="sng">
              <a:latin typeface="Arial"/>
              <a:ea typeface="Arial"/>
              <a:cs typeface="Arial"/>
              <a:sym typeface="Arial"/>
            </a:endParaRPr>
          </a:p>
          <a:p>
            <a:pPr indent="-330200" lvl="2" marL="1371600" rtl="0" algn="just">
              <a:lnSpc>
                <a:spcPct val="115000"/>
              </a:lnSpc>
              <a:spcBef>
                <a:spcPts val="0"/>
              </a:spcBef>
              <a:spcAft>
                <a:spcPts val="0"/>
              </a:spcAft>
              <a:buSzPts val="1600"/>
              <a:buFont typeface="Arial"/>
              <a:buChar char="•"/>
            </a:pPr>
            <a:r>
              <a:rPr lang="es-ES" sz="1600">
                <a:latin typeface="Arial"/>
                <a:ea typeface="Arial"/>
                <a:cs typeface="Arial"/>
                <a:sym typeface="Arial"/>
              </a:rPr>
              <a:t>el suministro de agua suficiente para prevenir daños cuando las Válvulas de Seguridad se encuentren descargando a plena capacidad.</a:t>
            </a:r>
            <a:br>
              <a:rPr lang="es-ES" sz="1600">
                <a:latin typeface="Arial"/>
                <a:ea typeface="Arial"/>
                <a:cs typeface="Arial"/>
                <a:sym typeface="Arial"/>
              </a:rPr>
            </a:br>
            <a:endParaRPr sz="1600">
              <a:latin typeface="Arial"/>
              <a:ea typeface="Arial"/>
              <a:cs typeface="Arial"/>
              <a:sym typeface="Arial"/>
            </a:endParaRPr>
          </a:p>
          <a:p>
            <a:pPr indent="-330200" lvl="1" marL="914400" rtl="0" algn="just">
              <a:lnSpc>
                <a:spcPct val="115000"/>
              </a:lnSpc>
              <a:spcBef>
                <a:spcPts val="0"/>
              </a:spcBef>
              <a:spcAft>
                <a:spcPts val="0"/>
              </a:spcAft>
              <a:buSzPts val="1600"/>
              <a:buFont typeface="Arial"/>
              <a:buChar char="•"/>
            </a:pPr>
            <a:r>
              <a:rPr lang="es-ES" sz="1600" u="sng">
                <a:latin typeface="Arial"/>
                <a:ea typeface="Arial"/>
                <a:cs typeface="Arial"/>
                <a:sym typeface="Arial"/>
              </a:rPr>
              <a:t>Presión: </a:t>
            </a:r>
            <a:endParaRPr sz="1600" u="sng">
              <a:latin typeface="Arial"/>
              <a:ea typeface="Arial"/>
              <a:cs typeface="Arial"/>
              <a:sym typeface="Arial"/>
            </a:endParaRPr>
          </a:p>
          <a:p>
            <a:pPr indent="-330200" lvl="2" marL="1371600" rtl="0" algn="just">
              <a:lnSpc>
                <a:spcPct val="115000"/>
              </a:lnSpc>
              <a:spcBef>
                <a:spcPts val="0"/>
              </a:spcBef>
              <a:spcAft>
                <a:spcPts val="0"/>
              </a:spcAft>
              <a:buSzPts val="1600"/>
              <a:buFont typeface="Arial"/>
              <a:buChar char="•"/>
            </a:pPr>
            <a:r>
              <a:rPr lang="es-ES" sz="1600">
                <a:latin typeface="Arial"/>
                <a:ea typeface="Arial"/>
                <a:cs typeface="Arial"/>
                <a:sym typeface="Arial"/>
              </a:rPr>
              <a:t>a caudal nulo, la presión debe ser superior a un 106% de la presión de apertura total de la Válvula de Seguridad calibrada a mayor presión.</a:t>
            </a:r>
            <a:endParaRPr sz="1600">
              <a:latin typeface="Arial"/>
              <a:ea typeface="Arial"/>
              <a:cs typeface="Arial"/>
              <a:sym typeface="Arial"/>
            </a:endParaRPr>
          </a:p>
          <a:p>
            <a:pPr indent="0" lvl="0" marL="0" rtl="0" algn="just">
              <a:lnSpc>
                <a:spcPct val="115000"/>
              </a:lnSpc>
              <a:spcBef>
                <a:spcPts val="0"/>
              </a:spcBef>
              <a:spcAft>
                <a:spcPts val="0"/>
              </a:spcAft>
              <a:buNone/>
            </a:pPr>
            <a:r>
              <a:t/>
            </a:r>
            <a:endParaRPr sz="1600">
              <a:latin typeface="Arial"/>
              <a:ea typeface="Arial"/>
              <a:cs typeface="Arial"/>
              <a:sym typeface="Arial"/>
            </a:endParaRPr>
          </a:p>
        </p:txBody>
      </p:sp>
      <p:sp>
        <p:nvSpPr>
          <p:cNvPr id="75" name="Google Shape;75;gfd0105262b_0_23"/>
          <p:cNvSpPr txBox="1"/>
          <p:nvPr/>
        </p:nvSpPr>
        <p:spPr>
          <a:xfrm>
            <a:off x="166900" y="1441400"/>
            <a:ext cx="5506200" cy="431100"/>
          </a:xfrm>
          <a:prstGeom prst="rect">
            <a:avLst/>
          </a:prstGeom>
          <a:noFill/>
          <a:ln>
            <a:noFill/>
          </a:ln>
        </p:spPr>
        <p:txBody>
          <a:bodyPr anchorCtr="0" anchor="t" bIns="91425" lIns="91425" spcFirstLastPara="1" rIns="91425" wrap="square" tIns="91425">
            <a:spAutoFit/>
          </a:bodyPr>
          <a:lstStyle/>
          <a:p>
            <a:pPr indent="-330200" lvl="0" marL="457200" rtl="0" algn="just">
              <a:lnSpc>
                <a:spcPct val="115000"/>
              </a:lnSpc>
              <a:spcBef>
                <a:spcPts val="0"/>
              </a:spcBef>
              <a:spcAft>
                <a:spcPts val="0"/>
              </a:spcAft>
              <a:buClr>
                <a:schemeClr val="dk1"/>
              </a:buClr>
              <a:buSzPts val="1600"/>
              <a:buChar char="•"/>
            </a:pPr>
            <a:r>
              <a:rPr b="1" lang="es-ES" sz="1600" u="sng">
                <a:solidFill>
                  <a:schemeClr val="dk1"/>
                </a:solidFill>
              </a:rPr>
              <a:t>TITULO II - ALIMENTACIÓN DE AGUA</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gfd0105262b_0_31"/>
          <p:cNvSpPr txBox="1"/>
          <p:nvPr>
            <p:ph type="title"/>
          </p:nvPr>
        </p:nvSpPr>
        <p:spPr>
          <a:xfrm>
            <a:off x="0" y="-54429"/>
            <a:ext cx="12192000" cy="1325700"/>
          </a:xfrm>
          <a:prstGeom prst="rect">
            <a:avLst/>
          </a:prstGeom>
          <a:solidFill>
            <a:srgbClr val="004982"/>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Calibri"/>
              <a:buNone/>
            </a:pPr>
            <a:r>
              <a:rPr lang="es-ES"/>
              <a:t>Sección IV - Construcción e instalación </a:t>
            </a:r>
            <a:endParaRPr/>
          </a:p>
          <a:p>
            <a:pPr indent="0" lvl="0" marL="0" rtl="0" algn="l">
              <a:lnSpc>
                <a:spcPct val="90000"/>
              </a:lnSpc>
              <a:spcBef>
                <a:spcPts val="0"/>
              </a:spcBef>
              <a:spcAft>
                <a:spcPts val="0"/>
              </a:spcAft>
              <a:buClr>
                <a:schemeClr val="lt1"/>
              </a:buClr>
              <a:buSzPts val="3600"/>
              <a:buFont typeface="Calibri"/>
              <a:buNone/>
            </a:pPr>
            <a:r>
              <a:rPr lang="es-ES" sz="2000"/>
              <a:t>Título II. Alimentación de agua  - Artículos: 67 a 73</a:t>
            </a:r>
            <a:endParaRPr sz="2000"/>
          </a:p>
        </p:txBody>
      </p:sp>
      <p:sp>
        <p:nvSpPr>
          <p:cNvPr id="81" name="Google Shape;81;gfd0105262b_0_31"/>
          <p:cNvSpPr txBox="1"/>
          <p:nvPr>
            <p:ph idx="1" type="body"/>
          </p:nvPr>
        </p:nvSpPr>
        <p:spPr>
          <a:xfrm>
            <a:off x="476250" y="1474825"/>
            <a:ext cx="11239500" cy="4644600"/>
          </a:xfrm>
          <a:prstGeom prst="rect">
            <a:avLst/>
          </a:prstGeom>
          <a:noFill/>
          <a:ln>
            <a:noFill/>
          </a:ln>
        </p:spPr>
        <p:txBody>
          <a:bodyPr anchorCtr="0" anchor="t" bIns="45700" lIns="91425" spcFirstLastPara="1" rIns="91425" wrap="square" tIns="45700">
            <a:noAutofit/>
          </a:bodyPr>
          <a:lstStyle/>
          <a:p>
            <a:pPr indent="-330200" lvl="0" marL="457200" rtl="0" algn="just">
              <a:lnSpc>
                <a:spcPct val="115000"/>
              </a:lnSpc>
              <a:spcBef>
                <a:spcPts val="0"/>
              </a:spcBef>
              <a:spcAft>
                <a:spcPts val="0"/>
              </a:spcAft>
              <a:buSzPts val="1600"/>
              <a:buChar char="•"/>
            </a:pPr>
            <a:r>
              <a:rPr b="1" lang="es-ES" sz="1600" u="sng">
                <a:latin typeface="Arial"/>
                <a:ea typeface="Arial"/>
                <a:cs typeface="Arial"/>
                <a:sym typeface="Arial"/>
              </a:rPr>
              <a:t>Instalación:</a:t>
            </a:r>
            <a:br>
              <a:rPr b="1" lang="es-ES" sz="1600" u="sng">
                <a:latin typeface="Arial"/>
                <a:ea typeface="Arial"/>
                <a:cs typeface="Arial"/>
                <a:sym typeface="Arial"/>
              </a:rPr>
            </a:br>
            <a:endParaRPr b="1" sz="1600" u="sng">
              <a:latin typeface="Arial"/>
              <a:ea typeface="Arial"/>
              <a:cs typeface="Arial"/>
              <a:sym typeface="Arial"/>
            </a:endParaRPr>
          </a:p>
          <a:p>
            <a:pPr indent="-330200" lvl="1" marL="914400" rtl="0" algn="just">
              <a:lnSpc>
                <a:spcPct val="115000"/>
              </a:lnSpc>
              <a:spcBef>
                <a:spcPts val="0"/>
              </a:spcBef>
              <a:spcAft>
                <a:spcPts val="0"/>
              </a:spcAft>
              <a:buSzPts val="1600"/>
              <a:buFont typeface="Arial"/>
              <a:buChar char="•"/>
            </a:pPr>
            <a:r>
              <a:rPr lang="es-ES" sz="1600" u="sng">
                <a:latin typeface="Arial"/>
                <a:ea typeface="Arial"/>
                <a:cs typeface="Arial"/>
                <a:sym typeface="Arial"/>
              </a:rPr>
              <a:t>Manómetro</a:t>
            </a:r>
            <a:r>
              <a:rPr lang="es-ES" sz="1600">
                <a:latin typeface="Arial"/>
                <a:ea typeface="Arial"/>
                <a:cs typeface="Arial"/>
                <a:sym typeface="Arial"/>
              </a:rPr>
              <a:t>:</a:t>
            </a:r>
            <a:endParaRPr sz="1600">
              <a:latin typeface="Arial"/>
              <a:ea typeface="Arial"/>
              <a:cs typeface="Arial"/>
              <a:sym typeface="Arial"/>
            </a:endParaRPr>
          </a:p>
          <a:p>
            <a:pPr indent="-330200" lvl="2" marL="1371600" rtl="0" algn="just">
              <a:lnSpc>
                <a:spcPct val="115000"/>
              </a:lnSpc>
              <a:spcBef>
                <a:spcPts val="0"/>
              </a:spcBef>
              <a:spcAft>
                <a:spcPts val="0"/>
              </a:spcAft>
              <a:buSzPts val="1600"/>
              <a:buFont typeface="Arial"/>
              <a:buChar char="•"/>
            </a:pPr>
            <a:r>
              <a:rPr lang="es-ES" sz="1600">
                <a:latin typeface="Arial"/>
                <a:ea typeface="Arial"/>
                <a:cs typeface="Arial"/>
                <a:sym typeface="Arial"/>
              </a:rPr>
              <a:t>Debe instalarse a la descarga de cada bomba de agua de alimentación y antes de cualquier accesorio.</a:t>
            </a:r>
            <a:endParaRPr sz="1600">
              <a:latin typeface="Arial"/>
              <a:ea typeface="Arial"/>
              <a:cs typeface="Arial"/>
              <a:sym typeface="Arial"/>
            </a:endParaRPr>
          </a:p>
          <a:p>
            <a:pPr indent="0" lvl="0" marL="0" rtl="0" algn="just">
              <a:lnSpc>
                <a:spcPct val="115000"/>
              </a:lnSpc>
              <a:spcBef>
                <a:spcPts val="0"/>
              </a:spcBef>
              <a:spcAft>
                <a:spcPts val="0"/>
              </a:spcAft>
              <a:buNone/>
            </a:pPr>
            <a:r>
              <a:t/>
            </a:r>
            <a:endParaRPr sz="1600">
              <a:latin typeface="Arial"/>
              <a:ea typeface="Arial"/>
              <a:cs typeface="Arial"/>
              <a:sym typeface="Arial"/>
            </a:endParaRPr>
          </a:p>
          <a:p>
            <a:pPr indent="-330200" lvl="1" marL="914400" rtl="0" algn="just">
              <a:lnSpc>
                <a:spcPct val="115000"/>
              </a:lnSpc>
              <a:spcBef>
                <a:spcPts val="0"/>
              </a:spcBef>
              <a:spcAft>
                <a:spcPts val="0"/>
              </a:spcAft>
              <a:buSzPts val="1600"/>
              <a:buChar char="•"/>
            </a:pPr>
            <a:r>
              <a:rPr lang="es-ES" sz="1600" u="sng">
                <a:latin typeface="Arial"/>
                <a:ea typeface="Arial"/>
                <a:cs typeface="Arial"/>
                <a:sym typeface="Arial"/>
              </a:rPr>
              <a:t>Válvula de retención y válvula de cierre:</a:t>
            </a:r>
            <a:endParaRPr sz="1600" u="sng">
              <a:latin typeface="Arial"/>
              <a:ea typeface="Arial"/>
              <a:cs typeface="Arial"/>
              <a:sym typeface="Arial"/>
            </a:endParaRPr>
          </a:p>
          <a:p>
            <a:pPr indent="-330200" lvl="2" marL="1371600" rtl="0" algn="just">
              <a:lnSpc>
                <a:spcPct val="115000"/>
              </a:lnSpc>
              <a:spcBef>
                <a:spcPts val="0"/>
              </a:spcBef>
              <a:spcAft>
                <a:spcPts val="0"/>
              </a:spcAft>
              <a:buSzPts val="1600"/>
              <a:buChar char="•"/>
            </a:pPr>
            <a:r>
              <a:rPr lang="es-ES" sz="1600">
                <a:latin typeface="Arial"/>
                <a:ea typeface="Arial"/>
                <a:cs typeface="Arial"/>
                <a:sym typeface="Arial"/>
              </a:rPr>
              <a:t>Debe instalarse una válvula de retención próxima al generador de vapor, y entre éstos, debe instalarse una válvula de cierre. De tener economizador, las válvulas deberán estar colocadas en la entrada de éste.</a:t>
            </a:r>
            <a:endParaRPr sz="1600">
              <a:latin typeface="Arial"/>
              <a:ea typeface="Arial"/>
              <a:cs typeface="Arial"/>
              <a:sym typeface="Arial"/>
            </a:endParaRPr>
          </a:p>
          <a:p>
            <a:pPr indent="0" lvl="0" marL="1371600" rtl="0" algn="just">
              <a:lnSpc>
                <a:spcPct val="115000"/>
              </a:lnSpc>
              <a:spcBef>
                <a:spcPts val="0"/>
              </a:spcBef>
              <a:spcAft>
                <a:spcPts val="0"/>
              </a:spcAft>
              <a:buNone/>
            </a:pPr>
            <a:r>
              <a:t/>
            </a:r>
            <a:endParaRPr sz="1600">
              <a:latin typeface="Arial"/>
              <a:ea typeface="Arial"/>
              <a:cs typeface="Arial"/>
              <a:sym typeface="Arial"/>
            </a:endParaRPr>
          </a:p>
          <a:p>
            <a:pPr indent="-330200" lvl="1" marL="914400" rtl="0" algn="just">
              <a:lnSpc>
                <a:spcPct val="115000"/>
              </a:lnSpc>
              <a:spcBef>
                <a:spcPts val="0"/>
              </a:spcBef>
              <a:spcAft>
                <a:spcPts val="0"/>
              </a:spcAft>
              <a:buSzPts val="1600"/>
              <a:buFont typeface="Arial"/>
              <a:buChar char="•"/>
            </a:pPr>
            <a:r>
              <a:rPr lang="es-ES" sz="1600" u="sng">
                <a:latin typeface="Arial"/>
                <a:ea typeface="Arial"/>
                <a:cs typeface="Arial"/>
                <a:sym typeface="Arial"/>
              </a:rPr>
              <a:t>Sistema de distribución de alimentación:</a:t>
            </a:r>
            <a:endParaRPr sz="1600" u="sng">
              <a:latin typeface="Arial"/>
              <a:ea typeface="Arial"/>
              <a:cs typeface="Arial"/>
              <a:sym typeface="Arial"/>
            </a:endParaRPr>
          </a:p>
          <a:p>
            <a:pPr indent="-330200" lvl="2" marL="1371600" rtl="0" algn="just">
              <a:lnSpc>
                <a:spcPct val="115000"/>
              </a:lnSpc>
              <a:spcBef>
                <a:spcPts val="0"/>
              </a:spcBef>
              <a:spcAft>
                <a:spcPts val="0"/>
              </a:spcAft>
              <a:buSzPts val="1600"/>
              <a:buFont typeface="Arial"/>
              <a:buChar char="•"/>
            </a:pPr>
            <a:r>
              <a:rPr lang="es-ES" sz="1600">
                <a:latin typeface="Arial"/>
                <a:ea typeface="Arial"/>
                <a:cs typeface="Arial"/>
                <a:sym typeface="Arial"/>
              </a:rPr>
              <a:t>Cuando 2 o más generadores están conectados a un mismo sistema de distribución de alimentación, cada uno de ellos deberá tener una válvula de globo o reguladora en su ramificación, ubicada entre la válvula de retención y el medio de alimentación de agua.</a:t>
            </a:r>
            <a:endParaRPr sz="1600">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gfd254cb7cc_1_8"/>
          <p:cNvSpPr txBox="1"/>
          <p:nvPr>
            <p:ph type="title"/>
          </p:nvPr>
        </p:nvSpPr>
        <p:spPr>
          <a:xfrm>
            <a:off x="0" y="-54429"/>
            <a:ext cx="12192000" cy="1325700"/>
          </a:xfrm>
          <a:prstGeom prst="rect">
            <a:avLst/>
          </a:prstGeom>
          <a:solidFill>
            <a:srgbClr val="004982"/>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Calibri"/>
              <a:buNone/>
            </a:pPr>
            <a:r>
              <a:rPr lang="es-ES"/>
              <a:t>Sección IV - Construcción e instalación </a:t>
            </a:r>
            <a:endParaRPr/>
          </a:p>
          <a:p>
            <a:pPr indent="0" lvl="0" marL="0" rtl="0" algn="l">
              <a:lnSpc>
                <a:spcPct val="90000"/>
              </a:lnSpc>
              <a:spcBef>
                <a:spcPts val="0"/>
              </a:spcBef>
              <a:spcAft>
                <a:spcPts val="0"/>
              </a:spcAft>
              <a:buClr>
                <a:schemeClr val="lt1"/>
              </a:buClr>
              <a:buSzPts val="3600"/>
              <a:buFont typeface="Calibri"/>
              <a:buNone/>
            </a:pPr>
            <a:r>
              <a:rPr lang="es-ES" sz="2000"/>
              <a:t>Título II. Alimentación de agua  - Artículos: 67 a 73</a:t>
            </a:r>
            <a:endParaRPr sz="2000"/>
          </a:p>
        </p:txBody>
      </p:sp>
      <p:pic>
        <p:nvPicPr>
          <p:cNvPr id="87" name="Google Shape;87;gfd254cb7cc_1_8"/>
          <p:cNvPicPr preferRelativeResize="0"/>
          <p:nvPr/>
        </p:nvPicPr>
        <p:blipFill>
          <a:blip r:embed="rId3">
            <a:alphaModFix/>
          </a:blip>
          <a:stretch>
            <a:fillRect/>
          </a:stretch>
        </p:blipFill>
        <p:spPr>
          <a:xfrm>
            <a:off x="2197950" y="1469225"/>
            <a:ext cx="6997873" cy="494432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gfbd2cc1218_0_1"/>
          <p:cNvSpPr txBox="1"/>
          <p:nvPr>
            <p:ph type="title"/>
          </p:nvPr>
        </p:nvSpPr>
        <p:spPr>
          <a:xfrm>
            <a:off x="0" y="-54429"/>
            <a:ext cx="12192000" cy="1325700"/>
          </a:xfrm>
          <a:prstGeom prst="rect">
            <a:avLst/>
          </a:prstGeom>
          <a:solidFill>
            <a:srgbClr val="004982"/>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Calibri"/>
              <a:buNone/>
            </a:pPr>
            <a:r>
              <a:rPr lang="es-ES"/>
              <a:t>Sección IV - Construcción e instalación </a:t>
            </a:r>
            <a:endParaRPr/>
          </a:p>
          <a:p>
            <a:pPr indent="0" lvl="0" marL="0" rtl="0" algn="l">
              <a:lnSpc>
                <a:spcPct val="90000"/>
              </a:lnSpc>
              <a:spcBef>
                <a:spcPts val="0"/>
              </a:spcBef>
              <a:spcAft>
                <a:spcPts val="0"/>
              </a:spcAft>
              <a:buClr>
                <a:schemeClr val="lt1"/>
              </a:buClr>
              <a:buSzPts val="3600"/>
              <a:buFont typeface="Calibri"/>
              <a:buNone/>
            </a:pPr>
            <a:r>
              <a:rPr lang="es-ES" sz="2000"/>
              <a:t>Título II. Alimentación de agua  - Artículos: 67 a 73</a:t>
            </a:r>
            <a:endParaRPr sz="2000"/>
          </a:p>
        </p:txBody>
      </p:sp>
      <p:pic>
        <p:nvPicPr>
          <p:cNvPr id="93" name="Google Shape;93;gfbd2cc1218_0_1"/>
          <p:cNvPicPr preferRelativeResize="0"/>
          <p:nvPr/>
        </p:nvPicPr>
        <p:blipFill>
          <a:blip r:embed="rId3">
            <a:alphaModFix/>
          </a:blip>
          <a:stretch>
            <a:fillRect/>
          </a:stretch>
        </p:blipFill>
        <p:spPr>
          <a:xfrm>
            <a:off x="2301277" y="1423681"/>
            <a:ext cx="6918922" cy="49898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2021-08-04T22:27:42Z</dcterms:created>
  <dc:creator>Andres Posada</dc:creator>
</cp:coreProperties>
</file>