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57" r:id="rId6"/>
    <p:sldId id="258" r:id="rId7"/>
    <p:sldId id="265" r:id="rId8"/>
    <p:sldId id="266" r:id="rId9"/>
    <p:sldId id="267" r:id="rId10"/>
    <p:sldId id="259" r:id="rId11"/>
    <p:sldId id="260" r:id="rId12"/>
    <p:sldId id="261" r:id="rId13"/>
    <p:sldId id="268" r:id="rId14"/>
    <p:sldId id="269" r:id="rId15"/>
    <p:sldId id="270" r:id="rId16"/>
    <p:sldId id="271" r:id="rId17"/>
    <p:sldId id="272" r:id="rId18"/>
    <p:sldId id="273" r:id="rId19"/>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75" d="100"/>
          <a:sy n="75" d="100"/>
        </p:scale>
        <p:origin x="-29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Y"/>
          </a:p>
        </p:txBody>
      </p:sp>
      <p:sp>
        <p:nvSpPr>
          <p:cNvPr id="4" name="Marcador de fecha 3"/>
          <p:cNvSpPr>
            <a:spLocks noGrp="1"/>
          </p:cNvSpPr>
          <p:nvPr>
            <p:ph type="dt" sz="half" idx="10"/>
          </p:nvPr>
        </p:nvSpPr>
        <p:spPr/>
        <p:txBody>
          <a:bodyPr/>
          <a:lstStyle/>
          <a:p>
            <a:fld id="{CABD16DD-0048-49CA-952D-2AEB00156CDE}"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1083491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BD16DD-0048-49CA-952D-2AEB00156CDE}"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336688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BD16DD-0048-49CA-952D-2AEB00156CDE}"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133672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10"/>
          </p:nvPr>
        </p:nvSpPr>
        <p:spPr/>
        <p:txBody>
          <a:bodyPr/>
          <a:lstStyle/>
          <a:p>
            <a:fld id="{CABD16DD-0048-49CA-952D-2AEB00156CDE}"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122158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CABD16DD-0048-49CA-952D-2AEB00156CDE}" type="datetimeFigureOut">
              <a:rPr lang="es-UY" smtClean="0"/>
              <a:t>27/9/2024</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226002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fecha 4"/>
          <p:cNvSpPr>
            <a:spLocks noGrp="1"/>
          </p:cNvSpPr>
          <p:nvPr>
            <p:ph type="dt" sz="half" idx="10"/>
          </p:nvPr>
        </p:nvSpPr>
        <p:spPr/>
        <p:txBody>
          <a:bodyPr/>
          <a:lstStyle/>
          <a:p>
            <a:fld id="{CABD16DD-0048-49CA-952D-2AEB00156CDE}"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167231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Marcador de fecha 6"/>
          <p:cNvSpPr>
            <a:spLocks noGrp="1"/>
          </p:cNvSpPr>
          <p:nvPr>
            <p:ph type="dt" sz="half" idx="10"/>
          </p:nvPr>
        </p:nvSpPr>
        <p:spPr/>
        <p:txBody>
          <a:bodyPr/>
          <a:lstStyle/>
          <a:p>
            <a:fld id="{CABD16DD-0048-49CA-952D-2AEB00156CDE}" type="datetimeFigureOut">
              <a:rPr lang="es-UY" smtClean="0"/>
              <a:t>27/9/2024</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2240403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Y"/>
          </a:p>
        </p:txBody>
      </p:sp>
      <p:sp>
        <p:nvSpPr>
          <p:cNvPr id="3" name="Marcador de fecha 2"/>
          <p:cNvSpPr>
            <a:spLocks noGrp="1"/>
          </p:cNvSpPr>
          <p:nvPr>
            <p:ph type="dt" sz="half" idx="10"/>
          </p:nvPr>
        </p:nvSpPr>
        <p:spPr/>
        <p:txBody>
          <a:bodyPr/>
          <a:lstStyle/>
          <a:p>
            <a:fld id="{CABD16DD-0048-49CA-952D-2AEB00156CDE}" type="datetimeFigureOut">
              <a:rPr lang="es-UY" smtClean="0"/>
              <a:t>27/9/2024</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71297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BD16DD-0048-49CA-952D-2AEB00156CDE}" type="datetimeFigureOut">
              <a:rPr lang="es-UY" smtClean="0"/>
              <a:t>27/9/2024</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359600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ABD16DD-0048-49CA-952D-2AEB00156CDE}"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108569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ABD16DD-0048-49CA-952D-2AEB00156CDE}" type="datetimeFigureOut">
              <a:rPr lang="es-UY" smtClean="0"/>
              <a:t>27/9/2024</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BD0EC706-2E9C-471E-95AE-FFDF963D6BD0}" type="slidenum">
              <a:rPr lang="es-UY" smtClean="0"/>
              <a:t>‹Nº›</a:t>
            </a:fld>
            <a:endParaRPr lang="es-UY"/>
          </a:p>
        </p:txBody>
      </p:sp>
    </p:spTree>
    <p:extLst>
      <p:ext uri="{BB962C8B-B14F-4D97-AF65-F5344CB8AC3E}">
        <p14:creationId xmlns:p14="http://schemas.microsoft.com/office/powerpoint/2010/main" val="239281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D16DD-0048-49CA-952D-2AEB00156CDE}" type="datetimeFigureOut">
              <a:rPr lang="es-UY" smtClean="0"/>
              <a:t>27/9/2024</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EC706-2E9C-471E-95AE-FFDF963D6BD0}" type="slidenum">
              <a:rPr lang="es-UY" smtClean="0"/>
              <a:t>‹Nº›</a:t>
            </a:fld>
            <a:endParaRPr lang="es-UY"/>
          </a:p>
        </p:txBody>
      </p:sp>
    </p:spTree>
    <p:extLst>
      <p:ext uri="{BB962C8B-B14F-4D97-AF65-F5344CB8AC3E}">
        <p14:creationId xmlns:p14="http://schemas.microsoft.com/office/powerpoint/2010/main" val="1148666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mpo.com.uy/bases/decretos/371-2021/3" TargetMode="External"/><Relationship Id="rId2" Type="http://schemas.openxmlformats.org/officeDocument/2006/relationships/hyperlink" Target="https://www.impo.com.uy/bases/decretos/371-2021/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po.com.uy/bases/decretos/371-2021/5" TargetMode="External"/><Relationship Id="rId2" Type="http://schemas.openxmlformats.org/officeDocument/2006/relationships/hyperlink" Target="https://www.impo.com.uy/bases/decretos/371-202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po.com.uy/bases/decretos/371-2021/7" TargetMode="External"/><Relationship Id="rId2" Type="http://schemas.openxmlformats.org/officeDocument/2006/relationships/hyperlink" Target="https://www.impo.com.uy/bases/decretos/371-2021/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mpo.com.uy/bases/decretos/371-2021/9" TargetMode="External"/><Relationship Id="rId2" Type="http://schemas.openxmlformats.org/officeDocument/2006/relationships/hyperlink" Target="https://www.impo.com.uy/bases/decretos/371-2021/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po.com.uy/bases/decretos/371-2021/11" TargetMode="External"/><Relationship Id="rId2" Type="http://schemas.openxmlformats.org/officeDocument/2006/relationships/hyperlink" Target="https://www.impo.com.uy/bases/decretos/371-2021/10" TargetMode="External"/><Relationship Id="rId1" Type="http://schemas.openxmlformats.org/officeDocument/2006/relationships/slideLayout" Target="../slideLayouts/slideLayout2.xml"/><Relationship Id="rId4" Type="http://schemas.openxmlformats.org/officeDocument/2006/relationships/hyperlink" Target="https://www.impo.com.uy/bases/decretos/371-2021/1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po.com.uy/bases/decretos/371-2021/14" TargetMode="External"/><Relationship Id="rId2" Type="http://schemas.openxmlformats.org/officeDocument/2006/relationships/hyperlink" Target="https://www.impo.com.uy/bases/decretos/371-2021/1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po.com.uy/bases/decretos/371-2021/17" TargetMode="External"/><Relationship Id="rId2" Type="http://schemas.openxmlformats.org/officeDocument/2006/relationships/hyperlink" Target="https://www.impo.com.uy/bases/decretos/371-2021/16" TargetMode="External"/><Relationship Id="rId1" Type="http://schemas.openxmlformats.org/officeDocument/2006/relationships/slideLayout" Target="../slideLayouts/slideLayout2.xml"/><Relationship Id="rId4" Type="http://schemas.openxmlformats.org/officeDocument/2006/relationships/hyperlink" Target="https://www.impo.com.uy/bases/decretos/371-2021/18"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mpo.com.uy/bases/leyes/20212-2023/283" TargetMode="External"/><Relationship Id="rId2" Type="http://schemas.openxmlformats.org/officeDocument/2006/relationships/hyperlink" Target="https://www.impo.com.uy/bases/leyes/19889-2020/348" TargetMode="External"/><Relationship Id="rId1" Type="http://schemas.openxmlformats.org/officeDocument/2006/relationships/slideLayout" Target="../slideLayouts/slideLayout2.xml"/><Relationship Id="rId4" Type="http://schemas.openxmlformats.org/officeDocument/2006/relationships/hyperlink" Target="https://www.impo.com.uy/bases/leyes/20212-2023/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mpo.com.uy/bases/leyes/19889-2020/350" TargetMode="External"/><Relationship Id="rId2" Type="http://schemas.openxmlformats.org/officeDocument/2006/relationships/hyperlink" Target="https://www.impo.com.uy/bases/leyes/19889-2020/34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mpo.com.uy/bases/leyes/19889-2020/352" TargetMode="External"/><Relationship Id="rId2" Type="http://schemas.openxmlformats.org/officeDocument/2006/relationships/hyperlink" Target="https://www.impo.com.uy/bases/leyes/19889-2020/35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mpo.com.uy/bases/decretos/371-202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18223" y="356065"/>
            <a:ext cx="9144000" cy="2387600"/>
          </a:xfrm>
        </p:spPr>
        <p:txBody>
          <a:bodyPr/>
          <a:lstStyle/>
          <a:p>
            <a:r>
              <a:rPr lang="es-UY" b="1" dirty="0" smtClean="0"/>
              <a:t>PUERTOS</a:t>
            </a:r>
            <a:endParaRPr lang="es-UY" b="1" dirty="0"/>
          </a:p>
        </p:txBody>
      </p:sp>
      <p:sp>
        <p:nvSpPr>
          <p:cNvPr id="3" name="Subtítulo 2"/>
          <p:cNvSpPr>
            <a:spLocks noGrp="1"/>
          </p:cNvSpPr>
          <p:nvPr>
            <p:ph type="subTitle" idx="1"/>
          </p:nvPr>
        </p:nvSpPr>
        <p:spPr>
          <a:xfrm>
            <a:off x="1382932" y="2743665"/>
            <a:ext cx="9144000" cy="1655762"/>
          </a:xfrm>
        </p:spPr>
        <p:txBody>
          <a:bodyPr/>
          <a:lstStyle/>
          <a:p>
            <a:r>
              <a:rPr lang="es-UY" sz="3200" i="1" dirty="0" smtClean="0"/>
              <a:t>Actualizaciones, modificaciones, adaptaciones</a:t>
            </a:r>
          </a:p>
          <a:p>
            <a:endParaRPr lang="es-UY" i="1" dirty="0" smtClean="0"/>
          </a:p>
          <a:p>
            <a:r>
              <a:rPr lang="es-UY" dirty="0"/>
              <a:t> </a:t>
            </a:r>
            <a:r>
              <a:rPr lang="es-UY" dirty="0" smtClean="0"/>
              <a:t>                                                Ac. Prof. Dr. </a:t>
            </a:r>
            <a:r>
              <a:rPr lang="es-UY" dirty="0" err="1" smtClean="0"/>
              <a:t>Gaston</a:t>
            </a:r>
            <a:r>
              <a:rPr lang="es-UY" dirty="0" smtClean="0"/>
              <a:t> </a:t>
            </a:r>
            <a:r>
              <a:rPr lang="es-UY" dirty="0" err="1" smtClean="0"/>
              <a:t>Casaux</a:t>
            </a:r>
            <a:endParaRPr lang="es-UY" dirty="0"/>
          </a:p>
        </p:txBody>
      </p:sp>
    </p:spTree>
    <p:extLst>
      <p:ext uri="{BB962C8B-B14F-4D97-AF65-F5344CB8AC3E}">
        <p14:creationId xmlns:p14="http://schemas.microsoft.com/office/powerpoint/2010/main" val="2024841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dirty="0"/>
          </a:p>
        </p:txBody>
      </p:sp>
      <p:sp>
        <p:nvSpPr>
          <p:cNvPr id="3" name="Marcador de contenido 2"/>
          <p:cNvSpPr>
            <a:spLocks noGrp="1"/>
          </p:cNvSpPr>
          <p:nvPr>
            <p:ph idx="1"/>
          </p:nvPr>
        </p:nvSpPr>
        <p:spPr>
          <a:xfrm>
            <a:off x="838200" y="708025"/>
            <a:ext cx="10515600" cy="4351338"/>
          </a:xfrm>
        </p:spPr>
        <p:txBody>
          <a:bodyPr>
            <a:normAutofit fontScale="85000" lnSpcReduction="20000"/>
          </a:bodyPr>
          <a:lstStyle/>
          <a:p>
            <a:pPr marL="0" indent="0">
              <a:buNone/>
            </a:pPr>
            <a:r>
              <a:rPr lang="es-UY" dirty="0" smtClean="0"/>
              <a:t>1) </a:t>
            </a:r>
            <a:r>
              <a:rPr lang="es-UY" u="sng" dirty="0" smtClean="0"/>
              <a:t>Departamento </a:t>
            </a:r>
            <a:r>
              <a:rPr lang="es-UY" u="sng" dirty="0"/>
              <a:t>de Colonia</a:t>
            </a:r>
            <a:r>
              <a:rPr lang="es-UY" dirty="0"/>
              <a:t>: </a:t>
            </a:r>
            <a:endParaRPr lang="es-UY" dirty="0" smtClean="0"/>
          </a:p>
          <a:p>
            <a:pPr marL="0" indent="0">
              <a:buNone/>
            </a:pPr>
            <a:r>
              <a:rPr lang="es-UY" b="1" dirty="0" smtClean="0"/>
              <a:t>Puerto </a:t>
            </a:r>
            <a:r>
              <a:rPr lang="es-UY" b="1" dirty="0"/>
              <a:t>Carmelo</a:t>
            </a:r>
            <a:r>
              <a:rPr lang="es-UY" dirty="0"/>
              <a:t> (</a:t>
            </a:r>
            <a:r>
              <a:rPr lang="es-UY" i="1" dirty="0"/>
              <a:t>Comercial y Deportivo</a:t>
            </a:r>
            <a:r>
              <a:rPr lang="es-UY" dirty="0"/>
              <a:t>), recinto portuario delimitado según plano de mensura del </a:t>
            </a:r>
            <a:r>
              <a:rPr lang="es-UY" dirty="0" smtClean="0"/>
              <a:t>Ing. </a:t>
            </a:r>
            <a:r>
              <a:rPr lang="es-UY" dirty="0" err="1" smtClean="0"/>
              <a:t>Agrim</a:t>
            </a:r>
            <a:r>
              <a:rPr lang="es-UY" dirty="0" smtClean="0"/>
              <a:t>. </a:t>
            </a:r>
            <a:r>
              <a:rPr lang="es-UY" dirty="0"/>
              <a:t>Sergio </a:t>
            </a:r>
            <a:r>
              <a:rPr lang="es-UY" dirty="0" err="1"/>
              <a:t>Calfani</a:t>
            </a:r>
            <a:r>
              <a:rPr lang="es-UY" dirty="0"/>
              <a:t> de fecha agosto de 1998, registrado en la Dirección Nacional de Hidrografía del Ministerio de Transporte y Obras Públicas con el número H-10292. </a:t>
            </a:r>
            <a:r>
              <a:rPr lang="es-UY" dirty="0" smtClean="0"/>
              <a:t>                                                                                                               </a:t>
            </a:r>
            <a:r>
              <a:rPr lang="es-UY" b="1" dirty="0" smtClean="0"/>
              <a:t>Puerto </a:t>
            </a:r>
            <a:r>
              <a:rPr lang="es-UY" b="1" dirty="0"/>
              <a:t>de Colonia </a:t>
            </a:r>
            <a:r>
              <a:rPr lang="es-UY" dirty="0"/>
              <a:t>(</a:t>
            </a:r>
            <a:r>
              <a:rPr lang="es-UY" i="1" dirty="0"/>
              <a:t>Deportivo</a:t>
            </a:r>
            <a:r>
              <a:rPr lang="es-UY" dirty="0"/>
              <a:t>), recinto portuario delimitado según plano de mensura de la </a:t>
            </a:r>
            <a:r>
              <a:rPr lang="es-UY" dirty="0" smtClean="0"/>
              <a:t>Ing. </a:t>
            </a:r>
            <a:r>
              <a:rPr lang="es-UY" dirty="0" err="1" smtClean="0"/>
              <a:t>Agrim</a:t>
            </a:r>
            <a:r>
              <a:rPr lang="es-UY" dirty="0" smtClean="0"/>
              <a:t>. </a:t>
            </a:r>
            <a:r>
              <a:rPr lang="es-UY" dirty="0" err="1"/>
              <a:t>Maria</a:t>
            </a:r>
            <a:r>
              <a:rPr lang="es-UY" dirty="0"/>
              <a:t> del Carmen Rodríguez de agosto de 1996, registrado en la Dirección Nacional de Hidrografía del Ministerio de Transporte y Obras Públicas con el número H-10245.</a:t>
            </a:r>
          </a:p>
          <a:p>
            <a:pPr marL="0" indent="0">
              <a:buNone/>
            </a:pPr>
            <a:r>
              <a:rPr lang="es-UY" dirty="0"/>
              <a:t>2) </a:t>
            </a:r>
            <a:r>
              <a:rPr lang="es-UY" u="sng" dirty="0"/>
              <a:t>Departamento de Maldonado</a:t>
            </a:r>
            <a:r>
              <a:rPr lang="es-UY" dirty="0"/>
              <a:t>: </a:t>
            </a:r>
            <a:endParaRPr lang="es-UY" dirty="0" smtClean="0"/>
          </a:p>
          <a:p>
            <a:pPr marL="0" indent="0">
              <a:buNone/>
            </a:pPr>
            <a:r>
              <a:rPr lang="es-UY" b="1" dirty="0" smtClean="0"/>
              <a:t>Puerto </a:t>
            </a:r>
            <a:r>
              <a:rPr lang="es-UY" b="1" dirty="0"/>
              <a:t>de </a:t>
            </a:r>
            <a:r>
              <a:rPr lang="es-UY" b="1" dirty="0" err="1"/>
              <a:t>Piriápolis</a:t>
            </a:r>
            <a:r>
              <a:rPr lang="es-UY" dirty="0"/>
              <a:t> recinto portuario delimitado según planos de mensura del </a:t>
            </a:r>
            <a:r>
              <a:rPr lang="es-UY" dirty="0" smtClean="0"/>
              <a:t>Ing. </a:t>
            </a:r>
            <a:r>
              <a:rPr lang="es-UY" dirty="0" err="1" smtClean="0"/>
              <a:t>Agrim</a:t>
            </a:r>
            <a:r>
              <a:rPr lang="es-UY" dirty="0" smtClean="0"/>
              <a:t>. </a:t>
            </a:r>
            <a:r>
              <a:rPr lang="es-UY" dirty="0"/>
              <a:t>Fernando Pérez de fecha febrero de 2021, registrado en la Dirección Nacional de Hidrografía del Ministerio de Transporte y Obras Públicas con el número H-11003.</a:t>
            </a:r>
          </a:p>
          <a:p>
            <a:endParaRPr lang="es-UY" dirty="0"/>
          </a:p>
        </p:txBody>
      </p:sp>
    </p:spTree>
    <p:extLst>
      <p:ext uri="{BB962C8B-B14F-4D97-AF65-F5344CB8AC3E}">
        <p14:creationId xmlns:p14="http://schemas.microsoft.com/office/powerpoint/2010/main" val="3985327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36600" y="672306"/>
            <a:ext cx="10515600" cy="4351338"/>
          </a:xfrm>
        </p:spPr>
        <p:txBody>
          <a:bodyPr>
            <a:normAutofit fontScale="85000" lnSpcReduction="20000"/>
          </a:bodyPr>
          <a:lstStyle/>
          <a:p>
            <a:pPr marL="0" indent="0">
              <a:buNone/>
            </a:pPr>
            <a:r>
              <a:rPr lang="es-UY" u="sng" dirty="0">
                <a:hlinkClick r:id="rId2"/>
              </a:rPr>
              <a:t>Artículo 2</a:t>
            </a:r>
            <a:r>
              <a:rPr lang="es-UY" dirty="0"/>
              <a:t>.-</a:t>
            </a:r>
          </a:p>
          <a:p>
            <a:pPr marL="0" indent="0">
              <a:buNone/>
            </a:pPr>
            <a:r>
              <a:rPr lang="es-UY" dirty="0"/>
              <a:t>Declárase recinto aduanero portuario al Puerto de Carmelo (Comercial y Deportivo) que tendrá idéntico tratamiento tributario que los Puertos de Dársena Higueritas, </a:t>
            </a:r>
            <a:r>
              <a:rPr lang="es-UY" dirty="0" err="1"/>
              <a:t>Piriápolis</a:t>
            </a:r>
            <a:r>
              <a:rPr lang="es-UY" dirty="0"/>
              <a:t>, Punta del Este y La Paloma.</a:t>
            </a:r>
          </a:p>
          <a:p>
            <a:pPr marL="0" indent="0">
              <a:buNone/>
            </a:pPr>
            <a:r>
              <a:rPr lang="es-UY" u="sng" dirty="0">
                <a:hlinkClick r:id="rId3"/>
              </a:rPr>
              <a:t>Artículo 3</a:t>
            </a:r>
            <a:r>
              <a:rPr lang="es-UY" dirty="0"/>
              <a:t>.-</a:t>
            </a:r>
          </a:p>
          <a:p>
            <a:pPr marL="0" indent="0">
              <a:buNone/>
            </a:pPr>
            <a:r>
              <a:rPr lang="es-UY" dirty="0"/>
              <a:t>(</a:t>
            </a:r>
            <a:r>
              <a:rPr lang="es-UY" i="1" dirty="0"/>
              <a:t>Normativa Vigente</a:t>
            </a:r>
            <a:r>
              <a:rPr lang="es-UY" dirty="0" smtClean="0"/>
              <a:t>).-                                                                                                                  En </a:t>
            </a:r>
            <a:r>
              <a:rPr lang="es-UY" dirty="0"/>
              <a:t>los puertos del artículo 1° hasta tanto no se disponga lo contrario, se aplicarán para las actividades deportivas los regímenes normativos, operativos y tarifarios vigentes al 1° de octubre de 2021. Para las actividades comerciales que se desarrollaren en los mismos rige lo dispuesto en la Ley 16.246, de 8 de abril de 1992 y su reglamentación aprobada por Decretos 412/92 y 413/92, de 1° de setiembre de 1992 y los Decretos 533/93 y 534/93, de 25 de noviembre de 1993 en lo referido a las tarifas establecidas para el Puerto de Montevideo; con la estructura tarifaria del Decreto 105/98, de 22 de abril de 1998 y Decreto  55/99, de 24 de febrero de 1999.-</a:t>
            </a:r>
          </a:p>
          <a:p>
            <a:endParaRPr lang="es-UY" dirty="0"/>
          </a:p>
        </p:txBody>
      </p:sp>
    </p:spTree>
    <p:extLst>
      <p:ext uri="{BB962C8B-B14F-4D97-AF65-F5344CB8AC3E}">
        <p14:creationId xmlns:p14="http://schemas.microsoft.com/office/powerpoint/2010/main" val="2974709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824706"/>
            <a:ext cx="10515600" cy="4351338"/>
          </a:xfrm>
        </p:spPr>
        <p:txBody>
          <a:bodyPr>
            <a:normAutofit fontScale="77500" lnSpcReduction="20000"/>
          </a:bodyPr>
          <a:lstStyle/>
          <a:p>
            <a:pPr marL="0" indent="0">
              <a:buNone/>
            </a:pPr>
            <a:r>
              <a:rPr lang="es-UY" u="sng" dirty="0">
                <a:hlinkClick r:id="rId2"/>
              </a:rPr>
              <a:t>Artículo 4</a:t>
            </a:r>
            <a:r>
              <a:rPr lang="es-UY" dirty="0"/>
              <a:t>.-</a:t>
            </a:r>
          </a:p>
          <a:p>
            <a:pPr marL="0" indent="0">
              <a:buNone/>
            </a:pPr>
            <a:r>
              <a:rPr lang="es-UY" dirty="0"/>
              <a:t>(</a:t>
            </a:r>
            <a:r>
              <a:rPr lang="es-UY" i="1" dirty="0"/>
              <a:t>Recaudación</a:t>
            </a:r>
            <a:r>
              <a:rPr lang="es-UY" dirty="0" smtClean="0"/>
              <a:t>).-                                                                                                                                        La </a:t>
            </a:r>
            <a:r>
              <a:rPr lang="es-UY" dirty="0"/>
              <a:t>Unidad Ejecutora 004 - Dirección Nacional de Hidrografía - del Inciso 10 "Ministerio de Transporte y Obras Públicas" recaudará y posteriormente transferirá a la Administración Nacional de Puertos, el total de los ingresos líquidos generados por concepto de tarifas portuarias, concesiones y permisos dentro de los recintos portuarios transferidos, hasta la implementación definitiva de los sistemas contables y financieros.</a:t>
            </a:r>
          </a:p>
          <a:p>
            <a:pPr marL="0" indent="0">
              <a:buNone/>
            </a:pPr>
            <a:r>
              <a:rPr lang="es-UY" b="1" dirty="0" smtClean="0"/>
              <a:t> </a:t>
            </a:r>
            <a:r>
              <a:rPr lang="es-UY" u="sng" dirty="0" smtClean="0">
                <a:hlinkClick r:id="rId3"/>
              </a:rPr>
              <a:t>Artículo </a:t>
            </a:r>
            <a:r>
              <a:rPr lang="es-UY" u="sng" dirty="0">
                <a:hlinkClick r:id="rId3"/>
              </a:rPr>
              <a:t>5</a:t>
            </a:r>
            <a:r>
              <a:rPr lang="es-UY" dirty="0"/>
              <a:t>.-</a:t>
            </a:r>
          </a:p>
          <a:p>
            <a:pPr marL="0" indent="0">
              <a:buNone/>
            </a:pPr>
            <a:r>
              <a:rPr lang="es-UY" dirty="0"/>
              <a:t>(</a:t>
            </a:r>
            <a:r>
              <a:rPr lang="es-UY" i="1" dirty="0"/>
              <a:t>Equipamiento y muebles</a:t>
            </a:r>
            <a:r>
              <a:rPr lang="es-UY" dirty="0" smtClean="0"/>
              <a:t>).-                                                                                                       Transfiérase </a:t>
            </a:r>
            <a:r>
              <a:rPr lang="es-UY" dirty="0"/>
              <a:t>de la Unidad Ejecutora 004 - Dirección Nacional de Hidrografía - del Inciso 10 "Ministerio de Transporte y Obras Públicas", a la Administración Nacional de Puertos el equipamiento, mobiliario, maquinaria, equipamiento informático, archivos, bibliografía, embarcaciones y vehículos afectados a los cometidos transferidos, relacionados en inventario de la Dirección Nacional de Hidrografía, cuya entrega se documentará a través de actas.</a:t>
            </a:r>
          </a:p>
          <a:p>
            <a:endParaRPr lang="es-UY" dirty="0"/>
          </a:p>
        </p:txBody>
      </p:sp>
    </p:spTree>
    <p:extLst>
      <p:ext uri="{BB962C8B-B14F-4D97-AF65-F5344CB8AC3E}">
        <p14:creationId xmlns:p14="http://schemas.microsoft.com/office/powerpoint/2010/main" val="107262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62500" lnSpcReduction="20000"/>
          </a:bodyPr>
          <a:lstStyle/>
          <a:p>
            <a:pPr marL="0" indent="0">
              <a:buNone/>
            </a:pPr>
            <a:r>
              <a:rPr lang="es-UY" u="sng" dirty="0">
                <a:hlinkClick r:id="rId2"/>
              </a:rPr>
              <a:t>Artículo 6</a:t>
            </a:r>
            <a:r>
              <a:rPr lang="es-UY" dirty="0"/>
              <a:t>.-</a:t>
            </a:r>
          </a:p>
          <a:p>
            <a:pPr marL="0" indent="0">
              <a:buNone/>
            </a:pPr>
            <a:r>
              <a:rPr lang="es-UY" dirty="0"/>
              <a:t>(</a:t>
            </a:r>
            <a:r>
              <a:rPr lang="es-UY" i="1" dirty="0"/>
              <a:t>Procesos administrativos, jurisdiccionales y arbitrales</a:t>
            </a:r>
            <a:r>
              <a:rPr lang="es-UY" dirty="0" smtClean="0"/>
              <a:t>).-                                                                                                    Los </a:t>
            </a:r>
            <a:r>
              <a:rPr lang="es-UY" dirty="0"/>
              <a:t>procesos tramitados ante el Poder Judicial así como sus procedimientos previos, Tribunal de lo Contencioso Administrativo y Procesos Arbitrales iniciados antes de la entrada en vigencia del artículo 348 de la Ley 19.889, en los cuales el Ministerio de Transporte y Obras Públicas sea parte o interesado y estén vinculadas las competencias transferidas a la Administración Nacional de Puertos, continuarán bajo el patrocinio del Ministerio de Transporte y Obras Públicas hasta su finalización. Asimismo, aquellos procedimientos administrativos iniciados antes del 1° de octubre de 2021, por el Ministerio de Transporte y Obras Públicas o en su contra por parte de los organismos públicos de contralor con potestades sancionatorias, que sean vinculadas a las competencias transferidas a la Administración Nacional de Puertos, continuarán bajo el patrocinio del Ministerio de Transporte y Obras Públicas hasta su finalización.</a:t>
            </a:r>
          </a:p>
          <a:p>
            <a:pPr marL="0" indent="0">
              <a:buNone/>
            </a:pPr>
            <a:r>
              <a:rPr lang="es-UY" u="sng" dirty="0" smtClean="0">
                <a:hlinkClick r:id="rId3"/>
              </a:rPr>
              <a:t>Artículo </a:t>
            </a:r>
            <a:r>
              <a:rPr lang="es-UY" u="sng" dirty="0">
                <a:hlinkClick r:id="rId3"/>
              </a:rPr>
              <a:t>7</a:t>
            </a:r>
            <a:r>
              <a:rPr lang="es-UY" dirty="0"/>
              <a:t>.-</a:t>
            </a:r>
          </a:p>
          <a:p>
            <a:pPr marL="0" indent="0">
              <a:buNone/>
            </a:pPr>
            <a:r>
              <a:rPr lang="es-UY" dirty="0"/>
              <a:t>(</a:t>
            </a:r>
            <a:r>
              <a:rPr lang="es-UY" i="1" dirty="0"/>
              <a:t>Procedimientos de contratación administrativa</a:t>
            </a:r>
            <a:r>
              <a:rPr lang="es-UY" dirty="0" smtClean="0"/>
              <a:t>).-                                                                                                                   </a:t>
            </a:r>
            <a:r>
              <a:rPr lang="es-UY" dirty="0"/>
              <a:t>Los procedimientos de contratación relacionados con las competencias transferidas por el artículo 348 de la Ley 19.889 que se encuentren en trámite en la Dirección Nacional de Hidrografía del Ministerio de Transporte y Obras Públicas, así como los eventuales recursos administrativos contra dichos procedimientos serán resueltos por la referida Dirección Nacional. Finalizado el procedimiento, se transferirán los bienes adquiridos a la Administración Nacional de Puertos, documentándose la entrega mediante actas.</a:t>
            </a:r>
          </a:p>
          <a:p>
            <a:endParaRPr lang="es-UY" dirty="0"/>
          </a:p>
        </p:txBody>
      </p:sp>
    </p:spTree>
    <p:extLst>
      <p:ext uri="{BB962C8B-B14F-4D97-AF65-F5344CB8AC3E}">
        <p14:creationId xmlns:p14="http://schemas.microsoft.com/office/powerpoint/2010/main" val="4064520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911225"/>
            <a:ext cx="10515600" cy="4351338"/>
          </a:xfrm>
        </p:spPr>
        <p:txBody>
          <a:bodyPr>
            <a:normAutofit fontScale="70000" lnSpcReduction="20000"/>
          </a:bodyPr>
          <a:lstStyle/>
          <a:p>
            <a:pPr marL="0" indent="0">
              <a:buNone/>
            </a:pPr>
            <a:r>
              <a:rPr lang="es-UY" u="sng" dirty="0">
                <a:hlinkClick r:id="rId2"/>
              </a:rPr>
              <a:t>Artículo 8</a:t>
            </a:r>
            <a:r>
              <a:rPr lang="es-UY" dirty="0"/>
              <a:t>.-</a:t>
            </a:r>
          </a:p>
          <a:p>
            <a:pPr marL="0" indent="0">
              <a:buNone/>
            </a:pPr>
            <a:r>
              <a:rPr lang="es-UY" dirty="0"/>
              <a:t>(</a:t>
            </a:r>
            <a:r>
              <a:rPr lang="es-UY" i="1" dirty="0"/>
              <a:t>Procedimientos disciplinarios</a:t>
            </a:r>
            <a:r>
              <a:rPr lang="es-UY" dirty="0" smtClean="0"/>
              <a:t>).-                                                                                                                             </a:t>
            </a:r>
            <a:r>
              <a:rPr lang="es-UY" dirty="0"/>
              <a:t>Los procedimientos disciplinarios por hechos ocurridos antes del 1° de noviembre de 2021, que involucren funcionarios públicos, que al día de la transferencia de los puertos señalados en el artículo 1° del presente Decreto, integren la planilla del Área Administración y Mantenimiento Portuario de la Dirección Nacional de Hidrografía del Ministerio de Transporte y Obras Públicas, serán tramitados o continuarán tramitándose por el Ministerio de Transporte y Obras Públicas, comunicando la sanción a la Administración Nacional de Puertos a efectos de su aplicación.</a:t>
            </a:r>
          </a:p>
          <a:p>
            <a:pPr marL="0" indent="0">
              <a:buNone/>
            </a:pPr>
            <a:r>
              <a:rPr lang="es-UY" b="1" dirty="0" smtClean="0"/>
              <a:t> </a:t>
            </a:r>
            <a:r>
              <a:rPr lang="es-UY" u="sng" dirty="0" smtClean="0">
                <a:hlinkClick r:id="rId3"/>
              </a:rPr>
              <a:t>Artículo </a:t>
            </a:r>
            <a:r>
              <a:rPr lang="es-UY" u="sng" dirty="0">
                <a:hlinkClick r:id="rId3"/>
              </a:rPr>
              <a:t>9</a:t>
            </a:r>
            <a:r>
              <a:rPr lang="es-UY" dirty="0"/>
              <a:t>.-</a:t>
            </a:r>
          </a:p>
          <a:p>
            <a:pPr marL="0" indent="0">
              <a:buNone/>
            </a:pPr>
            <a:r>
              <a:rPr lang="es-UY" dirty="0"/>
              <a:t>(</a:t>
            </a:r>
            <a:r>
              <a:rPr lang="es-UY" i="1" dirty="0"/>
              <a:t>Representatividad</a:t>
            </a:r>
            <a:r>
              <a:rPr lang="es-UY" dirty="0" smtClean="0"/>
              <a:t>).-                                                                                                                              </a:t>
            </a:r>
            <a:r>
              <a:rPr lang="es-UY" dirty="0"/>
              <a:t>Transfiérase del Ministerio de Transporte y Obras Públicas a la Administración Nacional de Puertos la representatividad en toda comisión, grupo de trabajo y proyectos, en lo nacional, regional e internacional, que al día de la fecha de la transferencia, haya sido desempeñada por funcionarios de la Dirección Nacional de Hidrografía del Ministerio de Transporte y Obras Públicas, en cuanto corresponda a las competencias transferidas legalmente.</a:t>
            </a:r>
          </a:p>
          <a:p>
            <a:endParaRPr lang="es-UY" dirty="0"/>
          </a:p>
        </p:txBody>
      </p:sp>
    </p:spTree>
    <p:extLst>
      <p:ext uri="{BB962C8B-B14F-4D97-AF65-F5344CB8AC3E}">
        <p14:creationId xmlns:p14="http://schemas.microsoft.com/office/powerpoint/2010/main" val="2655838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952500" y="1027906"/>
            <a:ext cx="10515600" cy="4351338"/>
          </a:xfrm>
        </p:spPr>
        <p:txBody>
          <a:bodyPr>
            <a:normAutofit fontScale="62500" lnSpcReduction="20000"/>
          </a:bodyPr>
          <a:lstStyle/>
          <a:p>
            <a:pPr marL="0" indent="0">
              <a:buNone/>
            </a:pPr>
            <a:r>
              <a:rPr lang="es-UY" u="sng" dirty="0">
                <a:hlinkClick r:id="rId2"/>
              </a:rPr>
              <a:t>Artículo 10</a:t>
            </a:r>
            <a:r>
              <a:rPr lang="es-UY" dirty="0"/>
              <a:t>.-</a:t>
            </a:r>
          </a:p>
          <a:p>
            <a:pPr marL="0" indent="0">
              <a:buNone/>
            </a:pPr>
            <a:r>
              <a:rPr lang="es-UY" dirty="0"/>
              <a:t>(</a:t>
            </a:r>
            <a:r>
              <a:rPr lang="es-UY" i="1" dirty="0"/>
              <a:t>Obras</a:t>
            </a:r>
            <a:r>
              <a:rPr lang="es-UY" dirty="0" smtClean="0"/>
              <a:t>).-                                                                                                                                                                                                                                      </a:t>
            </a:r>
            <a:r>
              <a:rPr lang="es-UY" dirty="0"/>
              <a:t>La Administración Nacional de Puertos tendrá a su cargo las obras de mantenimiento ordinario y de rutina de la infraestructura existente en los puertos señalados en el artículo 1° del presente Decreto. Las obras nuevas y/o de mantenimiento extraordinario en esos mismos puertos serán consensuadas con el Ministerio de Transporte y Obras Públicas.</a:t>
            </a:r>
          </a:p>
          <a:p>
            <a:pPr marL="0" indent="0">
              <a:buNone/>
            </a:pPr>
            <a:r>
              <a:rPr lang="es-UY" u="sng" dirty="0" smtClean="0">
                <a:hlinkClick r:id="rId3"/>
              </a:rPr>
              <a:t>Artículo </a:t>
            </a:r>
            <a:r>
              <a:rPr lang="es-UY" u="sng" dirty="0">
                <a:hlinkClick r:id="rId3"/>
              </a:rPr>
              <a:t>11</a:t>
            </a:r>
            <a:r>
              <a:rPr lang="es-UY" dirty="0"/>
              <a:t>.-</a:t>
            </a:r>
          </a:p>
          <a:p>
            <a:pPr marL="0" indent="0">
              <a:buNone/>
            </a:pPr>
            <a:r>
              <a:rPr lang="es-UY" dirty="0"/>
              <a:t>(</a:t>
            </a:r>
            <a:r>
              <a:rPr lang="es-UY" i="1" dirty="0"/>
              <a:t>Convenios</a:t>
            </a:r>
            <a:r>
              <a:rPr lang="es-UY" i="1" dirty="0" smtClean="0"/>
              <a:t>)</a:t>
            </a:r>
            <a:r>
              <a:rPr lang="es-UY" dirty="0" smtClean="0"/>
              <a:t>.-                                                                                                                                                                         </a:t>
            </a:r>
            <a:r>
              <a:rPr lang="es-UY" dirty="0"/>
              <a:t>Transfiérase del Ministerio de Transporte y Obras Públicas a la Administración Nacional de Puertos los Convenios con otros Organismos que se encuentren vigentes en materia de administración y mantenimiento portuario y en los que participe la Dirección Nacional de Hidrografía del Ministerio de Transporte y Obras Públicas. Dichos Convenios seguirán vigentes y en ejecución hasta su finalización en la Administración Nacional de Puertos.</a:t>
            </a:r>
          </a:p>
          <a:p>
            <a:pPr marL="0" indent="0">
              <a:buNone/>
            </a:pPr>
            <a:r>
              <a:rPr lang="es-UY" b="1" dirty="0" smtClean="0"/>
              <a:t> </a:t>
            </a:r>
            <a:r>
              <a:rPr lang="es-UY" u="sng" dirty="0" smtClean="0">
                <a:hlinkClick r:id="rId4"/>
              </a:rPr>
              <a:t>Artículo </a:t>
            </a:r>
            <a:r>
              <a:rPr lang="es-UY" u="sng" dirty="0">
                <a:hlinkClick r:id="rId4"/>
              </a:rPr>
              <a:t>12</a:t>
            </a:r>
            <a:r>
              <a:rPr lang="es-UY" dirty="0"/>
              <a:t>.-</a:t>
            </a:r>
          </a:p>
          <a:p>
            <a:pPr marL="0" indent="0">
              <a:buNone/>
            </a:pPr>
            <a:r>
              <a:rPr lang="es-UY" i="1" dirty="0"/>
              <a:t>(Concesiones y Permisos</a:t>
            </a:r>
            <a:r>
              <a:rPr lang="es-UY" dirty="0" smtClean="0"/>
              <a:t>).-                                                                                                                                               </a:t>
            </a:r>
            <a:r>
              <a:rPr lang="es-UY" dirty="0"/>
              <a:t>Transfiérase del Ministerio de Transporte y Obras Públicas a la Administración Nacional de Puertos las Concesiones y Permisos vigentes ubicados dentro de los recintos portuarios correspondientes a los puertos señalados en el artículo 1° del presente Decreto.</a:t>
            </a:r>
          </a:p>
          <a:p>
            <a:endParaRPr lang="es-UY" dirty="0"/>
          </a:p>
        </p:txBody>
      </p:sp>
    </p:spTree>
    <p:extLst>
      <p:ext uri="{BB962C8B-B14F-4D97-AF65-F5344CB8AC3E}">
        <p14:creationId xmlns:p14="http://schemas.microsoft.com/office/powerpoint/2010/main" val="994257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85000" lnSpcReduction="20000"/>
          </a:bodyPr>
          <a:lstStyle/>
          <a:p>
            <a:pPr marL="0" indent="0">
              <a:buNone/>
            </a:pPr>
            <a:r>
              <a:rPr lang="es-UY" u="sng" dirty="0">
                <a:hlinkClick r:id="rId2"/>
              </a:rPr>
              <a:t>Artículo 13</a:t>
            </a:r>
            <a:r>
              <a:rPr lang="es-UY" dirty="0"/>
              <a:t>.-</a:t>
            </a:r>
          </a:p>
          <a:p>
            <a:pPr marL="0" indent="0">
              <a:buNone/>
            </a:pPr>
            <a:r>
              <a:rPr lang="es-UY" dirty="0"/>
              <a:t>(</a:t>
            </a:r>
            <a:r>
              <a:rPr lang="es-UY" i="1" dirty="0"/>
              <a:t>Contratos y Contrataciones</a:t>
            </a:r>
            <a:r>
              <a:rPr lang="es-UY" dirty="0" smtClean="0"/>
              <a:t>).-                                                                                                                                    </a:t>
            </a:r>
            <a:r>
              <a:rPr lang="es-UY" dirty="0"/>
              <a:t>Transfiérase del Ministerio de Transporte y Obras Públicas a la Administración Nacional de Puertos los contratos y contrataciones correspondientes a los puertos señalados en el artículo 1° del presente Decreto, en los que participe la Dirección Nacional de </a:t>
            </a:r>
            <a:r>
              <a:rPr lang="es-UY" dirty="0" err="1"/>
              <a:t>Hidrografia</a:t>
            </a:r>
            <a:r>
              <a:rPr lang="es-UY" dirty="0"/>
              <a:t> del Ministerio de Transporte y Obras Públicas. Dichos contratos y contrataciones seguirán vigentes y en ejecución hasta su finalización en la Administración Nacional de Puertos.</a:t>
            </a:r>
          </a:p>
          <a:p>
            <a:pPr marL="0" indent="0">
              <a:buNone/>
            </a:pPr>
            <a:r>
              <a:rPr lang="es-UY" u="sng" dirty="0" smtClean="0">
                <a:hlinkClick r:id="rId3"/>
              </a:rPr>
              <a:t>Artículo </a:t>
            </a:r>
            <a:r>
              <a:rPr lang="es-UY" u="sng" dirty="0">
                <a:hlinkClick r:id="rId3"/>
              </a:rPr>
              <a:t>14</a:t>
            </a:r>
            <a:r>
              <a:rPr lang="es-UY" dirty="0"/>
              <a:t>.-</a:t>
            </a:r>
          </a:p>
          <a:p>
            <a:pPr marL="0" indent="0">
              <a:buNone/>
            </a:pPr>
            <a:r>
              <a:rPr lang="es-UY" dirty="0"/>
              <a:t>(</a:t>
            </a:r>
            <a:r>
              <a:rPr lang="es-UY" i="1" dirty="0"/>
              <a:t>Obligaciones y Derechos</a:t>
            </a:r>
            <a:r>
              <a:rPr lang="es-UY" dirty="0" smtClean="0"/>
              <a:t>).-                                                                                                  En </a:t>
            </a:r>
            <a:r>
              <a:rPr lang="es-UY" dirty="0"/>
              <a:t>relación con los artículos 11, 12 y 13 del presente Decreto, se tomará la fecha de transferencia de los puertos como fecha de corte para los créditos y/o débitos que pudieran haberse generado con anterioridad a la misma por estos conceptos, quedando éstos a favor o cargo de la Dirección Nacional de </a:t>
            </a:r>
            <a:r>
              <a:rPr lang="es-UY" dirty="0" err="1"/>
              <a:t>Hidrografia</a:t>
            </a:r>
            <a:r>
              <a:rPr lang="es-UY" dirty="0"/>
              <a:t> del Ministerio de Transporte y Obras Públicas</a:t>
            </a:r>
          </a:p>
        </p:txBody>
      </p:sp>
    </p:spTree>
    <p:extLst>
      <p:ext uri="{BB962C8B-B14F-4D97-AF65-F5344CB8AC3E}">
        <p14:creationId xmlns:p14="http://schemas.microsoft.com/office/powerpoint/2010/main" val="1308742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635000" y="1190625"/>
            <a:ext cx="10515600" cy="4351338"/>
          </a:xfrm>
        </p:spPr>
        <p:txBody>
          <a:bodyPr>
            <a:normAutofit fontScale="92500" lnSpcReduction="10000"/>
          </a:bodyPr>
          <a:lstStyle/>
          <a:p>
            <a:pPr marL="0" indent="0">
              <a:buNone/>
            </a:pPr>
            <a:r>
              <a:rPr lang="es-UY" u="sng" dirty="0">
                <a:hlinkClick r:id="rId2"/>
              </a:rPr>
              <a:t>Artículo 16</a:t>
            </a:r>
            <a:r>
              <a:rPr lang="es-UY" dirty="0"/>
              <a:t>.-</a:t>
            </a:r>
          </a:p>
          <a:p>
            <a:pPr marL="0" indent="0">
              <a:buNone/>
            </a:pPr>
            <a:r>
              <a:rPr lang="es-UY" dirty="0"/>
              <a:t>(</a:t>
            </a:r>
            <a:r>
              <a:rPr lang="es-UY" i="1" dirty="0"/>
              <a:t>Disposiciones Transitorias</a:t>
            </a:r>
            <a:r>
              <a:rPr lang="es-UY" dirty="0" smtClean="0"/>
              <a:t>).-                                                                                      </a:t>
            </a:r>
            <a:r>
              <a:rPr lang="es-UY" dirty="0"/>
              <a:t>Serán reconocidas por el organismo de destino las licencias generadas hasta 90 (noventa) días, que los funcionarios </a:t>
            </a:r>
            <a:r>
              <a:rPr lang="es-UY" dirty="0" err="1" smtClean="0"/>
              <a:t>redistribuídos</a:t>
            </a:r>
            <a:r>
              <a:rPr lang="es-UY" dirty="0" smtClean="0"/>
              <a:t> </a:t>
            </a:r>
            <a:r>
              <a:rPr lang="es-UY" dirty="0"/>
              <a:t>no hayan usufructuado al momento preciso de la redistribución.</a:t>
            </a:r>
          </a:p>
          <a:p>
            <a:pPr marL="0" indent="0">
              <a:buNone/>
            </a:pPr>
            <a:r>
              <a:rPr lang="es-UY" u="sng" dirty="0" smtClean="0">
                <a:hlinkClick r:id="rId3"/>
              </a:rPr>
              <a:t>Artículo </a:t>
            </a:r>
            <a:r>
              <a:rPr lang="es-UY" u="sng" dirty="0">
                <a:hlinkClick r:id="rId3"/>
              </a:rPr>
              <a:t>17</a:t>
            </a:r>
            <a:r>
              <a:rPr lang="es-UY" dirty="0"/>
              <a:t>.-</a:t>
            </a:r>
          </a:p>
          <a:p>
            <a:pPr marL="0" indent="0">
              <a:buNone/>
            </a:pPr>
            <a:r>
              <a:rPr lang="es-UY" b="1" dirty="0"/>
              <a:t>Las disposiciones del presente Decreto entrarán en vigencia a partir del 1° de noviembre de 2021.</a:t>
            </a:r>
          </a:p>
          <a:p>
            <a:pPr marL="0" indent="0">
              <a:buNone/>
            </a:pPr>
            <a:r>
              <a:rPr lang="es-UY" u="sng" dirty="0">
                <a:hlinkClick r:id="rId4"/>
              </a:rPr>
              <a:t>Artículo 18</a:t>
            </a:r>
            <a:r>
              <a:rPr lang="es-UY" dirty="0"/>
              <a:t>.-</a:t>
            </a:r>
          </a:p>
          <a:p>
            <a:pPr marL="0" indent="0">
              <a:buNone/>
            </a:pPr>
            <a:r>
              <a:rPr lang="es-UY" dirty="0"/>
              <a:t>Comuníquese, publíquese.</a:t>
            </a:r>
          </a:p>
          <a:p>
            <a:pPr marL="0" indent="0">
              <a:buNone/>
            </a:pPr>
            <a:r>
              <a:rPr lang="es-UY" sz="2200" dirty="0"/>
              <a:t>LACALLE POU LUIS - JOSE LUIS FALERO - AZUCENA ARBELECHE</a:t>
            </a:r>
            <a:r>
              <a:rPr lang="es-UY" dirty="0"/>
              <a:t>.-</a:t>
            </a:r>
          </a:p>
          <a:p>
            <a:endParaRPr lang="es-UY" dirty="0"/>
          </a:p>
        </p:txBody>
      </p:sp>
    </p:spTree>
    <p:extLst>
      <p:ext uri="{BB962C8B-B14F-4D97-AF65-F5344CB8AC3E}">
        <p14:creationId xmlns:p14="http://schemas.microsoft.com/office/powerpoint/2010/main" val="1844893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p:txBody>
          <a:bodyPr/>
          <a:lstStyle/>
          <a:p>
            <a:endParaRPr lang="es-UY"/>
          </a:p>
        </p:txBody>
      </p:sp>
    </p:spTree>
    <p:extLst>
      <p:ext uri="{BB962C8B-B14F-4D97-AF65-F5344CB8AC3E}">
        <p14:creationId xmlns:p14="http://schemas.microsoft.com/office/powerpoint/2010/main" val="1861017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1485900" y="1444625"/>
            <a:ext cx="10515600" cy="4351338"/>
          </a:xfrm>
        </p:spPr>
        <p:txBody>
          <a:bodyPr>
            <a:normAutofit lnSpcReduction="10000"/>
          </a:bodyPr>
          <a:lstStyle/>
          <a:p>
            <a:pPr marL="0" indent="0">
              <a:buNone/>
            </a:pPr>
            <a:r>
              <a:rPr lang="es-UY" b="1" dirty="0"/>
              <a:t>Ley 19.899 </a:t>
            </a:r>
            <a:r>
              <a:rPr lang="es-UY" dirty="0"/>
              <a:t>de</a:t>
            </a:r>
            <a:r>
              <a:rPr lang="es-UY" b="1" dirty="0"/>
              <a:t> </a:t>
            </a:r>
            <a:r>
              <a:rPr lang="es-UY" i="1" u="sng" dirty="0"/>
              <a:t>9/7/20</a:t>
            </a:r>
            <a:r>
              <a:rPr lang="es-UY" b="1" dirty="0"/>
              <a:t> (LUC).-</a:t>
            </a:r>
            <a:endParaRPr lang="es-UY" dirty="0"/>
          </a:p>
          <a:p>
            <a:pPr marL="0" indent="0">
              <a:buNone/>
            </a:pPr>
            <a:r>
              <a:rPr lang="es-UY" sz="2400" b="1" dirty="0"/>
              <a:t>CAPÍTULO VII – </a:t>
            </a:r>
            <a:endParaRPr lang="es-UY" sz="2400" dirty="0"/>
          </a:p>
          <a:p>
            <a:pPr marL="0" indent="0">
              <a:buNone/>
            </a:pPr>
            <a:r>
              <a:rPr lang="es-UY" sz="2400" b="1" dirty="0"/>
              <a:t>EFICIENCIA ADMINISTRATIVA EN EL SECTOR PORTUARIO</a:t>
            </a:r>
            <a:r>
              <a:rPr lang="es-UY" b="1" dirty="0"/>
              <a:t>.-</a:t>
            </a:r>
            <a:endParaRPr lang="es-UY" dirty="0"/>
          </a:p>
          <a:p>
            <a:pPr marL="0" indent="0">
              <a:buNone/>
            </a:pPr>
            <a:r>
              <a:rPr lang="es-UY" u="sng" dirty="0">
                <a:hlinkClick r:id="rId2"/>
              </a:rPr>
              <a:t>Artículo 348</a:t>
            </a:r>
            <a:endParaRPr lang="es-UY" dirty="0"/>
          </a:p>
          <a:p>
            <a:pPr marL="0" indent="0">
              <a:buNone/>
            </a:pPr>
            <a:r>
              <a:rPr lang="es-UY" dirty="0" err="1"/>
              <a:t>Facúltase</a:t>
            </a:r>
            <a:r>
              <a:rPr lang="es-UY" dirty="0"/>
              <a:t> al Poder Ejecutivo la transferencia de los bienes afectados al Área Administración y Mantenimiento Portuario, de la Dirección Nacional de Hidrografía a la Administración Nacional de Puertos. </a:t>
            </a:r>
          </a:p>
          <a:p>
            <a:pPr marL="0" indent="0">
              <a:buNone/>
            </a:pPr>
            <a:r>
              <a:rPr lang="es-UY" sz="2400" dirty="0" smtClean="0"/>
              <a:t>Redacción </a:t>
            </a:r>
            <a:r>
              <a:rPr lang="es-UY" sz="2400" dirty="0"/>
              <a:t>dada por</a:t>
            </a:r>
            <a:r>
              <a:rPr lang="es-UY" sz="2400" b="1" dirty="0"/>
              <a:t>:</a:t>
            </a:r>
            <a:r>
              <a:rPr lang="es-UY" sz="2400" dirty="0"/>
              <a:t> </a:t>
            </a:r>
            <a:r>
              <a:rPr lang="es-UY" sz="2400" b="1" dirty="0"/>
              <a:t>Ley 20.212 </a:t>
            </a:r>
            <a:r>
              <a:rPr lang="es-UY" sz="2400" dirty="0"/>
              <a:t>de </a:t>
            </a:r>
            <a:r>
              <a:rPr lang="es-UY" sz="2400" i="1" u="sng" dirty="0"/>
              <a:t>6/11/23</a:t>
            </a:r>
            <a:r>
              <a:rPr lang="es-UY" sz="2400" dirty="0"/>
              <a:t> artículo </a:t>
            </a:r>
            <a:r>
              <a:rPr lang="es-UY" sz="2400" dirty="0" smtClean="0">
                <a:hlinkClick r:id="rId3"/>
              </a:rPr>
              <a:t>283</a:t>
            </a:r>
            <a:r>
              <a:rPr lang="es-UY" sz="2400" dirty="0" smtClean="0"/>
              <a:t> (</a:t>
            </a:r>
            <a:r>
              <a:rPr lang="es-UY" sz="2400" dirty="0" err="1" smtClean="0"/>
              <a:t>RCuentas</a:t>
            </a:r>
            <a:r>
              <a:rPr lang="es-UY" sz="2400" dirty="0" smtClean="0"/>
              <a:t> 2022).                                                 Ver </a:t>
            </a:r>
            <a:r>
              <a:rPr lang="es-UY" sz="2400" dirty="0"/>
              <a:t>vigencia: Ley 20.212 de 6/11/23 artículo </a:t>
            </a:r>
            <a:r>
              <a:rPr lang="es-UY" sz="2400" u="sng" dirty="0">
                <a:hlinkClick r:id="rId4"/>
              </a:rPr>
              <a:t>2</a:t>
            </a:r>
            <a:r>
              <a:rPr lang="es-UY" sz="2400" dirty="0"/>
              <a:t>.</a:t>
            </a:r>
          </a:p>
          <a:p>
            <a:pPr marL="0" indent="0">
              <a:buNone/>
            </a:pPr>
            <a:r>
              <a:rPr lang="es-UY" sz="2400" dirty="0"/>
              <a:t>Reglamentado </a:t>
            </a:r>
            <a:r>
              <a:rPr lang="es-UY" sz="2400" dirty="0" smtClean="0"/>
              <a:t>por </a:t>
            </a:r>
            <a:r>
              <a:rPr lang="es-UY" sz="2400" b="1" dirty="0"/>
              <a:t>Decreto 371/21 </a:t>
            </a:r>
            <a:r>
              <a:rPr lang="es-UY" sz="2400" dirty="0"/>
              <a:t>de </a:t>
            </a:r>
            <a:r>
              <a:rPr lang="es-UY" sz="2400" i="1" u="sng" dirty="0"/>
              <a:t>12/11/21</a:t>
            </a:r>
            <a:r>
              <a:rPr lang="es-UY" sz="2400" dirty="0"/>
              <a:t>.-</a:t>
            </a:r>
          </a:p>
          <a:p>
            <a:endParaRPr lang="es-UY" dirty="0"/>
          </a:p>
        </p:txBody>
      </p:sp>
    </p:spTree>
    <p:extLst>
      <p:ext uri="{BB962C8B-B14F-4D97-AF65-F5344CB8AC3E}">
        <p14:creationId xmlns:p14="http://schemas.microsoft.com/office/powerpoint/2010/main" val="750379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92500" lnSpcReduction="20000"/>
          </a:bodyPr>
          <a:lstStyle/>
          <a:p>
            <a:pPr marL="0" indent="0">
              <a:buNone/>
            </a:pPr>
            <a:r>
              <a:rPr lang="es-UY" u="sng" dirty="0">
                <a:hlinkClick r:id="rId2"/>
              </a:rPr>
              <a:t>Artículo 349</a:t>
            </a:r>
            <a:r>
              <a:rPr lang="es-UY" dirty="0"/>
              <a:t>.-</a:t>
            </a:r>
          </a:p>
          <a:p>
            <a:pPr marL="0" indent="0">
              <a:buNone/>
            </a:pPr>
            <a:r>
              <a:rPr lang="es-UY" dirty="0"/>
              <a:t>(De la </a:t>
            </a:r>
            <a:r>
              <a:rPr lang="es-UY" b="1" i="1" dirty="0"/>
              <a:t>organización y competencias </a:t>
            </a:r>
            <a:r>
              <a:rPr lang="es-UY" dirty="0"/>
              <a:t>de la Administración Nacional de Puertos).- La Administración Nacional de Puertos creará dentro de su estructura organizativa un Departamento o División, de carácter especializado, a los efectos de su adecuada organización y ejercicio de sus competencias. </a:t>
            </a:r>
            <a:r>
              <a:rPr lang="es-UY" dirty="0" smtClean="0"/>
              <a:t>(Reglamentado por </a:t>
            </a:r>
            <a:r>
              <a:rPr lang="es-UY" dirty="0"/>
              <a:t>Decreto 371/21 de </a:t>
            </a:r>
            <a:r>
              <a:rPr lang="es-UY" dirty="0" smtClean="0"/>
              <a:t>12/11/21).</a:t>
            </a:r>
            <a:endParaRPr lang="es-UY" dirty="0"/>
          </a:p>
          <a:p>
            <a:pPr marL="0" indent="0">
              <a:buNone/>
            </a:pPr>
            <a:r>
              <a:rPr lang="es-UY" u="sng" dirty="0">
                <a:hlinkClick r:id="rId3"/>
              </a:rPr>
              <a:t>Artículo 350</a:t>
            </a:r>
            <a:r>
              <a:rPr lang="es-UY" dirty="0"/>
              <a:t>.-</a:t>
            </a:r>
          </a:p>
          <a:p>
            <a:pPr marL="0" indent="0">
              <a:buNone/>
            </a:pPr>
            <a:r>
              <a:rPr lang="es-UY" dirty="0"/>
              <a:t>(</a:t>
            </a:r>
            <a:r>
              <a:rPr lang="es-UY" b="1" i="1" dirty="0"/>
              <a:t>Redistribución de funcionarios</a:t>
            </a:r>
            <a:r>
              <a:rPr lang="es-UY" dirty="0"/>
              <a:t>).- Los funcionarios del Área que se suprime serán redistribuidos de conformidad con las normas vigentes y conservarán todos los derechos que gozan actualmente. Bajo ninguna circunstancia la redistribución podrá significar disminución de la retribución del funcionario a la fecha de su incorporación. </a:t>
            </a:r>
            <a:r>
              <a:rPr lang="es-UY" dirty="0" smtClean="0"/>
              <a:t>(Reglamentado por </a:t>
            </a:r>
            <a:r>
              <a:rPr lang="es-UY" dirty="0"/>
              <a:t>Decreto 371/21 de </a:t>
            </a:r>
            <a:r>
              <a:rPr lang="es-UY" dirty="0" smtClean="0"/>
              <a:t>12/11/21).</a:t>
            </a:r>
            <a:endParaRPr lang="es-UY" dirty="0"/>
          </a:p>
          <a:p>
            <a:endParaRPr lang="es-UY" dirty="0"/>
          </a:p>
        </p:txBody>
      </p:sp>
    </p:spTree>
    <p:extLst>
      <p:ext uri="{BB962C8B-B14F-4D97-AF65-F5344CB8AC3E}">
        <p14:creationId xmlns:p14="http://schemas.microsoft.com/office/powerpoint/2010/main" val="1783944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92500" lnSpcReduction="20000"/>
          </a:bodyPr>
          <a:lstStyle/>
          <a:p>
            <a:pPr marL="0" indent="0">
              <a:buNone/>
            </a:pPr>
            <a:r>
              <a:rPr lang="es-UY" u="sng" dirty="0">
                <a:hlinkClick r:id="rId2"/>
              </a:rPr>
              <a:t>Artículo 351</a:t>
            </a:r>
            <a:endParaRPr lang="es-UY" dirty="0"/>
          </a:p>
          <a:p>
            <a:pPr marL="0" indent="0">
              <a:buNone/>
            </a:pPr>
            <a:r>
              <a:rPr lang="es-UY" dirty="0"/>
              <a:t>(</a:t>
            </a:r>
            <a:r>
              <a:rPr lang="es-UY" b="1" i="1" dirty="0"/>
              <a:t>Reasignación de créditos presupuestales</a:t>
            </a:r>
            <a:r>
              <a:rPr lang="es-UY" dirty="0"/>
              <a:t>).- </a:t>
            </a:r>
            <a:r>
              <a:rPr lang="es-UY" dirty="0" smtClean="0"/>
              <a:t>                                                </a:t>
            </a:r>
            <a:r>
              <a:rPr lang="es-UY" dirty="0" err="1" smtClean="0"/>
              <a:t>Encomiéndase</a:t>
            </a:r>
            <a:r>
              <a:rPr lang="es-UY" dirty="0" smtClean="0"/>
              <a:t> </a:t>
            </a:r>
            <a:r>
              <a:rPr lang="es-UY" dirty="0"/>
              <a:t>al Poder Ejecutivo, en la próxima instancia presupuestal, </a:t>
            </a:r>
            <a:r>
              <a:rPr lang="es-UY" dirty="0" smtClean="0"/>
              <a:t>          a </a:t>
            </a:r>
            <a:r>
              <a:rPr lang="es-UY" dirty="0"/>
              <a:t>que proceda, previo informe de la Contaduría General de la Nación, a la reasignación de los créditos presupuestales correspondientes. </a:t>
            </a:r>
            <a:r>
              <a:rPr lang="es-UY" dirty="0" smtClean="0"/>
              <a:t>(Reglamentado por </a:t>
            </a:r>
            <a:r>
              <a:rPr lang="es-UY" dirty="0"/>
              <a:t>Decreto 371/21 de </a:t>
            </a:r>
            <a:r>
              <a:rPr lang="es-UY" dirty="0" smtClean="0"/>
              <a:t>12/11/21).</a:t>
            </a:r>
            <a:endParaRPr lang="es-UY" dirty="0"/>
          </a:p>
          <a:p>
            <a:pPr marL="0" indent="0">
              <a:buNone/>
            </a:pPr>
            <a:r>
              <a:rPr lang="es-UY" u="sng" dirty="0">
                <a:hlinkClick r:id="rId3"/>
              </a:rPr>
              <a:t>Artículo 352</a:t>
            </a:r>
            <a:r>
              <a:rPr lang="es-UY" dirty="0"/>
              <a:t>.-</a:t>
            </a:r>
          </a:p>
          <a:p>
            <a:pPr marL="0" indent="0">
              <a:buNone/>
            </a:pPr>
            <a:r>
              <a:rPr lang="es-UY" dirty="0"/>
              <a:t>(</a:t>
            </a:r>
            <a:r>
              <a:rPr lang="es-UY" b="1" i="1" dirty="0"/>
              <a:t>Transferencias de dominio</a:t>
            </a:r>
            <a:r>
              <a:rPr lang="es-UY" dirty="0"/>
              <a:t>).- </a:t>
            </a:r>
            <a:r>
              <a:rPr lang="es-UY" dirty="0" smtClean="0"/>
              <a:t>                                                                                        Las </a:t>
            </a:r>
            <a:r>
              <a:rPr lang="es-UY" dirty="0"/>
              <a:t>transferencias de dominio que correspondan operarán de pleno derecho con la entrada en vigencia de la reglamentación que dicte el Poder Ejecutivo, determinando los bienes comprendidos. Los registros públicos procederán a su registración con la sola presentación del testimonio notarial de esa resolución. </a:t>
            </a:r>
            <a:r>
              <a:rPr lang="es-UY" dirty="0" smtClean="0"/>
              <a:t>Reglamentado </a:t>
            </a:r>
            <a:r>
              <a:rPr lang="es-UY" dirty="0"/>
              <a:t>por: Decreto 371/21 de 12/11/21.-</a:t>
            </a:r>
          </a:p>
          <a:p>
            <a:endParaRPr lang="es-UY" dirty="0"/>
          </a:p>
        </p:txBody>
      </p:sp>
    </p:spTree>
    <p:extLst>
      <p:ext uri="{BB962C8B-B14F-4D97-AF65-F5344CB8AC3E}">
        <p14:creationId xmlns:p14="http://schemas.microsoft.com/office/powerpoint/2010/main" val="2687174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965200" y="911225"/>
            <a:ext cx="10515600" cy="4351338"/>
          </a:xfrm>
        </p:spPr>
        <p:txBody>
          <a:bodyPr>
            <a:normAutofit fontScale="92500" lnSpcReduction="10000"/>
          </a:bodyPr>
          <a:lstStyle/>
          <a:p>
            <a:pPr marL="0" indent="0">
              <a:buNone/>
            </a:pPr>
            <a:r>
              <a:rPr lang="es-UY" b="1" dirty="0"/>
              <a:t>Ley 19.924 (Presupuesto) de 18/12/20.-</a:t>
            </a:r>
            <a:endParaRPr lang="es-UY" dirty="0"/>
          </a:p>
          <a:p>
            <a:pPr marL="0" indent="0">
              <a:buNone/>
            </a:pPr>
            <a:r>
              <a:rPr lang="es-UY" sz="2600" b="1" dirty="0" smtClean="0"/>
              <a:t>SECCIÓN </a:t>
            </a:r>
            <a:r>
              <a:rPr lang="es-UY" sz="2600" b="1" dirty="0"/>
              <a:t>IV - INCISOS </a:t>
            </a:r>
            <a:r>
              <a:rPr lang="es-UY" sz="2600" b="1" dirty="0" smtClean="0"/>
              <a:t>de la ADMINISTRACIÓN </a:t>
            </a:r>
            <a:r>
              <a:rPr lang="es-UY" sz="2600" b="1" dirty="0"/>
              <a:t>CENTRAL</a:t>
            </a:r>
            <a:br>
              <a:rPr lang="es-UY" sz="2600" b="1" dirty="0"/>
            </a:br>
            <a:r>
              <a:rPr lang="es-UY" sz="2600" b="1" dirty="0"/>
              <a:t>INCISO 10 - MINISTERIO </a:t>
            </a:r>
            <a:r>
              <a:rPr lang="es-UY" sz="2600" b="1" dirty="0" smtClean="0"/>
              <a:t>de </a:t>
            </a:r>
            <a:r>
              <a:rPr lang="es-UY" sz="2600" b="1" dirty="0"/>
              <a:t>TRANSPORTE </a:t>
            </a:r>
            <a:r>
              <a:rPr lang="es-UY" sz="2600" b="1" dirty="0" smtClean="0"/>
              <a:t>&amp; </a:t>
            </a:r>
            <a:r>
              <a:rPr lang="es-UY" sz="2600" b="1" dirty="0"/>
              <a:t>OBRAS </a:t>
            </a:r>
            <a:r>
              <a:rPr lang="es-UY" sz="2600" b="1" dirty="0" smtClean="0"/>
              <a:t>PÚBLICAS</a:t>
            </a:r>
            <a:r>
              <a:rPr lang="es-UY" b="1" dirty="0" smtClean="0"/>
              <a:t>.-</a:t>
            </a:r>
            <a:endParaRPr lang="es-UY" dirty="0"/>
          </a:p>
          <a:p>
            <a:pPr marL="0" indent="0">
              <a:buNone/>
            </a:pPr>
            <a:r>
              <a:rPr lang="es-UY" b="1" dirty="0"/>
              <a:t>Artículo 332</a:t>
            </a:r>
            <a:r>
              <a:rPr lang="es-UY" dirty="0"/>
              <a:t>.-</a:t>
            </a:r>
          </a:p>
          <a:p>
            <a:pPr marL="0" indent="0">
              <a:buNone/>
            </a:pPr>
            <a:r>
              <a:rPr lang="es-UY" dirty="0" err="1"/>
              <a:t>Interprétase</a:t>
            </a:r>
            <a:r>
              <a:rPr lang="es-UY" dirty="0"/>
              <a:t> que todas las habilitaciones de concesión o de administración, construcción, mantenimiento y explotación de actividades portuarias en recintos o espacios administrados por la Administración Nacional de Puertos o para el uso de bienes situados en el espacio territorial de dichos recintos, se rigen por la Ley 16.246, de 8 de abril de 1992, sus decretos reglamentarios y el artículo 377 de la Ley 19.355, de 19 de diciembre de 2015, sin perjuicio de sus regulaciones específicas, debiendo cumplir plenamente con los requisitos y obligaciones que dicha normativa dispone.-</a:t>
            </a:r>
          </a:p>
          <a:p>
            <a:endParaRPr lang="es-UY" dirty="0"/>
          </a:p>
        </p:txBody>
      </p:sp>
    </p:spTree>
    <p:extLst>
      <p:ext uri="{BB962C8B-B14F-4D97-AF65-F5344CB8AC3E}">
        <p14:creationId xmlns:p14="http://schemas.microsoft.com/office/powerpoint/2010/main" val="2702794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736600" y="1355725"/>
            <a:ext cx="10515600" cy="4351338"/>
          </a:xfrm>
        </p:spPr>
        <p:txBody>
          <a:bodyPr/>
          <a:lstStyle/>
          <a:p>
            <a:pPr marL="0" indent="0">
              <a:buNone/>
            </a:pPr>
            <a:r>
              <a:rPr lang="es-UY" b="1" dirty="0" smtClean="0"/>
              <a:t>                          Decreto</a:t>
            </a:r>
            <a:r>
              <a:rPr lang="es-UY" b="1" dirty="0"/>
              <a:t>  </a:t>
            </a:r>
            <a:r>
              <a:rPr lang="es-UY" b="1" dirty="0" smtClean="0"/>
              <a:t>371/21 de </a:t>
            </a:r>
            <a:r>
              <a:rPr lang="es-UY" i="1" u="sng" dirty="0" smtClean="0"/>
              <a:t>12/11/21</a:t>
            </a:r>
            <a:r>
              <a:rPr lang="es-UY" b="1" dirty="0" smtClean="0"/>
              <a:t>.</a:t>
            </a:r>
            <a:endParaRPr lang="es-UY" dirty="0"/>
          </a:p>
          <a:p>
            <a:pPr marL="0" indent="0">
              <a:buNone/>
            </a:pPr>
            <a:r>
              <a:rPr lang="es-UY" b="1" dirty="0"/>
              <a:t>REGLAMENTACION </a:t>
            </a:r>
            <a:r>
              <a:rPr lang="es-UY" dirty="0"/>
              <a:t>de los </a:t>
            </a:r>
            <a:r>
              <a:rPr lang="es-UY" b="1" dirty="0"/>
              <a:t>arts. 348 A 352 </a:t>
            </a:r>
            <a:r>
              <a:rPr lang="es-UY" dirty="0"/>
              <a:t>de la </a:t>
            </a:r>
            <a:r>
              <a:rPr lang="es-UY" b="1" dirty="0"/>
              <a:t>Ley 19.889</a:t>
            </a:r>
            <a:r>
              <a:rPr lang="es-UY" dirty="0"/>
              <a:t>                (LEY de URGENTE CONSIDERACION/ LUC/ LEY de URGENCIA), </a:t>
            </a:r>
            <a:r>
              <a:rPr lang="es-UY" dirty="0" smtClean="0"/>
              <a:t>relativo al </a:t>
            </a:r>
            <a:r>
              <a:rPr lang="es-UY" u="sng" dirty="0" smtClean="0"/>
              <a:t>OTORGAMIENTO </a:t>
            </a:r>
            <a:r>
              <a:rPr lang="es-UY" u="sng" dirty="0"/>
              <a:t>a la ANP</a:t>
            </a:r>
            <a:r>
              <a:rPr lang="es-UY" dirty="0"/>
              <a:t>, </a:t>
            </a:r>
            <a:r>
              <a:rPr lang="es-UY" dirty="0" smtClean="0"/>
              <a:t>de las </a:t>
            </a:r>
            <a:r>
              <a:rPr lang="es-UY" dirty="0"/>
              <a:t>funciones de  </a:t>
            </a:r>
            <a:r>
              <a:rPr lang="es-UY" i="1" dirty="0"/>
              <a:t>ADMINISTRACION, CONSERVACION y DESARROLLO de </a:t>
            </a:r>
            <a:r>
              <a:rPr lang="es-UY" i="1" dirty="0" smtClean="0"/>
              <a:t>los </a:t>
            </a:r>
            <a:r>
              <a:rPr lang="es-UY" i="1" dirty="0"/>
              <a:t>PUERTOS</a:t>
            </a:r>
            <a:r>
              <a:rPr lang="es-UY" dirty="0"/>
              <a:t> que se determinan.-</a:t>
            </a:r>
          </a:p>
          <a:p>
            <a:pPr marL="0" indent="0">
              <a:buNone/>
            </a:pPr>
            <a:r>
              <a:rPr lang="es-UY" dirty="0" smtClean="0"/>
              <a:t>VISTO</a:t>
            </a:r>
            <a:r>
              <a:rPr lang="es-UY" dirty="0"/>
              <a:t>: lo dispuesto en la Sección V del Capítulo VII artículos 348 al 352 de la Ley </a:t>
            </a:r>
            <a:r>
              <a:rPr lang="es-UY" dirty="0" smtClean="0"/>
              <a:t>19.889</a:t>
            </a:r>
            <a:r>
              <a:rPr lang="es-UY" dirty="0"/>
              <a:t>, de 9 de julio de 2020;</a:t>
            </a:r>
          </a:p>
          <a:p>
            <a:endParaRPr lang="es-UY" dirty="0"/>
          </a:p>
        </p:txBody>
      </p:sp>
    </p:spTree>
    <p:extLst>
      <p:ext uri="{BB962C8B-B14F-4D97-AF65-F5344CB8AC3E}">
        <p14:creationId xmlns:p14="http://schemas.microsoft.com/office/powerpoint/2010/main" val="3196983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fontScale="85000" lnSpcReduction="20000"/>
          </a:bodyPr>
          <a:lstStyle/>
          <a:p>
            <a:pPr marL="0" indent="0">
              <a:buNone/>
            </a:pPr>
            <a:r>
              <a:rPr lang="es-UY" dirty="0"/>
              <a:t>RESULTANDO: </a:t>
            </a:r>
            <a:endParaRPr lang="es-UY" dirty="0" smtClean="0"/>
          </a:p>
          <a:p>
            <a:pPr marL="0" indent="0">
              <a:buNone/>
            </a:pPr>
            <a:r>
              <a:rPr lang="es-UY" dirty="0" smtClean="0"/>
              <a:t>I</a:t>
            </a:r>
            <a:r>
              <a:rPr lang="es-UY" dirty="0"/>
              <a:t>) que el artículo 348 de la Ley 19.889 suprimió el Área Administración y Mantenimiento Portuario de la Dirección Nacional de Hidrografía del Ministerio de Transporte y Obras Públicas; II) que la competencia </a:t>
            </a:r>
            <a:r>
              <a:rPr lang="es-UY" dirty="0" err="1" smtClean="0"/>
              <a:t>atribuída</a:t>
            </a:r>
            <a:r>
              <a:rPr lang="es-UY" dirty="0" smtClean="0"/>
              <a:t> </a:t>
            </a:r>
            <a:r>
              <a:rPr lang="es-UY" dirty="0"/>
              <a:t>al Área que se suprime será ejercida por la Administración Nacional de Puertos</a:t>
            </a:r>
            <a:r>
              <a:rPr lang="es-UY" dirty="0" smtClean="0"/>
              <a:t>; III</a:t>
            </a:r>
            <a:r>
              <a:rPr lang="es-UY" dirty="0"/>
              <a:t>) que la competencia que se ejerce a través de la referida Área es la administración y el mantenimiento del sistema portuario turístico - deportivo, con el objetivo de propender al desarrollo turístico del país y contribuir al desarrollo de la náutica deportiva; IV) que el artículo 350 de la Ley 19.889 establece que los funcionarios del Área que se suprime serán redistribuidos de conformidad con las normas vigentes y conservarán todos los derechos que gozan actualmente</a:t>
            </a:r>
            <a:r>
              <a:rPr lang="es-UY" dirty="0" smtClean="0"/>
              <a:t>. Bajo </a:t>
            </a:r>
            <a:r>
              <a:rPr lang="es-UY" dirty="0"/>
              <a:t>ninguna circunstancia la redistribución podrá significar disminución de la retribución del funcionario a la fecha de su incorporación;  V) que el artículo 351 de la Ley 19.889 encomendó al Poder Ejecutivo, en la próxima instancia presupuestal, a que proceda, previo informe de la Contaduría General de la Nación, a la reasignación de los créditos presupuestales </a:t>
            </a:r>
            <a:r>
              <a:rPr lang="es-UY" dirty="0" smtClean="0"/>
              <a:t>correspondientes;</a:t>
            </a:r>
            <a:endParaRPr lang="es-UY" dirty="0"/>
          </a:p>
        </p:txBody>
      </p:sp>
    </p:spTree>
    <p:extLst>
      <p:ext uri="{BB962C8B-B14F-4D97-AF65-F5344CB8AC3E}">
        <p14:creationId xmlns:p14="http://schemas.microsoft.com/office/powerpoint/2010/main" val="1964662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lstStyle/>
          <a:p>
            <a:pPr marL="0" indent="0">
              <a:buNone/>
            </a:pPr>
            <a:r>
              <a:rPr lang="es-UY" dirty="0"/>
              <a:t>CONSIDERANDO: </a:t>
            </a:r>
            <a:endParaRPr lang="es-UY" dirty="0" smtClean="0"/>
          </a:p>
          <a:p>
            <a:pPr marL="0" indent="0">
              <a:buNone/>
            </a:pPr>
            <a:r>
              <a:rPr lang="es-UY" dirty="0" smtClean="0"/>
              <a:t>I</a:t>
            </a:r>
            <a:r>
              <a:rPr lang="es-UY" dirty="0"/>
              <a:t>) que hasta la fecha de entrada en vigencia de la Ley  19.889, las funciones técnicas y administrativas correspondientes a las competencias mencionadas en el artículo 348 de dicha ley han continuado siendo cumplidas con recursos humanos, materiales y presupuestales asignados previamente en la Dirección Nacional de </a:t>
            </a:r>
            <a:r>
              <a:rPr lang="es-UY" dirty="0" err="1"/>
              <a:t>Hidrografia</a:t>
            </a:r>
            <a:r>
              <a:rPr lang="es-UY" dirty="0"/>
              <a:t> del Ministerio de Transporte y Obras Públicas;  II) que resulta conveniente que todos los Puertos que se transfieren a la Administración Nacional de Puertos tengan idéntico tratamiento tributario; </a:t>
            </a:r>
          </a:p>
          <a:p>
            <a:pPr marL="0" indent="0">
              <a:buNone/>
            </a:pPr>
            <a:endParaRPr lang="es-UY" dirty="0"/>
          </a:p>
        </p:txBody>
      </p:sp>
    </p:spTree>
    <p:extLst>
      <p:ext uri="{BB962C8B-B14F-4D97-AF65-F5344CB8AC3E}">
        <p14:creationId xmlns:p14="http://schemas.microsoft.com/office/powerpoint/2010/main" val="1549771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838200" y="1027906"/>
            <a:ext cx="10515600" cy="4351338"/>
          </a:xfrm>
        </p:spPr>
        <p:txBody>
          <a:bodyPr>
            <a:normAutofit lnSpcReduction="10000"/>
          </a:bodyPr>
          <a:lstStyle/>
          <a:p>
            <a:pPr marL="0" indent="0">
              <a:buNone/>
            </a:pPr>
            <a:r>
              <a:rPr lang="es-UY" dirty="0"/>
              <a:t>ATENTO: a lo dispuesto por los artículos 348 a 352 de la Ley 19.889, de 9 de julio de 2020, y por el artículo 20 de la Ley 16.246, de 8 de abril de 1992;</a:t>
            </a:r>
          </a:p>
          <a:p>
            <a:pPr marL="0" indent="0">
              <a:buNone/>
            </a:pPr>
            <a:r>
              <a:rPr lang="es-UY" dirty="0" smtClean="0"/>
              <a:t>                                </a:t>
            </a:r>
            <a:r>
              <a:rPr lang="es-UY" sz="2600" dirty="0"/>
              <a:t>EL PRESIDENTE DE LA REPÚBLICA</a:t>
            </a:r>
          </a:p>
          <a:p>
            <a:pPr marL="0" indent="0">
              <a:buNone/>
            </a:pPr>
            <a:r>
              <a:rPr lang="es-UY" sz="2600" dirty="0"/>
              <a:t> </a:t>
            </a:r>
            <a:r>
              <a:rPr lang="es-UY" sz="2600" dirty="0" smtClean="0"/>
              <a:t>                                                       DECRETA:</a:t>
            </a:r>
          </a:p>
          <a:p>
            <a:pPr marL="0" indent="0">
              <a:buNone/>
            </a:pPr>
            <a:r>
              <a:rPr lang="es-UY" u="sng" dirty="0" smtClean="0">
                <a:hlinkClick r:id="rId2"/>
              </a:rPr>
              <a:t>Artículo </a:t>
            </a:r>
            <a:r>
              <a:rPr lang="es-UY" u="sng" dirty="0">
                <a:hlinkClick r:id="rId2"/>
              </a:rPr>
              <a:t>1</a:t>
            </a:r>
            <a:r>
              <a:rPr lang="es-UY" dirty="0"/>
              <a:t>.-</a:t>
            </a:r>
          </a:p>
          <a:p>
            <a:pPr marL="0" indent="0">
              <a:buNone/>
            </a:pPr>
            <a:r>
              <a:rPr lang="es-UY" dirty="0" err="1"/>
              <a:t>Encomiéndase</a:t>
            </a:r>
            <a:r>
              <a:rPr lang="es-UY" dirty="0"/>
              <a:t> a la Administración Nacional de Puertos las funciones de administración, conservación y desarrollo de los siguientes puertos, dentro de las superficies y áreas detalladas en los planos que se mencionan seguidamente, que figuran como anexo (*) del presente Decreto y que se considera parte integrante del mismo: </a:t>
            </a:r>
          </a:p>
          <a:p>
            <a:endParaRPr lang="es-UY" dirty="0"/>
          </a:p>
        </p:txBody>
      </p:sp>
    </p:spTree>
    <p:extLst>
      <p:ext uri="{BB962C8B-B14F-4D97-AF65-F5344CB8AC3E}">
        <p14:creationId xmlns:p14="http://schemas.microsoft.com/office/powerpoint/2010/main" val="3187463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2219</Words>
  <Application>Microsoft Office PowerPoint</Application>
  <PresentationFormat>Panorámica</PresentationFormat>
  <Paragraphs>72</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PUERTOS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PUERTOS</dc:title>
  <dc:creator>Usuario</dc:creator>
  <cp:lastModifiedBy>Usuario</cp:lastModifiedBy>
  <cp:revision>7</cp:revision>
  <dcterms:created xsi:type="dcterms:W3CDTF">2024-09-27T13:51:47Z</dcterms:created>
  <dcterms:modified xsi:type="dcterms:W3CDTF">2024-09-27T17:03:35Z</dcterms:modified>
</cp:coreProperties>
</file>