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275" r:id="rId5"/>
    <p:sldId id="276" r:id="rId6"/>
    <p:sldId id="277" r:id="rId7"/>
    <p:sldId id="278" r:id="rId8"/>
    <p:sldId id="258" r:id="rId9"/>
    <p:sldId id="259" r:id="rId10"/>
    <p:sldId id="279" r:id="rId11"/>
    <p:sldId id="281" r:id="rId12"/>
    <p:sldId id="282" r:id="rId13"/>
    <p:sldId id="263" r:id="rId14"/>
    <p:sldId id="283" r:id="rId15"/>
    <p:sldId id="284" r:id="rId16"/>
    <p:sldId id="285" r:id="rId17"/>
    <p:sldId id="288" r:id="rId18"/>
    <p:sldId id="286" r:id="rId19"/>
    <p:sldId id="289" r:id="rId20"/>
    <p:sldId id="287" r:id="rId21"/>
    <p:sldId id="290" r:id="rId22"/>
    <p:sldId id="294" r:id="rId23"/>
    <p:sldId id="291" r:id="rId24"/>
    <p:sldId id="292" r:id="rId25"/>
    <p:sldId id="293" r:id="rId26"/>
    <p:sldId id="264" r:id="rId27"/>
    <p:sldId id="265" r:id="rId28"/>
    <p:sldId id="269" r:id="rId29"/>
    <p:sldId id="267" r:id="rId30"/>
    <p:sldId id="270" r:id="rId31"/>
    <p:sldId id="271" r:id="rId32"/>
    <p:sldId id="272" r:id="rId33"/>
    <p:sldId id="273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36CDB0-E207-954E-B083-1D8478D467E4}">
          <p14:sldIdLst>
            <p14:sldId id="256"/>
            <p14:sldId id="257"/>
            <p14:sldId id="260"/>
            <p14:sldId id="275"/>
            <p14:sldId id="276"/>
            <p14:sldId id="277"/>
            <p14:sldId id="278"/>
            <p14:sldId id="258"/>
            <p14:sldId id="259"/>
            <p14:sldId id="279"/>
            <p14:sldId id="281"/>
            <p14:sldId id="282"/>
            <p14:sldId id="263"/>
            <p14:sldId id="283"/>
            <p14:sldId id="284"/>
            <p14:sldId id="285"/>
            <p14:sldId id="288"/>
            <p14:sldId id="286"/>
            <p14:sldId id="289"/>
            <p14:sldId id="287"/>
            <p14:sldId id="290"/>
            <p14:sldId id="294"/>
            <p14:sldId id="291"/>
            <p14:sldId id="292"/>
            <p14:sldId id="293"/>
            <p14:sldId id="264"/>
            <p14:sldId id="265"/>
            <p14:sldId id="269"/>
            <p14:sldId id="267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/>
    <p:restoredTop sz="93740"/>
  </p:normalViewPr>
  <p:slideViewPr>
    <p:cSldViewPr snapToGrid="0" snapToObjects="1">
      <p:cViewPr>
        <p:scale>
          <a:sx n="116" d="100"/>
          <a:sy n="116" d="100"/>
        </p:scale>
        <p:origin x="264" y="-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D7B68-F787-9846-9215-280B97A1669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A460-9698-0B42-B0E3-1F1BE910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460-9698-0B42-B0E3-1F1BE91066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460-9698-0B42-B0E3-1F1BE91066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4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460-9698-0B42-B0E3-1F1BE91066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460-9698-0B42-B0E3-1F1BE91066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D845-0AE0-1B47-B512-2A60F10BC51D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4D38-5D96-104F-9550-A59ABC3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introduction to complexity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Roque </a:t>
            </a:r>
            <a:r>
              <a:rPr lang="en-US" dirty="0" err="1" smtClean="0"/>
              <a:t>Gagliano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4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49170"/>
            <a:ext cx="115443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can I organize my subsystems to improve RYF tradeoffs?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Biology and protocol design have something to say</a:t>
            </a:r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346690"/>
            <a:ext cx="7980362" cy="5224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" y="6386513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David Meyer series on complexity for Networks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329738" y="1943470"/>
            <a:ext cx="2271710" cy="3801771"/>
            <a:chOff x="9344026" y="2172070"/>
            <a:chExt cx="2271710" cy="3801771"/>
          </a:xfrm>
        </p:grpSpPr>
        <p:sp>
          <p:nvSpPr>
            <p:cNvPr id="5" name="Triangle 4"/>
            <p:cNvSpPr/>
            <p:nvPr/>
          </p:nvSpPr>
          <p:spPr>
            <a:xfrm rot="10800000">
              <a:off x="9344026" y="2172070"/>
              <a:ext cx="2128837" cy="17287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/>
            <p:cNvSpPr/>
            <p:nvPr/>
          </p:nvSpPr>
          <p:spPr>
            <a:xfrm>
              <a:off x="9344026" y="4245053"/>
              <a:ext cx="2128837" cy="1728788"/>
            </a:xfrm>
            <a:prstGeom prst="triangle">
              <a:avLst/>
            </a:prstGeom>
            <a:solidFill>
              <a:srgbClr val="C65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1235" y="2454833"/>
              <a:ext cx="1614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Apps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01248" y="5109447"/>
              <a:ext cx="1614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HW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372602" y="3565749"/>
              <a:ext cx="2171697" cy="101441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Operating </a:t>
              </a:r>
            </a:p>
            <a:p>
              <a:pPr algn="ctr"/>
              <a:r>
                <a:rPr lang="en-US" dirty="0" smtClean="0"/>
                <a:t>System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5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95" y="376142"/>
            <a:ext cx="1156678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resource-facing layer is becoming the OS of the network</a:t>
            </a:r>
            <a:br>
              <a:rPr lang="en-US" sz="3600" dirty="0" smtClean="0"/>
            </a:br>
            <a:r>
              <a:rPr lang="en-US" sz="3200" dirty="0" smtClean="0"/>
              <a:t>A key piece of the complex architecture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48995" y="3759653"/>
            <a:ext cx="8237794" cy="6938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</a:t>
            </a:r>
            <a:r>
              <a:rPr lang="en-US" smtClean="0"/>
              <a:t>Facing Orchestration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9173" y="4719520"/>
            <a:ext cx="1357312" cy="885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Routers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10413" y="4719520"/>
            <a:ext cx="1357312" cy="828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91653" y="4662372"/>
            <a:ext cx="1357312" cy="885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30030" y="4662371"/>
            <a:ext cx="1357312" cy="885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9448" y="5712158"/>
            <a:ext cx="1959402" cy="67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Vendor A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38327" y="5712158"/>
            <a:ext cx="1959402" cy="67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Vendor 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31109" y="5752181"/>
            <a:ext cx="1959402" cy="67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Vendor C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42302" y="5752181"/>
            <a:ext cx="1959402" cy="67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Vendor 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9173" y="2115904"/>
            <a:ext cx="1899677" cy="144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Facing </a:t>
            </a:r>
            <a:r>
              <a:rPr lang="en-US" smtClean="0"/>
              <a:t>Service Provisioning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17886" y="2115904"/>
            <a:ext cx="2111239" cy="144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        Service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18161" y="2107745"/>
            <a:ext cx="1869181" cy="144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Operations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11243" y="4654213"/>
            <a:ext cx="1618420" cy="1868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Assurance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47194" y="2115904"/>
            <a:ext cx="1768131" cy="144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Operations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24880" y="2532289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many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9868974" y="5586249"/>
            <a:ext cx="892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many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9791410" y="3876545"/>
            <a:ext cx="660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few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82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4" y="154310"/>
            <a:ext cx="11727711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Same Complexity architecture can be applied to service design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Network Service </a:t>
            </a:r>
            <a:r>
              <a:rPr lang="en-US" sz="3300" smtClean="0"/>
              <a:t>Header technical service design</a:t>
            </a:r>
            <a:endParaRPr lang="en-US" sz="33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02627" y="5321500"/>
            <a:ext cx="0" cy="653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26102" y="5313635"/>
            <a:ext cx="8359" cy="661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62381" y="5400837"/>
            <a:ext cx="9464438" cy="1423221"/>
            <a:chOff x="471901" y="4892887"/>
            <a:chExt cx="9464438" cy="14232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2" y="4892887"/>
              <a:ext cx="1086106" cy="89811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1901" y="5641670"/>
              <a:ext cx="1530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Service Function</a:t>
              </a:r>
            </a:p>
            <a:p>
              <a:r>
                <a:rPr lang="en-US" sz="1200" dirty="0" smtClean="0"/>
                <a:t> Forwarders (SFF)</a:t>
              </a:r>
              <a:endParaRPr lang="en-US" sz="12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844" y="5404853"/>
              <a:ext cx="1086106" cy="89811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160922" y="6002663"/>
              <a:ext cx="265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Service Function Classifiers (SFC)</a:t>
              </a:r>
              <a:endParaRPr lang="en-US" sz="12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003" y="5355229"/>
              <a:ext cx="1086106" cy="8981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710" y="5018494"/>
              <a:ext cx="1086106" cy="89811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36899" y="5740946"/>
              <a:ext cx="1499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Service Function</a:t>
              </a:r>
            </a:p>
            <a:p>
              <a:r>
                <a:rPr lang="en-US" sz="1200" dirty="0" smtClean="0"/>
                <a:t> Forwarders (SFF)</a:t>
              </a:r>
              <a:endParaRPr lang="en-US" sz="12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837" y="5347364"/>
              <a:ext cx="1086106" cy="89811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92245" y="6039109"/>
              <a:ext cx="265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Service Function Classifiers (SFC)</a:t>
              </a:r>
              <a:endParaRPr lang="en-US" sz="12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181" y="5361794"/>
              <a:ext cx="1086106" cy="898111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894726" y="2725398"/>
            <a:ext cx="8015358" cy="441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Rendered Service Path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94726" y="3228216"/>
            <a:ext cx="8015357" cy="1018741"/>
            <a:chOff x="894726" y="3228216"/>
            <a:chExt cx="8015357" cy="1018741"/>
          </a:xfrm>
        </p:grpSpPr>
        <p:sp>
          <p:nvSpPr>
            <p:cNvPr id="28" name="Rectangle 27"/>
            <p:cNvSpPr/>
            <p:nvPr/>
          </p:nvSpPr>
          <p:spPr>
            <a:xfrm>
              <a:off x="894726" y="3535423"/>
              <a:ext cx="3421383" cy="7115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Explicit Rendered Service Path </a:t>
              </a:r>
            </a:p>
            <a:p>
              <a:pPr algn="ctr"/>
              <a:r>
                <a:rPr lang="en-US" sz="2000" dirty="0" smtClean="0"/>
                <a:t>A to Z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94600" y="3528842"/>
              <a:ext cx="3715483" cy="7115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Explicit Rendered Service Path </a:t>
              </a:r>
            </a:p>
            <a:p>
              <a:pPr algn="ctr"/>
              <a:r>
                <a:rPr lang="en-US" sz="2000" dirty="0"/>
                <a:t>Z</a:t>
              </a:r>
              <a:r>
                <a:rPr lang="en-US" sz="2000" dirty="0" smtClean="0"/>
                <a:t> to A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3402627" y="3228216"/>
              <a:ext cx="412" cy="2494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965478" y="3230283"/>
              <a:ext cx="412" cy="2494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77375" y="4286964"/>
            <a:ext cx="7609599" cy="1357603"/>
            <a:chOff x="1200278" y="4294094"/>
            <a:chExt cx="7609599" cy="1357603"/>
          </a:xfrm>
        </p:grpSpPr>
        <p:sp>
          <p:nvSpPr>
            <p:cNvPr id="33" name="Rectangle 32"/>
            <p:cNvSpPr/>
            <p:nvPr/>
          </p:nvSpPr>
          <p:spPr>
            <a:xfrm>
              <a:off x="2411444" y="4587302"/>
              <a:ext cx="2755900" cy="5962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08244" y="4702744"/>
              <a:ext cx="2755900" cy="5696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Service Chain Classifier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1200278" y="4386811"/>
              <a:ext cx="11931" cy="1146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843278" y="4579437"/>
              <a:ext cx="2755900" cy="5962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40078" y="4694879"/>
              <a:ext cx="2755900" cy="5696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Service Chain Classifier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8802378" y="4418837"/>
              <a:ext cx="7499" cy="1232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815725" y="4294094"/>
              <a:ext cx="412" cy="2494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7192586" y="4294094"/>
              <a:ext cx="412" cy="2494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855526" y="1847123"/>
            <a:ext cx="3291172" cy="441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Fix Line Service Chain Service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75878" y="1858718"/>
            <a:ext cx="3240244" cy="441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Mobile Service Chain Service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6277906" y="2375088"/>
            <a:ext cx="412" cy="24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652203" y="2389323"/>
            <a:ext cx="412" cy="24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62381" y="1616149"/>
            <a:ext cx="11594940" cy="378468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681743" y="1858718"/>
            <a:ext cx="128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smtClean="0"/>
              <a:t>any 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681742" y="3706524"/>
            <a:ext cx="128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smtClean="0"/>
              <a:t>any </a:t>
            </a: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681743" y="2667218"/>
            <a:ext cx="128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193374" y="4697535"/>
            <a:ext cx="286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Resource-facing orchestrator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05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Model-driven systems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is-IS" dirty="0" smtClean="0"/>
              <a:t>…</a:t>
            </a:r>
            <a:r>
              <a:rPr lang="en-US" dirty="0" smtClean="0"/>
              <a:t>we need something stronger than interface definition languages</a:t>
            </a:r>
            <a:r>
              <a:rPr lang="is-IS" dirty="0" smtClean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is a synonym of  abstraction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 consists on the capacity of finding the commonality in many different observations:</a:t>
            </a:r>
          </a:p>
          <a:p>
            <a:pPr lvl="1"/>
            <a:r>
              <a:rPr lang="en-US" dirty="0" smtClean="0"/>
              <a:t>Generalization: generalize specific features of real objects</a:t>
            </a:r>
          </a:p>
          <a:p>
            <a:pPr lvl="1"/>
            <a:r>
              <a:rPr lang="en-US" dirty="0" smtClean="0"/>
              <a:t>Classification: classify the objects into coherent clusters</a:t>
            </a:r>
          </a:p>
          <a:p>
            <a:pPr lvl="1"/>
            <a:r>
              <a:rPr lang="en-US" dirty="0" smtClean="0"/>
              <a:t>Aggregation: aggregate objects in more complex ones</a:t>
            </a:r>
          </a:p>
          <a:p>
            <a:pPr lvl="1"/>
            <a:endParaRPr lang="en-US" dirty="0"/>
          </a:p>
          <a:p>
            <a:r>
              <a:rPr lang="en-US" dirty="0" smtClean="0"/>
              <a:t>A model will therefore be a </a:t>
            </a:r>
            <a:r>
              <a:rPr lang="en-US" b="1" i="1" dirty="0" smtClean="0"/>
              <a:t>partial</a:t>
            </a:r>
            <a:r>
              <a:rPr lang="en-US" b="1" dirty="0" smtClean="0"/>
              <a:t> representation </a:t>
            </a:r>
            <a:r>
              <a:rPr lang="en-US" dirty="0" smtClean="0"/>
              <a:t>of reality, defined in order to accomplish a </a:t>
            </a:r>
            <a:r>
              <a:rPr lang="en-US" i="1" dirty="0" smtClean="0"/>
              <a:t>specific task. </a:t>
            </a:r>
          </a:p>
          <a:p>
            <a:r>
              <a:rPr lang="en-US" dirty="0" smtClean="0"/>
              <a:t>Models can have different purposes: 1) descriptive 2) prescriptive or 3) describing how a system shall be implemented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742" y="6311900"/>
            <a:ext cx="82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Model-driven Software Engineering in Practice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Model-driven Software Engineering (MDSE)</a:t>
            </a:r>
            <a:br>
              <a:rPr lang="en-US" dirty="0" smtClean="0"/>
            </a:br>
            <a:r>
              <a:rPr lang="en-US" sz="3200" dirty="0" smtClean="0"/>
              <a:t>A growing trend in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MDSE has shown to increase efficiency and effectiveness for software development because:</a:t>
            </a:r>
          </a:p>
          <a:p>
            <a:pPr lvl="1"/>
            <a:r>
              <a:rPr lang="en-US" dirty="0" smtClean="0"/>
              <a:t>1- Software artifacts are becoming more and more complex and needs to be discussed between different stakeholders at different levels and phases of development</a:t>
            </a:r>
          </a:p>
          <a:p>
            <a:pPr lvl="1"/>
            <a:r>
              <a:rPr lang="en-US" dirty="0" smtClean="0"/>
              <a:t>2- The requirement to be agile in creating new pieces of software and continuously evolution of the existing pieces</a:t>
            </a:r>
          </a:p>
          <a:p>
            <a:pPr lvl="1"/>
            <a:r>
              <a:rPr lang="en-US" dirty="0" smtClean="0"/>
              <a:t>3- Shortage of software development skills, allows the key people to focus on a backend platform and less skill people work on model development</a:t>
            </a:r>
          </a:p>
          <a:p>
            <a:pPr lvl="1"/>
            <a:r>
              <a:rPr lang="en-US" dirty="0" smtClean="0"/>
              <a:t>4- The requirement to interact with non developers: customers, managers, etc.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742" y="6311900"/>
            <a:ext cx="82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Model-driven Software Engineering in Practice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2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this facts to Telecom service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driven systems are becoming more adopted because:</a:t>
            </a:r>
            <a:endParaRPr lang="en-US" dirty="0"/>
          </a:p>
          <a:p>
            <a:pPr lvl="1"/>
            <a:r>
              <a:rPr lang="en-US" dirty="0" smtClean="0"/>
              <a:t>Telecommunication services are becoming more complex, involving multiple domains and technologies. We need to get engineers from all these departments to work on abstractions: mobile, optical, IP, DC, etc.</a:t>
            </a:r>
          </a:p>
          <a:p>
            <a:pPr lvl="1"/>
            <a:r>
              <a:rPr lang="en-US" dirty="0" smtClean="0"/>
              <a:t>We need services to be agile because: we want to add new services (= new </a:t>
            </a:r>
            <a:r>
              <a:rPr lang="en-US" dirty="0" err="1" smtClean="0"/>
              <a:t>softare</a:t>
            </a:r>
            <a:r>
              <a:rPr lang="en-US" dirty="0" smtClean="0"/>
              <a:t>), we want to modify existing services ( changing implementation details or adding a new vendor, etc.)</a:t>
            </a:r>
          </a:p>
          <a:p>
            <a:pPr lvl="1"/>
            <a:r>
              <a:rPr lang="en-US" dirty="0" smtClean="0"/>
              <a:t>There is shortage of software skills in the Telecom industry and it would be impossible to get everyone to be both: software and domain experts.</a:t>
            </a:r>
          </a:p>
          <a:p>
            <a:pPr lvl="1"/>
            <a:r>
              <a:rPr lang="en-US" dirty="0" smtClean="0"/>
              <a:t>More a more interactions are needed between service designers and areas such as marketing, customers, etc.</a:t>
            </a:r>
          </a:p>
        </p:txBody>
      </p:sp>
    </p:spTree>
    <p:extLst>
      <p:ext uri="{BB962C8B-B14F-4D97-AF65-F5344CB8AC3E}">
        <p14:creationId xmlns:p14="http://schemas.microsoft.com/office/powerpoint/2010/main" val="73755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additional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Syntactical validation </a:t>
            </a:r>
          </a:p>
          <a:p>
            <a:r>
              <a:rPr lang="en-US" sz="3600" dirty="0" smtClean="0"/>
              <a:t>Model Transformation</a:t>
            </a:r>
          </a:p>
          <a:p>
            <a:r>
              <a:rPr lang="en-US" sz="3600" dirty="0"/>
              <a:t>Model Execution </a:t>
            </a:r>
            <a:endParaRPr lang="en-US" sz="3600" dirty="0" smtClean="0"/>
          </a:p>
          <a:p>
            <a:r>
              <a:rPr lang="en-US" sz="3600" dirty="0" smtClean="0"/>
              <a:t>Model checking</a:t>
            </a:r>
          </a:p>
          <a:p>
            <a:r>
              <a:rPr lang="en-US" sz="3600" dirty="0" smtClean="0"/>
              <a:t>Model Simulation</a:t>
            </a:r>
          </a:p>
          <a:p>
            <a:r>
              <a:rPr lang="en-US" sz="3600" dirty="0" smtClean="0"/>
              <a:t>Model Debugging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4742" y="6311900"/>
            <a:ext cx="82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Model-driven Software Engineering in Practice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</a:t>
            </a:r>
            <a:r>
              <a:rPr lang="en-US" i="1" dirty="0" smtClean="0"/>
              <a:t>verything is a model!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39459" y="3553887"/>
            <a:ext cx="2256312" cy="878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Business Logic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62914" y="3049618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67911" y="4556541"/>
            <a:ext cx="143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83515" y="2199670"/>
            <a:ext cx="73702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Traditional Business Logic implementation (</a:t>
            </a:r>
            <a:r>
              <a:rPr lang="en-US" sz="2000" dirty="0" err="1" smtClean="0"/>
              <a:t>Niklaus</a:t>
            </a:r>
            <a:r>
              <a:rPr lang="en-US" sz="2000" dirty="0" smtClean="0"/>
              <a:t> Wirth):</a:t>
            </a:r>
          </a:p>
          <a:p>
            <a:r>
              <a:rPr lang="en-US" dirty="0" smtClean="0"/>
              <a:t>	Data Structures + Algorithms = Programs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MDSE concept: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Models + Transformations = Software (Orchestration business logic)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Models and Transformations needs to be expressed in some notation: </a:t>
            </a:r>
            <a:r>
              <a:rPr lang="en-US" sz="2000" b="1" dirty="0" smtClean="0"/>
              <a:t>Modeling language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85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Puttying all together in the MDSE 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1374"/>
            <a:ext cx="10058400" cy="4519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742" y="6311900"/>
            <a:ext cx="82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Model-driven Software Engineering in Practice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8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Telco service reality</a:t>
            </a:r>
            <a:endParaRPr lang="en-US" dirty="0"/>
          </a:p>
        </p:txBody>
      </p:sp>
      <p:pic>
        <p:nvPicPr>
          <p:cNvPr id="4" name="Picture 3" descr="telecom 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7" y="1607089"/>
            <a:ext cx="7391788" cy="4619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348" y="6333282"/>
            <a:ext cx="9211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 source: Forrester, Kate </a:t>
            </a:r>
            <a:r>
              <a:rPr lang="en-US" dirty="0" err="1" smtClean="0"/>
              <a:t>Legget</a:t>
            </a:r>
            <a:r>
              <a:rPr lang="en-US" dirty="0" smtClean="0"/>
              <a:t> blog, 2011 (North American Telecom Company)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General-Purpose Modeling Languages: UML (Unified Modeling Language) from </a:t>
            </a:r>
            <a:r>
              <a:rPr lang="en-US" dirty="0"/>
              <a:t>Object Management Group (OMG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Domain-specific Modeling Languages (the once we are interested):</a:t>
            </a:r>
          </a:p>
          <a:p>
            <a:pPr lvl="1"/>
            <a:r>
              <a:rPr lang="en-US" dirty="0" smtClean="0"/>
              <a:t>For Provisioning layer: </a:t>
            </a:r>
            <a:r>
              <a:rPr lang="en-US" dirty="0"/>
              <a:t>Business Process Model and </a:t>
            </a:r>
            <a:r>
              <a:rPr lang="en-US" dirty="0" smtClean="0"/>
              <a:t>Notation (</a:t>
            </a:r>
            <a:r>
              <a:rPr lang="en-US" dirty="0"/>
              <a:t>BTMN) from </a:t>
            </a:r>
            <a:r>
              <a:rPr lang="en-US" dirty="0" smtClean="0"/>
              <a:t>OMG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Activation layer: YANG Modeling Language from IETF. We will have a complete module on YANG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Model and </a:t>
            </a:r>
            <a:r>
              <a:rPr lang="en-US" dirty="0" smtClean="0"/>
              <a:t>Notation</a:t>
            </a:r>
            <a:br>
              <a:rPr lang="en-US" dirty="0" smtClean="0"/>
            </a:br>
            <a:r>
              <a:rPr lang="en-US" sz="3200" dirty="0" smtClean="0"/>
              <a:t>Big focus on graphical tools to model processes, code is XML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3" y="1690688"/>
            <a:ext cx="7109260" cy="4320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73" y="6026227"/>
            <a:ext cx="59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bpmn.org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67135" y="1560150"/>
            <a:ext cx="41502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&lt;</a:t>
            </a:r>
            <a:r>
              <a:rPr lang="en-US" sz="1000" dirty="0" err="1"/>
              <a:t>semantic:process</a:t>
            </a:r>
            <a:r>
              <a:rPr lang="en-US" sz="1000" dirty="0"/>
              <a:t> </a:t>
            </a:r>
            <a:r>
              <a:rPr lang="en-US" sz="1000" dirty="0" err="1"/>
              <a:t>isExecutable</a:t>
            </a:r>
            <a:r>
              <a:rPr lang="en-US" sz="1000" dirty="0"/>
              <a:t>="false" id="WFP-Page_1-2" name="Buying at Amazon Collaboration - Carrier - Process" </a:t>
            </a:r>
            <a:r>
              <a:rPr lang="en-US" sz="1000" dirty="0" err="1"/>
              <a:t>triso:defaultName</a:t>
            </a:r>
            <a:r>
              <a:rPr lang="en-US" sz="1000" dirty="0"/>
              <a:t>="true"&gt;        &lt;</a:t>
            </a:r>
            <a:r>
              <a:rPr lang="en-US" sz="1000" dirty="0" err="1"/>
              <a:t>semantic:task</a:t>
            </a:r>
            <a:r>
              <a:rPr lang="en-US" sz="1000" dirty="0"/>
              <a:t> id="__f867d5f7-db1e-4015-9856-c53bc9cb4b51" name="Deliver Items" </a:t>
            </a:r>
            <a:r>
              <a:rPr lang="en-US" sz="1000" dirty="0" err="1"/>
              <a:t>startQuantity</a:t>
            </a:r>
            <a:r>
              <a:rPr lang="en-US" sz="1000" dirty="0"/>
              <a:t>="1" </a:t>
            </a:r>
            <a:r>
              <a:rPr lang="en-US" sz="1000" dirty="0" err="1"/>
              <a:t>completionQuantity</a:t>
            </a:r>
            <a:r>
              <a:rPr lang="en-US" sz="1000" dirty="0"/>
              <a:t>="1" </a:t>
            </a:r>
            <a:r>
              <a:rPr lang="en-US" sz="1000" dirty="0" err="1"/>
              <a:t>isForCompensation</a:t>
            </a:r>
            <a:r>
              <a:rPr lang="en-US" sz="1000" dirty="0"/>
              <a:t>="false"&gt;            &lt;</a:t>
            </a:r>
            <a:r>
              <a:rPr lang="en-US" sz="1000" dirty="0" err="1"/>
              <a:t>semantic:incoming</a:t>
            </a:r>
            <a:r>
              <a:rPr lang="en-US" sz="1000" dirty="0"/>
              <a:t>&gt;__36fbe220-08cc-45e8-847b-3f55002979c2&lt;/</a:t>
            </a:r>
            <a:r>
              <a:rPr lang="en-US" sz="1000" dirty="0" err="1"/>
              <a:t>semantic:incoming</a:t>
            </a:r>
            <a:r>
              <a:rPr lang="en-US" sz="1000" dirty="0"/>
              <a:t>&gt;            &lt;</a:t>
            </a:r>
            <a:r>
              <a:rPr lang="en-US" sz="1000" dirty="0" err="1"/>
              <a:t>semantic:outgoing</a:t>
            </a:r>
            <a:r>
              <a:rPr lang="en-US" sz="1000" dirty="0"/>
              <a:t>&gt;__b355021c-ac23-48bf-9d1a-45c32565ba39&lt;/</a:t>
            </a:r>
            <a:r>
              <a:rPr lang="en-US" sz="1000" dirty="0" err="1"/>
              <a:t>semantic:outgoing</a:t>
            </a:r>
            <a:r>
              <a:rPr lang="en-US" sz="1000" dirty="0"/>
              <a:t>&gt;        &lt;/</a:t>
            </a:r>
            <a:r>
              <a:rPr lang="en-US" sz="1000" dirty="0" err="1"/>
              <a:t>semantic:task</a:t>
            </a:r>
            <a:r>
              <a:rPr lang="en-US" sz="1000" dirty="0"/>
              <a:t>&gt;        &lt;</a:t>
            </a:r>
            <a:r>
              <a:rPr lang="en-US" sz="1000" dirty="0" err="1"/>
              <a:t>semantic:sequenceFlow</a:t>
            </a:r>
            <a:r>
              <a:rPr lang="en-US" sz="1000" dirty="0"/>
              <a:t> id="__b355021c-ac23-48bf-9d1a-45c32565ba39" </a:t>
            </a:r>
            <a:r>
              <a:rPr lang="en-US" sz="1000" dirty="0" err="1"/>
              <a:t>sourceRef</a:t>
            </a:r>
            <a:r>
              <a:rPr lang="en-US" sz="1000" dirty="0"/>
              <a:t>="__f867d5f7-db1e-4015-9856-c53bc9cb4b51" </a:t>
            </a:r>
            <a:r>
              <a:rPr lang="en-US" sz="1000" dirty="0" err="1"/>
              <a:t>targetRef</a:t>
            </a:r>
            <a:r>
              <a:rPr lang="en-US" sz="1000" dirty="0"/>
              <a:t>="__6c41ae4a-64fd-40f9-a764-059b26ef8ebf"/&gt;        &lt;</a:t>
            </a:r>
            <a:r>
              <a:rPr lang="en-US" sz="1000" dirty="0" err="1"/>
              <a:t>semantic:sequenceFlow</a:t>
            </a:r>
            <a:r>
              <a:rPr lang="en-US" sz="1000" dirty="0"/>
              <a:t> id="__36fbe220-08cc-45e8-847b-3f55002979c2" </a:t>
            </a:r>
            <a:r>
              <a:rPr lang="en-US" sz="1000" dirty="0" err="1"/>
              <a:t>sourceRef</a:t>
            </a:r>
            <a:r>
              <a:rPr lang="en-US" sz="1000" dirty="0"/>
              <a:t>="__a9de74be-ce4b-4d59-bafd-cf6f61f48867" </a:t>
            </a:r>
            <a:r>
              <a:rPr lang="en-US" sz="1000" dirty="0" err="1"/>
              <a:t>targetRef</a:t>
            </a:r>
            <a:r>
              <a:rPr lang="en-US" sz="1000" dirty="0"/>
              <a:t>="__f867d5f7-db1e-4015-9856-c53bc9cb4b51"/&gt;        &lt;</a:t>
            </a:r>
            <a:r>
              <a:rPr lang="en-US" sz="1000" dirty="0" err="1"/>
              <a:t>semantic:task</a:t>
            </a:r>
            <a:r>
              <a:rPr lang="en-US" sz="1000" dirty="0"/>
              <a:t> id="__a9de74be-ce4b-4d59-bafd-cf6f61f48867" name="Load Truck" </a:t>
            </a:r>
            <a:r>
              <a:rPr lang="en-US" sz="1000" dirty="0" err="1"/>
              <a:t>startQuantity</a:t>
            </a:r>
            <a:r>
              <a:rPr lang="en-US" sz="1000" dirty="0"/>
              <a:t>="1" </a:t>
            </a:r>
            <a:r>
              <a:rPr lang="en-US" sz="1000" dirty="0" err="1"/>
              <a:t>completionQuantity</a:t>
            </a:r>
            <a:r>
              <a:rPr lang="en-US" sz="1000" dirty="0"/>
              <a:t>="1" </a:t>
            </a:r>
            <a:r>
              <a:rPr lang="en-US" sz="1000" dirty="0" err="1"/>
              <a:t>isForCompensation</a:t>
            </a:r>
            <a:r>
              <a:rPr lang="en-US" sz="1000" dirty="0"/>
              <a:t>="false"&gt;            &lt;</a:t>
            </a:r>
            <a:r>
              <a:rPr lang="en-US" sz="1000" dirty="0" err="1"/>
              <a:t>semantic:incoming</a:t>
            </a:r>
            <a:r>
              <a:rPr lang="en-US" sz="1000" dirty="0"/>
              <a:t>&gt;__474f19b8-f608-4d20-a49e-907485a789c5&lt;/</a:t>
            </a:r>
            <a:r>
              <a:rPr lang="en-US" sz="1000" dirty="0" err="1"/>
              <a:t>semantic:incoming</a:t>
            </a:r>
            <a:r>
              <a:rPr lang="en-US" sz="1000" dirty="0"/>
              <a:t>&gt;            &lt;</a:t>
            </a:r>
            <a:r>
              <a:rPr lang="en-US" sz="1000" dirty="0" err="1"/>
              <a:t>semantic:outgoing</a:t>
            </a:r>
            <a:r>
              <a:rPr lang="en-US" sz="1000" dirty="0"/>
              <a:t>&gt;__36fbe220-08cc-45e8-847b-3f55002979c2&lt;/</a:t>
            </a:r>
            <a:r>
              <a:rPr lang="en-US" sz="1000" dirty="0" err="1"/>
              <a:t>semantic:outgoing</a:t>
            </a:r>
            <a:r>
              <a:rPr lang="en-US" sz="1000" dirty="0"/>
              <a:t>&gt;        &lt;/</a:t>
            </a:r>
            <a:r>
              <a:rPr lang="en-US" sz="1000" dirty="0" err="1"/>
              <a:t>semantic:task</a:t>
            </a:r>
            <a:r>
              <a:rPr lang="en-US" sz="1000" dirty="0"/>
              <a:t>&gt;        &lt;</a:t>
            </a:r>
            <a:r>
              <a:rPr lang="en-US" sz="1000" dirty="0" err="1"/>
              <a:t>semantic:sequenceFlow</a:t>
            </a:r>
            <a:r>
              <a:rPr lang="en-US" sz="1000" dirty="0"/>
              <a:t> id="__474f19b8-f608-4d20-a49e-907485a789c5" </a:t>
            </a:r>
            <a:r>
              <a:rPr lang="en-US" sz="1000" dirty="0" err="1"/>
              <a:t>sourceRef</a:t>
            </a:r>
            <a:r>
              <a:rPr lang="en-US" sz="1000" dirty="0"/>
              <a:t>="__e6a9dd54-6cb0-4713-8b77-e659f2658e40" </a:t>
            </a:r>
            <a:r>
              <a:rPr lang="en-US" sz="1000" dirty="0" err="1"/>
              <a:t>targetRef</a:t>
            </a:r>
            <a:r>
              <a:rPr lang="en-US" sz="1000" dirty="0"/>
              <a:t>="__a9de74be-ce4b-4d59-bafd-cf6f61f48867"/&gt;        &lt;</a:t>
            </a:r>
            <a:r>
              <a:rPr lang="en-US" sz="1000" dirty="0" err="1"/>
              <a:t>semantic:endEvent</a:t>
            </a:r>
            <a:r>
              <a:rPr lang="en-US" sz="1000" dirty="0"/>
              <a:t> id="__6c41ae4a-64fd-40f9-a764-059b26ef8ebf"&gt;            &lt;</a:t>
            </a:r>
            <a:r>
              <a:rPr lang="en-US" sz="1000" dirty="0" err="1"/>
              <a:t>semantic:incoming</a:t>
            </a:r>
            <a:r>
              <a:rPr lang="en-US" sz="1000" dirty="0"/>
              <a:t>&gt;__b355021c-ac23-48bf-9d1a-45c32565ba39&lt;/</a:t>
            </a:r>
            <a:r>
              <a:rPr lang="en-US" sz="1000" dirty="0" err="1"/>
              <a:t>semantic:incoming</a:t>
            </a:r>
            <a:r>
              <a:rPr lang="en-US" sz="1000" dirty="0"/>
              <a:t>&gt;        &lt;/</a:t>
            </a:r>
            <a:r>
              <a:rPr lang="en-US" sz="1000" dirty="0" err="1"/>
              <a:t>semantic:endEvent</a:t>
            </a:r>
            <a:r>
              <a:rPr lang="en-US" sz="1000" dirty="0"/>
              <a:t>&gt;        &lt;</a:t>
            </a:r>
            <a:r>
              <a:rPr lang="en-US" sz="1000" dirty="0" err="1"/>
              <a:t>semantic:startEvent</a:t>
            </a:r>
            <a:r>
              <a:rPr lang="en-US" sz="1000" dirty="0"/>
              <a:t> id="__e6a9dd54-6cb0-4713-8b77-e659f2658e40" name="Pick Items" </a:t>
            </a:r>
            <a:r>
              <a:rPr lang="en-US" sz="1000" dirty="0" err="1"/>
              <a:t>isInterrupting</a:t>
            </a:r>
            <a:r>
              <a:rPr lang="en-US" sz="1000" dirty="0"/>
              <a:t>="true"&gt;            &lt;</a:t>
            </a:r>
            <a:r>
              <a:rPr lang="en-US" sz="1000" dirty="0" err="1"/>
              <a:t>semantic:outgoing</a:t>
            </a:r>
            <a:r>
              <a:rPr lang="en-US" sz="1000" dirty="0"/>
              <a:t>&gt;__474f19b8-f608-4d20-a49e-907485a789c5&lt;/</a:t>
            </a:r>
            <a:r>
              <a:rPr lang="en-US" sz="1000" dirty="0" err="1"/>
              <a:t>semantic:outgoing</a:t>
            </a:r>
            <a:r>
              <a:rPr lang="en-US" sz="1000" dirty="0"/>
              <a:t>&gt;            &lt;</a:t>
            </a:r>
            <a:r>
              <a:rPr lang="en-US" sz="1000" dirty="0" err="1"/>
              <a:t>semantic:messageEventDefinition</a:t>
            </a:r>
            <a:r>
              <a:rPr lang="en-US" sz="1000" dirty="0"/>
              <a:t> </a:t>
            </a:r>
            <a:r>
              <a:rPr lang="en-US" sz="1000" dirty="0" err="1"/>
              <a:t>messageRef</a:t>
            </a:r>
            <a:r>
              <a:rPr lang="en-US" sz="1000" dirty="0"/>
              <a:t>="Message_1404332496323"/&gt;        &lt;/</a:t>
            </a:r>
            <a:r>
              <a:rPr lang="en-US" sz="1000" dirty="0" err="1"/>
              <a:t>semantic:startEvent</a:t>
            </a:r>
            <a:r>
              <a:rPr lang="en-US" sz="1000" dirty="0"/>
              <a:t>&gt;    &lt;/</a:t>
            </a:r>
            <a:r>
              <a:rPr lang="en-US" sz="1000" dirty="0" err="1"/>
              <a:t>semantic:process</a:t>
            </a:r>
            <a:r>
              <a:rPr lang="en-US" sz="1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8567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NETCONF/YANG architecture and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8" y="2049136"/>
            <a:ext cx="6885691" cy="39058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85533" y="1872867"/>
            <a:ext cx="33050" cy="4516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119432" y="1972018"/>
            <a:ext cx="132202" cy="1542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51634" y="1690688"/>
            <a:ext cx="3580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2003 – IAB Workshop and RFC 3535: we need to improve net. management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8108416" y="2643261"/>
            <a:ext cx="132202" cy="1542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51634" y="2559244"/>
            <a:ext cx="358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2006 – NETCONF RFC 4741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8130449" y="3945108"/>
            <a:ext cx="132202" cy="1542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62651" y="3852949"/>
            <a:ext cx="358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2011 – NETCONF Updated RFC 6241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8130449" y="3319531"/>
            <a:ext cx="132202" cy="1542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62651" y="3221624"/>
            <a:ext cx="358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2010 – YANG 1.0 RFC 6020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8152482" y="4977816"/>
            <a:ext cx="132202" cy="1542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52482" y="5606681"/>
            <a:ext cx="132202" cy="1542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95700" y="4885657"/>
            <a:ext cx="358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2016 – YANG 1.1 RFC 7950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304121" y="5514522"/>
            <a:ext cx="358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2017 – RESTCONF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345592" y="3064246"/>
            <a:ext cx="609154" cy="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54746" y="2928853"/>
            <a:ext cx="157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SDN Buzz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345592" y="4576850"/>
            <a:ext cx="609154" cy="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54746" y="4298236"/>
            <a:ext cx="239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YANG model explosion at IETF, MEF, BF, etc.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8351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OpenDaylight</a:t>
            </a:r>
            <a:r>
              <a:rPr lang="en-US" dirty="0" smtClean="0"/>
              <a:t>: An </a:t>
            </a:r>
            <a:r>
              <a:rPr lang="en-US" dirty="0" err="1" smtClean="0"/>
              <a:t>opensource</a:t>
            </a:r>
            <a:r>
              <a:rPr lang="en-US" dirty="0" smtClean="0"/>
              <a:t> YANG-based model-driven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12" y="1602553"/>
            <a:ext cx="9160155" cy="50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4"/>
          <p:cNvSpPr/>
          <p:nvPr/>
        </p:nvSpPr>
        <p:spPr>
          <a:xfrm>
            <a:off x="298024" y="3444140"/>
            <a:ext cx="11162400" cy="1349100"/>
          </a:xfrm>
          <a:prstGeom prst="roundRect">
            <a:avLst>
              <a:gd name="adj" fmla="val 11616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Abstraction Layer/Core</a:t>
            </a:r>
          </a:p>
        </p:txBody>
      </p:sp>
      <p:pic>
        <p:nvPicPr>
          <p:cNvPr id="5" name="Shape 225"/>
          <p:cNvPicPr preferRelativeResize="0"/>
          <p:nvPr/>
        </p:nvPicPr>
        <p:blipFill rotWithShape="1">
          <a:blip r:embed="rId2">
            <a:alphaModFix/>
          </a:blip>
          <a:srcRect b="27104"/>
          <a:stretch/>
        </p:blipFill>
        <p:spPr>
          <a:xfrm>
            <a:off x="277001" y="98680"/>
            <a:ext cx="2492043" cy="7193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6"/>
          <p:cNvSpPr/>
          <p:nvPr/>
        </p:nvSpPr>
        <p:spPr>
          <a:xfrm>
            <a:off x="1994465" y="6165024"/>
            <a:ext cx="1750499" cy="543900"/>
          </a:xfrm>
          <a:prstGeom prst="roundRect">
            <a:avLst>
              <a:gd name="adj" fmla="val 16667"/>
            </a:avLst>
          </a:prstGeom>
          <a:solidFill>
            <a:srgbClr val="8182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OpenFlow Enabled Devices</a:t>
            </a:r>
          </a:p>
        </p:txBody>
      </p:sp>
      <p:pic>
        <p:nvPicPr>
          <p:cNvPr id="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987" y="6184538"/>
            <a:ext cx="1747500" cy="5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28"/>
          <p:cNvSpPr/>
          <p:nvPr/>
        </p:nvSpPr>
        <p:spPr>
          <a:xfrm>
            <a:off x="6030732" y="6165024"/>
            <a:ext cx="1601100" cy="543900"/>
          </a:xfrm>
          <a:prstGeom prst="roundRect">
            <a:avLst>
              <a:gd name="adj" fmla="val 16667"/>
            </a:avLst>
          </a:prstGeom>
          <a:solidFill>
            <a:srgbClr val="8182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vSwitches</a:t>
            </a:r>
          </a:p>
        </p:txBody>
      </p:sp>
      <p:sp>
        <p:nvSpPr>
          <p:cNvPr id="9" name="Shape 229"/>
          <p:cNvSpPr/>
          <p:nvPr/>
        </p:nvSpPr>
        <p:spPr>
          <a:xfrm>
            <a:off x="9793431" y="6165024"/>
            <a:ext cx="1725300" cy="543900"/>
          </a:xfrm>
          <a:prstGeom prst="roundRect">
            <a:avLst>
              <a:gd name="adj" fmla="val 16667"/>
            </a:avLst>
          </a:prstGeom>
          <a:solidFill>
            <a:srgbClr val="8182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Additional Virtual &amp; Physical Devices</a:t>
            </a:r>
          </a:p>
        </p:txBody>
      </p:sp>
      <p:sp>
        <p:nvSpPr>
          <p:cNvPr id="10" name="Shape 230"/>
          <p:cNvSpPr/>
          <p:nvPr/>
        </p:nvSpPr>
        <p:spPr>
          <a:xfrm>
            <a:off x="298024" y="5640321"/>
            <a:ext cx="11220937" cy="475883"/>
          </a:xfrm>
          <a:prstGeom prst="roundRect">
            <a:avLst>
              <a:gd name="adj" fmla="val 16667"/>
            </a:avLst>
          </a:prstGeom>
          <a:solidFill>
            <a:srgbClr val="8182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Plane Elements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(Virtual Switches, Physical Device Interfaces)</a:t>
            </a:r>
          </a:p>
        </p:txBody>
      </p:sp>
      <p:pic>
        <p:nvPicPr>
          <p:cNvPr id="1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279" y="6184538"/>
            <a:ext cx="1747500" cy="50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060" y="6184538"/>
            <a:ext cx="1747500" cy="5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233"/>
          <p:cNvSpPr/>
          <p:nvPr/>
        </p:nvSpPr>
        <p:spPr>
          <a:xfrm>
            <a:off x="298024" y="4854825"/>
            <a:ext cx="11201176" cy="561000"/>
          </a:xfrm>
          <a:prstGeom prst="roundRect">
            <a:avLst>
              <a:gd name="adj" fmla="val 16667"/>
            </a:avLst>
          </a:prstGeom>
          <a:solidFill>
            <a:srgbClr val="80ACC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Southbound Interfaces &amp; Protocol Plugins</a:t>
            </a:r>
          </a:p>
        </p:txBody>
      </p:sp>
      <p:cxnSp>
        <p:nvCxnSpPr>
          <p:cNvPr id="14" name="Shape 234"/>
          <p:cNvCxnSpPr/>
          <p:nvPr/>
        </p:nvCxnSpPr>
        <p:spPr>
          <a:xfrm flipV="1">
            <a:off x="298024" y="5508706"/>
            <a:ext cx="11220876" cy="3329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15" name="Shape 235"/>
          <p:cNvSpPr/>
          <p:nvPr/>
        </p:nvSpPr>
        <p:spPr>
          <a:xfrm>
            <a:off x="301050" y="2769976"/>
            <a:ext cx="3421800" cy="555000"/>
          </a:xfrm>
          <a:prstGeom prst="roundRect">
            <a:avLst>
              <a:gd name="adj" fmla="val 10019"/>
            </a:avLst>
          </a:prstGeom>
          <a:solidFill>
            <a:srgbClr val="C4E0B2"/>
          </a:solidFill>
          <a:ln w="12700" cap="flat" cmpd="sng">
            <a:solidFill>
              <a:srgbClr val="A2B876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Control Plane Functions</a:t>
            </a:r>
          </a:p>
        </p:txBody>
      </p:sp>
      <p:sp>
        <p:nvSpPr>
          <p:cNvPr id="16" name="Shape 236"/>
          <p:cNvSpPr/>
          <p:nvPr/>
        </p:nvSpPr>
        <p:spPr>
          <a:xfrm>
            <a:off x="287100" y="2285574"/>
            <a:ext cx="11141400" cy="393600"/>
          </a:xfrm>
          <a:prstGeom prst="roundRect">
            <a:avLst>
              <a:gd name="adj" fmla="val 16667"/>
            </a:avLst>
          </a:prstGeom>
          <a:solidFill>
            <a:srgbClr val="FE82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OpenDaylight APIs</a:t>
            </a:r>
          </a:p>
        </p:txBody>
      </p:sp>
      <p:sp>
        <p:nvSpPr>
          <p:cNvPr id="17" name="Shape 237"/>
          <p:cNvSpPr/>
          <p:nvPr/>
        </p:nvSpPr>
        <p:spPr>
          <a:xfrm>
            <a:off x="286310" y="2055100"/>
            <a:ext cx="11141400" cy="254400"/>
          </a:xfrm>
          <a:prstGeom prst="roundRect">
            <a:avLst>
              <a:gd name="adj" fmla="val 16667"/>
            </a:avLst>
          </a:prstGeom>
          <a:solidFill>
            <a:srgbClr val="F6A97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AAA Auth</a:t>
            </a: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orization</a:t>
            </a:r>
            <a:r>
              <a:rPr lang="en-US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Filter</a:t>
            </a:r>
          </a:p>
        </p:txBody>
      </p:sp>
      <p:sp>
        <p:nvSpPr>
          <p:cNvPr id="18" name="Shape 238"/>
          <p:cNvSpPr/>
          <p:nvPr/>
        </p:nvSpPr>
        <p:spPr>
          <a:xfrm>
            <a:off x="8265048" y="2771792"/>
            <a:ext cx="3177300" cy="557100"/>
          </a:xfrm>
          <a:prstGeom prst="roundRect">
            <a:avLst>
              <a:gd name="adj" fmla="val 8484"/>
            </a:avLst>
          </a:prstGeom>
          <a:solidFill>
            <a:srgbClr val="C4E0B2"/>
          </a:solidFill>
          <a:ln w="12700" cap="flat" cmpd="sng">
            <a:solidFill>
              <a:srgbClr val="A2B876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Network </a:t>
            </a: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i="0" u="none" strike="noStrike" cap="none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bstractions (</a:t>
            </a: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1" i="0" u="none" strike="noStrike" cap="none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olicy/</a:t>
            </a: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1" i="0" u="none" strike="noStrike" cap="none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ntent)</a:t>
            </a:r>
          </a:p>
        </p:txBody>
      </p:sp>
      <p:sp>
        <p:nvSpPr>
          <p:cNvPr id="19" name="Shape 239"/>
          <p:cNvSpPr/>
          <p:nvPr/>
        </p:nvSpPr>
        <p:spPr>
          <a:xfrm>
            <a:off x="286690" y="818050"/>
            <a:ext cx="11141400" cy="300000"/>
          </a:xfrm>
          <a:prstGeom prst="roundRect">
            <a:avLst>
              <a:gd name="adj" fmla="val 16667"/>
            </a:avLst>
          </a:prstGeom>
          <a:solidFill>
            <a:srgbClr val="C9B07D"/>
          </a:solidFill>
          <a:ln w="12700" cap="flat" cmpd="sng">
            <a:solidFill>
              <a:schemeClr val="dk1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Graphical User Interface Application and Toolkit (DLUX / NeXT UI)</a:t>
            </a:r>
          </a:p>
        </p:txBody>
      </p:sp>
      <p:sp>
        <p:nvSpPr>
          <p:cNvPr id="20" name="Shape 240"/>
          <p:cNvSpPr/>
          <p:nvPr/>
        </p:nvSpPr>
        <p:spPr>
          <a:xfrm>
            <a:off x="4153456" y="2776039"/>
            <a:ext cx="3623400" cy="557100"/>
          </a:xfrm>
          <a:prstGeom prst="roundRect">
            <a:avLst>
              <a:gd name="adj" fmla="val 8484"/>
            </a:avLst>
          </a:prstGeom>
          <a:solidFill>
            <a:srgbClr val="C4E0B2"/>
          </a:solidFill>
          <a:ln w="12700" cap="flat" cmpd="sng">
            <a:solidFill>
              <a:srgbClr val="A2B876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Embedded Controller Applications</a:t>
            </a:r>
          </a:p>
        </p:txBody>
      </p:sp>
      <p:sp>
        <p:nvSpPr>
          <p:cNvPr id="21" name="Shape 241"/>
          <p:cNvSpPr/>
          <p:nvPr/>
        </p:nvSpPr>
        <p:spPr>
          <a:xfrm flipH="1">
            <a:off x="847121" y="3834113"/>
            <a:ext cx="2981400" cy="561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Store (Config &amp; Operational)</a:t>
            </a:r>
          </a:p>
        </p:txBody>
      </p:sp>
      <p:grpSp>
        <p:nvGrpSpPr>
          <p:cNvPr id="22" name="Shape 242"/>
          <p:cNvGrpSpPr/>
          <p:nvPr/>
        </p:nvGrpSpPr>
        <p:grpSpPr>
          <a:xfrm>
            <a:off x="482834" y="4536586"/>
            <a:ext cx="1822551" cy="822098"/>
            <a:chOff x="5257800" y="3028950"/>
            <a:chExt cx="1524000" cy="990600"/>
          </a:xfrm>
          <a:solidFill>
            <a:schemeClr val="bg1"/>
          </a:solidFill>
        </p:grpSpPr>
        <p:sp>
          <p:nvSpPr>
            <p:cNvPr id="23" name="Shape 243"/>
            <p:cNvSpPr/>
            <p:nvPr/>
          </p:nvSpPr>
          <p:spPr>
            <a:xfrm>
              <a:off x="5334000" y="3562350"/>
              <a:ext cx="762000" cy="381000"/>
            </a:xfrm>
            <a:prstGeom prst="roundRect">
              <a:avLst>
                <a:gd name="adj" fmla="val 10774"/>
              </a:avLst>
            </a:prstGeom>
            <a:grp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Protocol Plugin</a:t>
              </a:r>
            </a:p>
          </p:txBody>
        </p:sp>
        <p:grpSp>
          <p:nvGrpSpPr>
            <p:cNvPr id="24" name="Shape 244"/>
            <p:cNvGrpSpPr/>
            <p:nvPr/>
          </p:nvGrpSpPr>
          <p:grpSpPr>
            <a:xfrm>
              <a:off x="6172200" y="3562350"/>
              <a:ext cx="533400" cy="399900"/>
              <a:chOff x="6172200" y="3562350"/>
              <a:chExt cx="533400" cy="399900"/>
            </a:xfrm>
            <a:grpFill/>
          </p:grpSpPr>
          <p:sp>
            <p:nvSpPr>
              <p:cNvPr id="29" name="Shape 245"/>
              <p:cNvSpPr/>
              <p:nvPr/>
            </p:nvSpPr>
            <p:spPr>
              <a:xfrm>
                <a:off x="6172200" y="3562350"/>
                <a:ext cx="533400" cy="399900"/>
              </a:xfrm>
              <a:prstGeom prst="rect">
                <a:avLst/>
              </a:prstGeom>
              <a:grpFill/>
              <a:ln w="9525" cap="flat" cmpd="sng">
                <a:solidFill>
                  <a:srgbClr val="A5A5A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91425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buSzPct val="25000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  </a:t>
                </a:r>
              </a:p>
            </p:txBody>
          </p:sp>
          <p:grpSp>
            <p:nvGrpSpPr>
              <p:cNvPr id="30" name="Shape 246"/>
              <p:cNvGrpSpPr/>
              <p:nvPr/>
            </p:nvGrpSpPr>
            <p:grpSpPr>
              <a:xfrm>
                <a:off x="6250374" y="3727158"/>
                <a:ext cx="377415" cy="216642"/>
                <a:chOff x="4080230" y="3428471"/>
                <a:chExt cx="503221" cy="289010"/>
              </a:xfrm>
              <a:grpFill/>
            </p:grpSpPr>
            <p:sp>
              <p:nvSpPr>
                <p:cNvPr id="31" name="Shape 247"/>
                <p:cNvSpPr/>
                <p:nvPr/>
              </p:nvSpPr>
              <p:spPr>
                <a:xfrm>
                  <a:off x="4224698" y="3428471"/>
                  <a:ext cx="71400" cy="7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Shape 248"/>
                <p:cNvSpPr/>
                <p:nvPr/>
              </p:nvSpPr>
              <p:spPr>
                <a:xfrm>
                  <a:off x="4080230" y="3501537"/>
                  <a:ext cx="71400" cy="71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3" name="Shape 249"/>
                <p:cNvCxnSpPr/>
                <p:nvPr/>
              </p:nvCxnSpPr>
              <p:spPr>
                <a:xfrm flipH="1">
                  <a:off x="4142198" y="3465003"/>
                  <a:ext cx="82500" cy="462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34" name="Shape 250"/>
                <p:cNvSpPr/>
                <p:nvPr/>
              </p:nvSpPr>
              <p:spPr>
                <a:xfrm>
                  <a:off x="4367580" y="3501537"/>
                  <a:ext cx="71400" cy="71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" name="Shape 251"/>
                <p:cNvCxnSpPr/>
                <p:nvPr/>
              </p:nvCxnSpPr>
              <p:spPr>
                <a:xfrm>
                  <a:off x="4296139" y="3465003"/>
                  <a:ext cx="82500" cy="462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36" name="Shape 252"/>
                <p:cNvSpPr/>
                <p:nvPr/>
              </p:nvSpPr>
              <p:spPr>
                <a:xfrm>
                  <a:off x="4224698" y="3573014"/>
                  <a:ext cx="71400" cy="7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7" name="Shape 253"/>
                <p:cNvCxnSpPr/>
                <p:nvPr/>
              </p:nvCxnSpPr>
              <p:spPr>
                <a:xfrm flipH="1">
                  <a:off x="4285080" y="3536482"/>
                  <a:ext cx="82500" cy="477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38" name="Shape 254"/>
                <p:cNvSpPr/>
                <p:nvPr/>
              </p:nvSpPr>
              <p:spPr>
                <a:xfrm>
                  <a:off x="4512051" y="3573014"/>
                  <a:ext cx="71400" cy="7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9" name="Shape 255"/>
                <p:cNvCxnSpPr/>
                <p:nvPr/>
              </p:nvCxnSpPr>
              <p:spPr>
                <a:xfrm>
                  <a:off x="4439021" y="3536482"/>
                  <a:ext cx="82500" cy="477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40" name="Shape 256"/>
                <p:cNvSpPr/>
                <p:nvPr/>
              </p:nvSpPr>
              <p:spPr>
                <a:xfrm>
                  <a:off x="4080230" y="3646082"/>
                  <a:ext cx="71400" cy="71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1" name="Shape 257"/>
                <p:cNvCxnSpPr/>
                <p:nvPr/>
              </p:nvCxnSpPr>
              <p:spPr>
                <a:xfrm flipH="1">
                  <a:off x="4142198" y="3609548"/>
                  <a:ext cx="82500" cy="462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5" name="Shape 258"/>
            <p:cNvSpPr/>
            <p:nvPr/>
          </p:nvSpPr>
          <p:spPr>
            <a:xfrm>
              <a:off x="5334000" y="3105150"/>
              <a:ext cx="762000" cy="152400"/>
            </a:xfrm>
            <a:prstGeom prst="rect">
              <a:avLst/>
            </a:prstGeom>
            <a:grpFill/>
            <a:ln w="9525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17375E"/>
                  </a:solidFill>
                  <a:latin typeface="Calibri"/>
                  <a:ea typeface="Calibri"/>
                  <a:cs typeface="Calibri"/>
                  <a:sym typeface="Calibri"/>
                </a:rPr>
                <a:t>API</a:t>
              </a:r>
            </a:p>
          </p:txBody>
        </p:sp>
        <p:cxnSp>
          <p:nvCxnSpPr>
            <p:cNvPr id="26" name="Shape 259"/>
            <p:cNvCxnSpPr/>
            <p:nvPr/>
          </p:nvCxnSpPr>
          <p:spPr>
            <a:xfrm rot="10800000">
              <a:off x="6096000" y="3181350"/>
              <a:ext cx="342900" cy="3810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7B7B7B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7" name="Shape 260"/>
            <p:cNvCxnSpPr/>
            <p:nvPr/>
          </p:nvCxnSpPr>
          <p:spPr>
            <a:xfrm>
              <a:off x="5715000" y="3257550"/>
              <a:ext cx="0" cy="30480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stealth" w="lg" len="lg"/>
            </a:ln>
          </p:spPr>
        </p:cxnSp>
        <p:sp>
          <p:nvSpPr>
            <p:cNvPr id="28" name="Shape 261"/>
            <p:cNvSpPr/>
            <p:nvPr/>
          </p:nvSpPr>
          <p:spPr>
            <a:xfrm>
              <a:off x="5257800" y="3028950"/>
              <a:ext cx="1524000" cy="990600"/>
            </a:xfrm>
            <a:prstGeom prst="roundRect">
              <a:avLst>
                <a:gd name="adj" fmla="val 7212"/>
              </a:avLst>
            </a:prstGeom>
            <a:solidFill>
              <a:schemeClr val="bg1">
                <a:alpha val="20000"/>
              </a:schemeClr>
            </a:solidFill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buNone/>
              </a:pPr>
              <a:endParaRPr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Shape 262"/>
          <p:cNvGrpSpPr/>
          <p:nvPr/>
        </p:nvGrpSpPr>
        <p:grpSpPr>
          <a:xfrm>
            <a:off x="6949432" y="3074861"/>
            <a:ext cx="1913759" cy="758403"/>
            <a:chOff x="6400800" y="1962150"/>
            <a:chExt cx="1728000" cy="990600"/>
          </a:xfrm>
          <a:solidFill>
            <a:schemeClr val="bg1">
              <a:alpha val="20000"/>
            </a:schemeClr>
          </a:solidFill>
        </p:grpSpPr>
        <p:sp>
          <p:nvSpPr>
            <p:cNvPr id="43" name="Shape 263"/>
            <p:cNvSpPr/>
            <p:nvPr/>
          </p:nvSpPr>
          <p:spPr>
            <a:xfrm>
              <a:off x="6477000" y="2019300"/>
              <a:ext cx="762000" cy="381000"/>
            </a:xfrm>
            <a:prstGeom prst="roundRect">
              <a:avLst>
                <a:gd name="adj" fmla="val 10774"/>
              </a:avLst>
            </a:prstGeom>
            <a:grpFill/>
            <a:ln w="9525" cap="flat" cmpd="sng">
              <a:solidFill>
                <a:srgbClr val="4472C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</a:t>
              </a: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(Processing)</a:t>
              </a:r>
            </a:p>
          </p:txBody>
        </p:sp>
        <p:sp>
          <p:nvSpPr>
            <p:cNvPr id="44" name="Shape 264"/>
            <p:cNvSpPr/>
            <p:nvPr/>
          </p:nvSpPr>
          <p:spPr>
            <a:xfrm>
              <a:off x="6477000" y="2724150"/>
              <a:ext cx="762000" cy="152400"/>
            </a:xfrm>
            <a:prstGeom prst="rect">
              <a:avLst/>
            </a:prstGeom>
            <a:grpFill/>
            <a:ln w="9525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17375E"/>
                  </a:solidFill>
                  <a:latin typeface="Calibri"/>
                  <a:ea typeface="Calibri"/>
                  <a:cs typeface="Calibri"/>
                  <a:sym typeface="Calibri"/>
                </a:rPr>
                <a:t>API</a:t>
              </a:r>
            </a:p>
          </p:txBody>
        </p:sp>
        <p:grpSp>
          <p:nvGrpSpPr>
            <p:cNvPr id="45" name="Shape 265"/>
            <p:cNvGrpSpPr/>
            <p:nvPr/>
          </p:nvGrpSpPr>
          <p:grpSpPr>
            <a:xfrm>
              <a:off x="7315200" y="2019300"/>
              <a:ext cx="533400" cy="399900"/>
              <a:chOff x="6172200" y="3562350"/>
              <a:chExt cx="533400" cy="399900"/>
            </a:xfrm>
            <a:grpFill/>
          </p:grpSpPr>
          <p:sp>
            <p:nvSpPr>
              <p:cNvPr id="49" name="Shape 266"/>
              <p:cNvSpPr/>
              <p:nvPr/>
            </p:nvSpPr>
            <p:spPr>
              <a:xfrm>
                <a:off x="6172200" y="3562350"/>
                <a:ext cx="533400" cy="399900"/>
              </a:xfrm>
              <a:prstGeom prst="rect">
                <a:avLst/>
              </a:prstGeom>
              <a:grpFill/>
              <a:ln w="9525" cap="flat" cmpd="sng">
                <a:solidFill>
                  <a:srgbClr val="A5A5A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91425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buSzPct val="25000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  </a:t>
                </a:r>
              </a:p>
            </p:txBody>
          </p:sp>
          <p:grpSp>
            <p:nvGrpSpPr>
              <p:cNvPr id="50" name="Shape 267"/>
              <p:cNvGrpSpPr/>
              <p:nvPr/>
            </p:nvGrpSpPr>
            <p:grpSpPr>
              <a:xfrm>
                <a:off x="6250374" y="3727158"/>
                <a:ext cx="377415" cy="216642"/>
                <a:chOff x="4080230" y="3428471"/>
                <a:chExt cx="503221" cy="289010"/>
              </a:xfrm>
              <a:grpFill/>
            </p:grpSpPr>
            <p:sp>
              <p:nvSpPr>
                <p:cNvPr id="51" name="Shape 268"/>
                <p:cNvSpPr/>
                <p:nvPr/>
              </p:nvSpPr>
              <p:spPr>
                <a:xfrm>
                  <a:off x="4224698" y="3428471"/>
                  <a:ext cx="71400" cy="7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Shape 269"/>
                <p:cNvSpPr/>
                <p:nvPr/>
              </p:nvSpPr>
              <p:spPr>
                <a:xfrm>
                  <a:off x="4080230" y="3501537"/>
                  <a:ext cx="71400" cy="71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3" name="Shape 270"/>
                <p:cNvCxnSpPr/>
                <p:nvPr/>
              </p:nvCxnSpPr>
              <p:spPr>
                <a:xfrm flipH="1">
                  <a:off x="4142198" y="3465003"/>
                  <a:ext cx="82500" cy="462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54" name="Shape 271"/>
                <p:cNvSpPr/>
                <p:nvPr/>
              </p:nvSpPr>
              <p:spPr>
                <a:xfrm>
                  <a:off x="4367580" y="3501537"/>
                  <a:ext cx="71400" cy="71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5" name="Shape 272"/>
                <p:cNvCxnSpPr/>
                <p:nvPr/>
              </p:nvCxnSpPr>
              <p:spPr>
                <a:xfrm>
                  <a:off x="4296139" y="3465003"/>
                  <a:ext cx="82500" cy="462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56" name="Shape 273"/>
                <p:cNvSpPr/>
                <p:nvPr/>
              </p:nvSpPr>
              <p:spPr>
                <a:xfrm>
                  <a:off x="4224698" y="3573014"/>
                  <a:ext cx="71400" cy="7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7" name="Shape 274"/>
                <p:cNvCxnSpPr/>
                <p:nvPr/>
              </p:nvCxnSpPr>
              <p:spPr>
                <a:xfrm flipH="1">
                  <a:off x="4285080" y="3536482"/>
                  <a:ext cx="82500" cy="477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58" name="Shape 275"/>
                <p:cNvSpPr/>
                <p:nvPr/>
              </p:nvSpPr>
              <p:spPr>
                <a:xfrm>
                  <a:off x="4512051" y="3573014"/>
                  <a:ext cx="71400" cy="73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9" name="Shape 276"/>
                <p:cNvCxnSpPr/>
                <p:nvPr/>
              </p:nvCxnSpPr>
              <p:spPr>
                <a:xfrm>
                  <a:off x="4439021" y="3536482"/>
                  <a:ext cx="82500" cy="477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sp>
              <p:nvSpPr>
                <p:cNvPr id="60" name="Shape 277"/>
                <p:cNvSpPr/>
                <p:nvPr/>
              </p:nvSpPr>
              <p:spPr>
                <a:xfrm>
                  <a:off x="4080230" y="3646082"/>
                  <a:ext cx="71400" cy="71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1" name="Shape 278"/>
                <p:cNvCxnSpPr/>
                <p:nvPr/>
              </p:nvCxnSpPr>
              <p:spPr>
                <a:xfrm flipH="1">
                  <a:off x="4142198" y="3609548"/>
                  <a:ext cx="82500" cy="462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6" name="Shape 279"/>
            <p:cNvSpPr/>
            <p:nvPr/>
          </p:nvSpPr>
          <p:spPr>
            <a:xfrm>
              <a:off x="6400800" y="1962150"/>
              <a:ext cx="1728000" cy="990600"/>
            </a:xfrm>
            <a:prstGeom prst="roundRect">
              <a:avLst>
                <a:gd name="adj" fmla="val 8993"/>
              </a:avLst>
            </a:prstGeom>
            <a:grpFill/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buNone/>
              </a:pPr>
              <a:endParaRPr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" name="Shape 280"/>
            <p:cNvCxnSpPr/>
            <p:nvPr/>
          </p:nvCxnSpPr>
          <p:spPr>
            <a:xfrm rot="10800000">
              <a:off x="6858000" y="2400150"/>
              <a:ext cx="0" cy="32400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stealth" w="lg" len="lg"/>
            </a:ln>
          </p:spPr>
        </p:cxnSp>
        <p:cxnSp>
          <p:nvCxnSpPr>
            <p:cNvPr id="48" name="Shape 281"/>
            <p:cNvCxnSpPr/>
            <p:nvPr/>
          </p:nvCxnSpPr>
          <p:spPr>
            <a:xfrm flipH="1">
              <a:off x="7239000" y="2419350"/>
              <a:ext cx="342900" cy="381000"/>
            </a:xfrm>
            <a:prstGeom prst="bentConnector3">
              <a:avLst>
                <a:gd name="adj1" fmla="val 50000"/>
              </a:avLst>
            </a:prstGeom>
            <a:grp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sp>
        <p:nvSpPr>
          <p:cNvPr id="62" name="Shape 282"/>
          <p:cNvSpPr txBox="1"/>
          <p:nvPr/>
        </p:nvSpPr>
        <p:spPr>
          <a:xfrm>
            <a:off x="3124199" y="130925"/>
            <a:ext cx="82677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Operational View of OpenDaylight</a:t>
            </a:r>
          </a:p>
        </p:txBody>
      </p:sp>
      <p:sp>
        <p:nvSpPr>
          <p:cNvPr id="63" name="Shape 283"/>
          <p:cNvSpPr/>
          <p:nvPr/>
        </p:nvSpPr>
        <p:spPr>
          <a:xfrm flipH="1">
            <a:off x="7776838" y="3879441"/>
            <a:ext cx="2799300" cy="478500"/>
          </a:xfrm>
          <a:prstGeom prst="leftRightArrow">
            <a:avLst>
              <a:gd name="adj1" fmla="val 56768"/>
              <a:gd name="adj2" fmla="val 6353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Messaging (Notifications / RPCs)</a:t>
            </a:r>
          </a:p>
        </p:txBody>
      </p:sp>
      <p:cxnSp>
        <p:nvCxnSpPr>
          <p:cNvPr id="64" name="Shape 284"/>
          <p:cNvCxnSpPr/>
          <p:nvPr/>
        </p:nvCxnSpPr>
        <p:spPr>
          <a:xfrm rot="10800000">
            <a:off x="1523016" y="4168612"/>
            <a:ext cx="0" cy="324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stealth" w="lg" len="lg"/>
          </a:ln>
        </p:spPr>
      </p:cxnSp>
      <p:cxnSp>
        <p:nvCxnSpPr>
          <p:cNvPr id="65" name="Shape 285"/>
          <p:cNvCxnSpPr/>
          <p:nvPr/>
        </p:nvCxnSpPr>
        <p:spPr>
          <a:xfrm rot="10800000" flipH="1">
            <a:off x="1523012" y="4228941"/>
            <a:ext cx="6557700" cy="320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stealth" w="lg" len="lg"/>
          </a:ln>
        </p:spPr>
      </p:cxnSp>
      <p:cxnSp>
        <p:nvCxnSpPr>
          <p:cNvPr id="66" name="Shape 286"/>
          <p:cNvCxnSpPr/>
          <p:nvPr/>
        </p:nvCxnSpPr>
        <p:spPr>
          <a:xfrm>
            <a:off x="298024" y="1970903"/>
            <a:ext cx="11220876" cy="435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67" name="Shape 287"/>
          <p:cNvSpPr/>
          <p:nvPr/>
        </p:nvSpPr>
        <p:spPr>
          <a:xfrm>
            <a:off x="301050" y="1192650"/>
            <a:ext cx="11091000" cy="708000"/>
          </a:xfrm>
          <a:prstGeom prst="roundRect">
            <a:avLst>
              <a:gd name="adj" fmla="val 8484"/>
            </a:avLst>
          </a:prstGeom>
          <a:solidFill>
            <a:srgbClr val="C4E0B2"/>
          </a:solidFill>
          <a:ln w="12700" cap="flat" cmpd="sng">
            <a:solidFill>
              <a:srgbClr val="A2B876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Independent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rgbClr val="A2B876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9588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”Transformations” in ODL: two options Java or REST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3" y="2576371"/>
            <a:ext cx="6200775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8576" y="2164413"/>
            <a:ext cx="3988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Simplest way is to re-use RESTCONF interfaces exposed by existing plugins. Your application would not be “native” to the platform.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For a ”native” application, you would need to use the </a:t>
            </a:r>
            <a:r>
              <a:rPr lang="en-US" dirty="0"/>
              <a:t>Java Open Service Gateway Interface (</a:t>
            </a:r>
            <a:r>
              <a:rPr lang="en-US" dirty="0" err="1"/>
              <a:t>OSGi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ODL team has done a great job on </a:t>
            </a:r>
            <a:r>
              <a:rPr lang="en-US" dirty="0" err="1" smtClean="0"/>
              <a:t>toolings</a:t>
            </a:r>
            <a:r>
              <a:rPr lang="en-US" dirty="0" smtClean="0"/>
              <a:t> available to help development process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928" y="5343181"/>
            <a:ext cx="64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thenewstack.io</a:t>
            </a:r>
            <a:r>
              <a:rPr lang="en-US" dirty="0"/>
              <a:t>/writing-</a:t>
            </a:r>
            <a:r>
              <a:rPr lang="en-US" dirty="0" err="1"/>
              <a:t>opendaylight</a:t>
            </a:r>
            <a:r>
              <a:rPr lang="en-US" dirty="0"/>
              <a:t>-applications/</a:t>
            </a:r>
          </a:p>
        </p:txBody>
      </p:sp>
    </p:spTree>
    <p:extLst>
      <p:ext uri="{BB962C8B-B14F-4D97-AF65-F5344CB8AC3E}">
        <p14:creationId xmlns:p14="http://schemas.microsoft.com/office/powerpoint/2010/main" val="21439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Ontology and Machine learning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comes from “knowledge science”</a:t>
            </a:r>
            <a:br>
              <a:rPr lang="en-US" dirty="0" smtClean="0"/>
            </a:br>
            <a:r>
              <a:rPr lang="en-US" sz="3600" dirty="0" smtClean="0"/>
              <a:t>What </a:t>
            </a:r>
            <a:r>
              <a:rPr lang="en-US" sz="3600" dirty="0"/>
              <a:t>kind of </a:t>
            </a:r>
            <a:r>
              <a:rPr lang="en-US" sz="3600" dirty="0" smtClean="0"/>
              <a:t>things </a:t>
            </a:r>
            <a:r>
              <a:rPr lang="en-US" sz="3600" dirty="0"/>
              <a:t>models </a:t>
            </a:r>
            <a:r>
              <a:rPr lang="en-US" sz="3600" dirty="0" smtClean="0"/>
              <a:t>are</a:t>
            </a:r>
            <a:r>
              <a:rPr lang="is-IS" sz="3600" dirty="0" smtClean="0"/>
              <a:t>…?</a:t>
            </a:r>
            <a:endParaRPr lang="en-US" sz="3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3424"/>
            <a:ext cx="7053263" cy="45366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8625" y="6355364"/>
            <a:ext cx="981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Applied Ontology Engineering </a:t>
            </a:r>
            <a:r>
              <a:rPr lang="en-US" smtClean="0"/>
              <a:t>in Cloud Services, Networks and Management Systems.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7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Modeling</a:t>
            </a:r>
            <a:br>
              <a:rPr lang="en-US" dirty="0" smtClean="0"/>
            </a:br>
            <a:r>
              <a:rPr lang="en-US" sz="3200" dirty="0" smtClean="0"/>
              <a:t>A formal representation of  context information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574006"/>
            <a:ext cx="10064441" cy="3455194"/>
          </a:xfrm>
        </p:spPr>
      </p:pic>
      <p:sp>
        <p:nvSpPr>
          <p:cNvPr id="5" name="TextBox 4"/>
          <p:cNvSpPr txBox="1"/>
          <p:nvPr/>
        </p:nvSpPr>
        <p:spPr>
          <a:xfrm>
            <a:off x="428625" y="6157913"/>
            <a:ext cx="981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Applied Ontology Engineering </a:t>
            </a:r>
            <a:r>
              <a:rPr lang="en-US" smtClean="0"/>
              <a:t>in Cloud Services, Networks and Management Systems.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1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Model and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29" y="2057399"/>
            <a:ext cx="8801833" cy="351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5" y="6157913"/>
            <a:ext cx="981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Applied Ontology Engineering </a:t>
            </a:r>
            <a:r>
              <a:rPr lang="en-US" smtClean="0"/>
              <a:t>in Cloud Services, Networks and Management Systems.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comes from hidden structure</a:t>
            </a:r>
            <a:br>
              <a:rPr lang="en-US" dirty="0" smtClean="0"/>
            </a:br>
            <a:r>
              <a:rPr lang="en-US" sz="3200" dirty="0" smtClean="0"/>
              <a:t>Which is not always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91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Complexity</a:t>
            </a:r>
            <a:r>
              <a:rPr lang="en-US" dirty="0" smtClean="0"/>
              <a:t> is (mostly) hidden structure that arises in systems</a:t>
            </a:r>
          </a:p>
          <a:p>
            <a:r>
              <a:rPr lang="en-US" dirty="0" smtClean="0"/>
              <a:t>Its purpose is to create </a:t>
            </a:r>
            <a:r>
              <a:rPr lang="en-US" b="1" dirty="0" smtClean="0"/>
              <a:t>robustness</a:t>
            </a:r>
            <a:r>
              <a:rPr lang="en-US" dirty="0" smtClean="0"/>
              <a:t> to environmental and component uncertainty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 of hidden structures for service provisioning are: high-availability (reliability),  scalability, efficiency,</a:t>
            </a:r>
            <a:r>
              <a:rPr lang="is-IS" dirty="0" smtClean="0"/>
              <a:t>…</a:t>
            </a:r>
            <a:endParaRPr lang="is-IS" dirty="0"/>
          </a:p>
          <a:p>
            <a:endParaRPr lang="is-IS" dirty="0" smtClean="0"/>
          </a:p>
          <a:p>
            <a:r>
              <a:rPr lang="en-US" b="1" dirty="0" smtClean="0"/>
              <a:t>Robustness</a:t>
            </a:r>
            <a:r>
              <a:rPr lang="en-US" dirty="0" smtClean="0"/>
              <a:t> is the preservation of a certain property in the presence of uncertainty in components or the environment. Example: Transaction support: “all or nothing”</a:t>
            </a:r>
          </a:p>
          <a:p>
            <a:r>
              <a:rPr lang="en-US" b="1" dirty="0" smtClean="0"/>
              <a:t>Fragility</a:t>
            </a:r>
            <a:r>
              <a:rPr lang="en-US" dirty="0" smtClean="0"/>
              <a:t> is the opposite of robustness</a:t>
            </a:r>
            <a:endParaRPr lang="en-US" dirty="0"/>
          </a:p>
          <a:p>
            <a:endParaRPr lang="is-I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50" y="6386513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David Meyer series on complexity for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74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9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7" y="285750"/>
            <a:ext cx="8505149" cy="6372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8275" y="2586037"/>
            <a:ext cx="264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New Buzz in the industry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637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machine learning?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283559"/>
            <a:ext cx="8008937" cy="52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6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it mean for network services?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7639" y="3243266"/>
            <a:ext cx="3028950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Computer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28939" y="3543304"/>
            <a:ext cx="800100" cy="14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28939" y="4295779"/>
            <a:ext cx="800100" cy="14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58039" y="3886204"/>
            <a:ext cx="800100" cy="14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28737" y="4111113"/>
            <a:ext cx="130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Configs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8738" y="3243266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0563" y="3689929"/>
            <a:ext cx="197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Business Logic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16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 use cases today in Telecom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Security:</a:t>
            </a:r>
          </a:p>
          <a:p>
            <a:pPr lvl="1"/>
            <a:r>
              <a:rPr lang="en-US" dirty="0" smtClean="0"/>
              <a:t>Pattern recognition (DDoS detection)</a:t>
            </a:r>
          </a:p>
          <a:p>
            <a:pPr lvl="1"/>
            <a:r>
              <a:rPr lang="en-US" dirty="0" smtClean="0"/>
              <a:t>Anomaly detection (new virus/</a:t>
            </a:r>
            <a:r>
              <a:rPr lang="en-US" dirty="0" err="1" smtClean="0"/>
              <a:t>trojans</a:t>
            </a:r>
            <a:r>
              <a:rPr lang="en-US" dirty="0" smtClean="0"/>
              <a:t>, etc.)</a:t>
            </a:r>
          </a:p>
          <a:p>
            <a:pPr lvl="1"/>
            <a:endParaRPr lang="en-US" dirty="0"/>
          </a:p>
          <a:p>
            <a:r>
              <a:rPr lang="en-US" dirty="0" smtClean="0"/>
              <a:t>Mobile:</a:t>
            </a:r>
          </a:p>
          <a:p>
            <a:pPr lvl="1"/>
            <a:r>
              <a:rPr lang="en-US" dirty="0" smtClean="0"/>
              <a:t>Self-Organized networks</a:t>
            </a:r>
          </a:p>
          <a:p>
            <a:pPr lvl="1"/>
            <a:r>
              <a:rPr lang="en-US" dirty="0" smtClean="0"/>
              <a:t>BW optimization</a:t>
            </a:r>
          </a:p>
          <a:p>
            <a:pPr lvl="1"/>
            <a:endParaRPr lang="en-US" dirty="0"/>
          </a:p>
          <a:p>
            <a:r>
              <a:rPr lang="en-US" dirty="0" smtClean="0"/>
              <a:t>In general using highly distributed solutions</a:t>
            </a:r>
          </a:p>
        </p:txBody>
      </p:sp>
    </p:spTree>
    <p:extLst>
      <p:ext uri="{BB962C8B-B14F-4D97-AF65-F5344CB8AC3E}">
        <p14:creationId xmlns:p14="http://schemas.microsoft.com/office/powerpoint/2010/main" val="6427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complexity to achieve robustness</a:t>
            </a:r>
            <a:br>
              <a:rPr lang="en-US" dirty="0" smtClean="0"/>
            </a:br>
            <a:r>
              <a:rPr lang="en-US" sz="3200" dirty="0" smtClean="0"/>
              <a:t>But too much complexity brings no benefit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1690688"/>
            <a:ext cx="8746629" cy="4664869"/>
          </a:xfrm>
        </p:spPr>
      </p:pic>
      <p:sp>
        <p:nvSpPr>
          <p:cNvPr id="5" name="TextBox 4"/>
          <p:cNvSpPr txBox="1"/>
          <p:nvPr/>
        </p:nvSpPr>
        <p:spPr>
          <a:xfrm>
            <a:off x="285750" y="6386513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David Meyer series on complexity for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3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about complexity in two areas</a:t>
            </a:r>
            <a:br>
              <a:rPr lang="en-US" dirty="0" smtClean="0"/>
            </a:br>
            <a:r>
              <a:rPr lang="en-US" sz="3600" dirty="0" smtClean="0"/>
              <a:t>Provisioning + Activation system designs and service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Provisioning + Activation system designs: how are we architecting our systems?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Service Design: For a given service, how are we architecting our business logic?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18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Yet Fragile (RYF)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401972"/>
            <a:ext cx="7759700" cy="5022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5775" y="1558484"/>
            <a:ext cx="38766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000" dirty="0" smtClean="0"/>
              <a:t>Robust to some perturbations, yet fragile for a different set of perturbations</a:t>
            </a:r>
            <a:endParaRPr lang="en-US" sz="3000" dirty="0"/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/>
              <a:t>Investment dimension is not shown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/>
              <a:t>The key is to understand the trade-off that I make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50" y="6386513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David Meyer series on complexity for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9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Architecture of complexity</a:t>
            </a:r>
            <a:br>
              <a:rPr lang="en-US" dirty="0" smtClean="0"/>
            </a:br>
            <a:r>
              <a:rPr lang="en-US" sz="3200" dirty="0" smtClean="0"/>
              <a:t>Hierarchical and near-decomposable systems for a faster 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Complex systems are build in </a:t>
            </a:r>
            <a:r>
              <a:rPr lang="en-US" b="1" dirty="0" smtClean="0"/>
              <a:t>hierarchical layers </a:t>
            </a:r>
            <a:r>
              <a:rPr lang="en-US" dirty="0" smtClean="0"/>
              <a:t>of subsystems: “parts within parts”</a:t>
            </a:r>
          </a:p>
          <a:p>
            <a:pPr lvl="1"/>
            <a:r>
              <a:rPr lang="en-US" dirty="0" smtClean="0"/>
              <a:t>Examples are all over: biology, physics, society, computer science</a:t>
            </a:r>
          </a:p>
          <a:p>
            <a:endParaRPr lang="en-US" dirty="0" smtClean="0"/>
          </a:p>
          <a:p>
            <a:r>
              <a:rPr lang="en-US" b="1" dirty="0" smtClean="0"/>
              <a:t>Nearly-Decomposition</a:t>
            </a:r>
            <a:r>
              <a:rPr lang="en-US" dirty="0" smtClean="0"/>
              <a:t>: Dependencies between subsystems are taking to a minimum.</a:t>
            </a:r>
          </a:p>
          <a:p>
            <a:endParaRPr lang="en-US" dirty="0" smtClean="0"/>
          </a:p>
          <a:p>
            <a:r>
              <a:rPr lang="en-US" dirty="0" smtClean="0"/>
              <a:t>Hierarchical nearly-decomposed complex-systems will </a:t>
            </a:r>
            <a:r>
              <a:rPr lang="en-US" b="1" dirty="0" smtClean="0"/>
              <a:t>evolve</a:t>
            </a:r>
            <a:r>
              <a:rPr lang="en-US" dirty="0" smtClean="0"/>
              <a:t> more rapidly than single systems</a:t>
            </a:r>
          </a:p>
          <a:p>
            <a:pPr lvl="1"/>
            <a:r>
              <a:rPr lang="en-US" dirty="0" smtClean="0"/>
              <a:t>We can find dependencies on the width and span of these systems</a:t>
            </a:r>
            <a:endParaRPr lang="en-US" dirty="0"/>
          </a:p>
          <a:p>
            <a:pPr lvl="1"/>
            <a:r>
              <a:rPr lang="en-US" dirty="0" smtClean="0"/>
              <a:t>Example for service provisioning: vertical vs horizontal integrations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6386513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Herbert A. Simon, 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208"/>
            <a:ext cx="11752520" cy="1325563"/>
          </a:xfrm>
        </p:spPr>
        <p:txBody>
          <a:bodyPr/>
          <a:lstStyle/>
          <a:p>
            <a:r>
              <a:rPr lang="en-US" dirty="0" smtClean="0"/>
              <a:t>Every Industry Modularizes as Complexity Increases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22018" y="1661585"/>
            <a:ext cx="5369983" cy="4353983"/>
          </a:xfrm>
          <a:prstGeom prst="rect">
            <a:avLst/>
          </a:prstGeom>
        </p:spPr>
        <p:txBody>
          <a:bodyPr/>
          <a:lstStyle/>
          <a:p>
            <a:pPr marL="385224" indent="-385224" defTabSz="1085824">
              <a:spcBef>
                <a:spcPct val="50000"/>
              </a:spcBef>
              <a:buSzPct val="100000"/>
              <a:buFont typeface="Arial" charset="0"/>
              <a:buChar char="•"/>
            </a:pPr>
            <a:r>
              <a:rPr lang="en-US" sz="3200" dirty="0"/>
              <a:t>Custom-built machines</a:t>
            </a:r>
          </a:p>
          <a:p>
            <a:pPr marL="385224" indent="-385224" defTabSz="1085824">
              <a:spcBef>
                <a:spcPct val="50000"/>
              </a:spcBef>
              <a:buSzPct val="100000"/>
              <a:buFont typeface="Arial" charset="0"/>
              <a:buChar char="•"/>
            </a:pPr>
            <a:r>
              <a:rPr lang="en-US" sz="3200" dirty="0"/>
              <a:t>Core competencies:</a:t>
            </a:r>
          </a:p>
          <a:p>
            <a:pPr marL="759865" lvl="1" defTabSz="1085824">
              <a:spcBef>
                <a:spcPct val="50000"/>
              </a:spcBef>
            </a:pPr>
            <a:r>
              <a:rPr lang="en-US" sz="2933" dirty="0">
                <a:solidFill>
                  <a:schemeClr val="accent3"/>
                </a:solidFill>
              </a:rPr>
              <a:t>Integrated</a:t>
            </a:r>
            <a:r>
              <a:rPr lang="en-US" sz="2933" dirty="0">
                <a:solidFill>
                  <a:schemeClr val="accent6"/>
                </a:solidFill>
              </a:rPr>
              <a:t> </a:t>
            </a:r>
            <a:r>
              <a:rPr lang="en-US" sz="2933" dirty="0"/>
              <a:t>engineering and production</a:t>
            </a:r>
            <a:endParaRPr lang="en-US" sz="2933" dirty="0">
              <a:solidFill>
                <a:schemeClr val="accent2"/>
              </a:solidFill>
            </a:endParaRPr>
          </a:p>
          <a:p>
            <a:pPr marL="759865" lvl="1" defTabSz="1085824">
              <a:spcBef>
                <a:spcPct val="50000"/>
              </a:spcBef>
            </a:pPr>
            <a:r>
              <a:rPr lang="en-US" sz="2933" dirty="0"/>
              <a:t>Solving technical inter-dependencies</a:t>
            </a:r>
          </a:p>
        </p:txBody>
      </p:sp>
      <p:pic>
        <p:nvPicPr>
          <p:cNvPr id="5" name="Picture 11" descr="701 Assembly floor in Poughkeepsi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8280"/>
            <a:ext cx="5855603" cy="44500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3" descr="701 Vacuum tu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18" y="4852667"/>
            <a:ext cx="1940109" cy="14414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990600"/>
            <a:ext cx="5250412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8" tIns="48768" rIns="109728" bIns="48768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1953 – IBM 701 ‘Defense Calculator’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65760" y="6433581"/>
            <a:ext cx="3596640" cy="235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85824">
              <a:defRPr/>
            </a:pPr>
            <a:r>
              <a:rPr lang="en-US" sz="933" kern="0" dirty="0">
                <a:solidFill>
                  <a:srgbClr val="FFFFFF">
                    <a:lumMod val="75000"/>
                  </a:srgbClr>
                </a:solidFill>
              </a:rPr>
              <a:t>Source:  IBM</a:t>
            </a:r>
          </a:p>
        </p:txBody>
      </p:sp>
    </p:spTree>
    <p:extLst>
      <p:ext uri="{BB962C8B-B14F-4D97-AF65-F5344CB8AC3E}">
        <p14:creationId xmlns:p14="http://schemas.microsoft.com/office/powerpoint/2010/main" val="12605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55" y="83613"/>
            <a:ext cx="11731257" cy="1325563"/>
          </a:xfrm>
        </p:spPr>
        <p:txBody>
          <a:bodyPr/>
          <a:lstStyle/>
          <a:p>
            <a:r>
              <a:rPr lang="en-US" dirty="0" smtClean="0"/>
              <a:t>Every Industry Modularizes as </a:t>
            </a:r>
            <a:r>
              <a:rPr lang="en-US" dirty="0"/>
              <a:t>Complexity Increases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644218" y="1661585"/>
            <a:ext cx="5547783" cy="4353983"/>
          </a:xfrm>
        </p:spPr>
        <p:txBody>
          <a:bodyPr/>
          <a:lstStyle/>
          <a:p>
            <a:pPr marL="385224" indent="-385224" defTabSz="1085824">
              <a:spcBef>
                <a:spcPct val="50000"/>
              </a:spcBef>
              <a:buSzPct val="100000"/>
              <a:buFont typeface="Arial" charset="0"/>
              <a:buChar char="•"/>
            </a:pPr>
            <a:r>
              <a:rPr lang="en-US" sz="3200" dirty="0"/>
              <a:t>General purpose machines</a:t>
            </a:r>
          </a:p>
          <a:p>
            <a:pPr marL="385224" indent="-385224" defTabSz="1085824">
              <a:spcBef>
                <a:spcPct val="50000"/>
              </a:spcBef>
              <a:buSzPct val="100000"/>
              <a:buFont typeface="Arial" charset="0"/>
              <a:buChar char="•"/>
            </a:pPr>
            <a:r>
              <a:rPr lang="en-US" sz="3200" dirty="0"/>
              <a:t>Core competencies:</a:t>
            </a:r>
          </a:p>
          <a:p>
            <a:pPr marL="759865" lvl="1" defTabSz="1085824">
              <a:spcBef>
                <a:spcPct val="50000"/>
              </a:spcBef>
            </a:pPr>
            <a:r>
              <a:rPr lang="en-US" sz="2933" dirty="0">
                <a:solidFill>
                  <a:schemeClr val="accent4"/>
                </a:solidFill>
              </a:rPr>
              <a:t>Modular</a:t>
            </a:r>
            <a:r>
              <a:rPr lang="en-US" sz="2933" dirty="0">
                <a:solidFill>
                  <a:srgbClr val="FFFF00"/>
                </a:solidFill>
              </a:rPr>
              <a:t> </a:t>
            </a:r>
            <a:r>
              <a:rPr lang="en-US" sz="2933" dirty="0"/>
              <a:t>engineering and production</a:t>
            </a:r>
          </a:p>
          <a:p>
            <a:pPr marL="759865" lvl="1" defTabSz="1085824">
              <a:spcBef>
                <a:spcPct val="50000"/>
              </a:spcBef>
            </a:pPr>
            <a:r>
              <a:rPr lang="en-US" sz="2933" dirty="0"/>
              <a:t>Removing technical inter-dependencies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1" y="990600"/>
            <a:ext cx="3506153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8" tIns="48768" rIns="109728" bIns="48768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charset="0"/>
              </a:defRPr>
            </a:lvl1pPr>
            <a:lvl2pPr defTabSz="814388">
              <a:defRPr>
                <a:solidFill>
                  <a:schemeClr val="tx1"/>
                </a:solidFill>
                <a:latin typeface="Arial" charset="0"/>
              </a:defRPr>
            </a:lvl2pPr>
            <a:lvl3pPr defTabSz="814388">
              <a:defRPr>
                <a:solidFill>
                  <a:schemeClr val="tx1"/>
                </a:solidFill>
                <a:latin typeface="Arial" charset="0"/>
              </a:defRPr>
            </a:lvl3pPr>
            <a:lvl4pPr defTabSz="814388">
              <a:defRPr>
                <a:solidFill>
                  <a:schemeClr val="tx1"/>
                </a:solidFill>
                <a:latin typeface="Arial" charset="0"/>
              </a:defRPr>
            </a:lvl4pPr>
            <a:lvl5pPr defTabSz="814388">
              <a:defRPr>
                <a:solidFill>
                  <a:schemeClr val="tx1"/>
                </a:solidFill>
                <a:latin typeface="Arial" charset="0"/>
              </a:defRPr>
            </a:lvl5pPr>
            <a:lvl6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1964 – IBM System/360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8" name="Picture 8" descr="A System/360 instal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2"/>
          <a:stretch/>
        </p:blipFill>
        <p:spPr bwMode="auto">
          <a:xfrm>
            <a:off x="304800" y="1477008"/>
            <a:ext cx="5852584" cy="44513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System/360 Model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53" y="4709160"/>
            <a:ext cx="2029831" cy="1585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65760" y="6433581"/>
            <a:ext cx="3596640" cy="235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85824">
              <a:defRPr/>
            </a:pPr>
            <a:r>
              <a:rPr lang="en-US" sz="933" kern="0" dirty="0">
                <a:solidFill>
                  <a:srgbClr val="FFFFFF">
                    <a:lumMod val="75000"/>
                  </a:srgbClr>
                </a:solidFill>
              </a:rPr>
              <a:t>Source:  IBM</a:t>
            </a:r>
          </a:p>
        </p:txBody>
      </p:sp>
    </p:spTree>
    <p:extLst>
      <p:ext uri="{BB962C8B-B14F-4D97-AF65-F5344CB8AC3E}">
        <p14:creationId xmlns:p14="http://schemas.microsoft.com/office/powerpoint/2010/main" val="18064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1516</Words>
  <Application>Microsoft Macintosh PowerPoint</Application>
  <PresentationFormat>Widescreen</PresentationFormat>
  <Paragraphs>222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 Light</vt:lpstr>
      <vt:lpstr>Helvetica Neue</vt:lpstr>
      <vt:lpstr>Arial</vt:lpstr>
      <vt:lpstr>Calibri</vt:lpstr>
      <vt:lpstr>Office Theme</vt:lpstr>
      <vt:lpstr>Short introduction to complexity</vt:lpstr>
      <vt:lpstr>The current Telco service reality</vt:lpstr>
      <vt:lpstr>Complexity comes from hidden structure Which is not always evil</vt:lpstr>
      <vt:lpstr>We need complexity to achieve robustness But too much complexity brings no benefit</vt:lpstr>
      <vt:lpstr>We are about complexity in two areas Provisioning + Activation system designs and service design</vt:lpstr>
      <vt:lpstr>Robust Yet Fragile (RYF) tradeoff</vt:lpstr>
      <vt:lpstr>The Architecture of complexity Hierarchical and near-decomposable systems for a faster evolution</vt:lpstr>
      <vt:lpstr>Every Industry Modularizes as Complexity Increases</vt:lpstr>
      <vt:lpstr>Every Industry Modularizes as Complexity Increases</vt:lpstr>
      <vt:lpstr>How can I organize my subsystems to improve RYF tradeoffs? Biology and protocol design have something to say</vt:lpstr>
      <vt:lpstr>The resource-facing layer is becoming the OS of the network A key piece of the complex architecture</vt:lpstr>
      <vt:lpstr>Same Complexity architecture can be applied to service design  Network Service Header technical service design</vt:lpstr>
      <vt:lpstr>Model-driven systems</vt:lpstr>
      <vt:lpstr>Modeling is a synonym of  abstraction</vt:lpstr>
      <vt:lpstr>Model-driven Software Engineering (MDSE) A growing trend in software development</vt:lpstr>
      <vt:lpstr>Translating this facts to Telecom service design</vt:lpstr>
      <vt:lpstr>Modeling additional advantages</vt:lpstr>
      <vt:lpstr>Everything is a model!</vt:lpstr>
      <vt:lpstr>Puttying all together in the MDSE methodology</vt:lpstr>
      <vt:lpstr>Modeling Languages</vt:lpstr>
      <vt:lpstr>Business Process Model and Notation Big focus on graphical tools to model processes, code is XML</vt:lpstr>
      <vt:lpstr>NETCONF/YANG architecture and history</vt:lpstr>
      <vt:lpstr>OpenDaylight: An opensource YANG-based model-driven system</vt:lpstr>
      <vt:lpstr>PowerPoint Presentation</vt:lpstr>
      <vt:lpstr>Writing ”Transformations” in ODL: two options Java or REST</vt:lpstr>
      <vt:lpstr>Ontology and Machine learning</vt:lpstr>
      <vt:lpstr>Ontology comes from “knowledge science” What kind of things models are…?</vt:lpstr>
      <vt:lpstr>Context Modeling A formal representation of  context information</vt:lpstr>
      <vt:lpstr>Entity Model and Relationships</vt:lpstr>
      <vt:lpstr>Machine Learning</vt:lpstr>
      <vt:lpstr>PowerPoint Presentation</vt:lpstr>
      <vt:lpstr>What is machine learning?</vt:lpstr>
      <vt:lpstr>What would it mean for network services?</vt:lpstr>
      <vt:lpstr>Machine Learning use cases today in Telecom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</cp:revision>
  <dcterms:created xsi:type="dcterms:W3CDTF">2016-12-14T13:40:25Z</dcterms:created>
  <dcterms:modified xsi:type="dcterms:W3CDTF">2016-12-16T15:22:43Z</dcterms:modified>
</cp:coreProperties>
</file>