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7" roundtripDataSignature="AMtx7mglxE0G1IvF6dCWM/oj73j2k30z9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customschemas.google.com/relationships/presentationmetadata" Target="metadata"/><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 name="Shape 40"/>
        <p:cNvGrpSpPr/>
        <p:nvPr/>
      </p:nvGrpSpPr>
      <p:grpSpPr>
        <a:xfrm>
          <a:off x="0" y="0"/>
          <a:ext cx="0" cy="0"/>
          <a:chOff x="0" y="0"/>
          <a:chExt cx="0" cy="0"/>
        </a:xfrm>
      </p:grpSpPr>
      <p:sp>
        <p:nvSpPr>
          <p:cNvPr id="41" name="Google Shape;4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2" name="Google Shape;42;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009e0f3963_1_6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7" name="Google Shape;107;g1009e0f3963_1_6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4" name="Google Shape;114;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9" name="Google Shape;119;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 name="Shape 46"/>
        <p:cNvGrpSpPr/>
        <p:nvPr/>
      </p:nvGrpSpPr>
      <p:grpSpPr>
        <a:xfrm>
          <a:off x="0" y="0"/>
          <a:ext cx="0" cy="0"/>
          <a:chOff x="0" y="0"/>
          <a:chExt cx="0" cy="0"/>
        </a:xfrm>
      </p:grpSpPr>
      <p:sp>
        <p:nvSpPr>
          <p:cNvPr id="47" name="Google Shape;47;gfd96ee93aa_1_2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8" name="Google Shape;48;gfd96ee93aa_1_23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1009e0f3963_1_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7" name="Google Shape;57;g1009e0f3963_1_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fd96ee93aa_1_23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9" name="Google Shape;69;gfd96ee93aa_1_23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1009e0f3963_1_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7" name="Google Shape;77;g1009e0f3963_1_3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1009e0f3963_1_3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3" name="Google Shape;83;g1009e0f3963_1_3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009e0f3963_1_4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9" name="Google Shape;89;g1009e0f3963_1_4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009e0f3963_1_5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5" name="Google Shape;95;g1009e0f3963_1_5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1009e0f3963_1_5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1" name="Google Shape;101;g1009e0f3963_1_5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9.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6.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10.png"/><Relationship Id="rId4"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5.png"/><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p:cSld name="Diapositiva de título">
    <p:spTree>
      <p:nvGrpSpPr>
        <p:cNvPr id="11" name="Shape 11"/>
        <p:cNvGrpSpPr/>
        <p:nvPr/>
      </p:nvGrpSpPr>
      <p:grpSpPr>
        <a:xfrm>
          <a:off x="0" y="0"/>
          <a:ext cx="0" cy="0"/>
          <a:chOff x="0" y="0"/>
          <a:chExt cx="0" cy="0"/>
        </a:xfrm>
      </p:grpSpPr>
      <p:sp>
        <p:nvSpPr>
          <p:cNvPr id="12" name="Google Shape;12;p12"/>
          <p:cNvSpPr txBox="1"/>
          <p:nvPr>
            <p:ph type="ctrTitle"/>
          </p:nvPr>
        </p:nvSpPr>
        <p:spPr>
          <a:xfrm>
            <a:off x="0" y="0"/>
            <a:ext cx="12192000" cy="3783724"/>
          </a:xfrm>
          <a:prstGeom prst="rect">
            <a:avLst/>
          </a:prstGeom>
          <a:solidFill>
            <a:srgbClr val="004982"/>
          </a:solid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4400"/>
              <a:buFont typeface="Calibri"/>
              <a:buNone/>
              <a:defRPr b="1" sz="440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12"/>
          <p:cNvSpPr txBox="1"/>
          <p:nvPr>
            <p:ph idx="1" type="subTitle"/>
          </p:nvPr>
        </p:nvSpPr>
        <p:spPr>
          <a:xfrm>
            <a:off x="0" y="3783724"/>
            <a:ext cx="12192000" cy="720000"/>
          </a:xfrm>
          <a:prstGeom prst="rect">
            <a:avLst/>
          </a:prstGeom>
          <a:solidFill>
            <a:srgbClr val="7A9CC4"/>
          </a:solidFill>
          <a:ln>
            <a:noFill/>
          </a:ln>
        </p:spPr>
        <p:txBody>
          <a:bodyPr anchorCtr="0" anchor="ctr" bIns="45700" lIns="91425" spcFirstLastPara="1" rIns="91425" wrap="square" tIns="45700">
            <a:normAutofit/>
          </a:bodyPr>
          <a:lstStyle>
            <a:lvl1pPr lvl="0" algn="l">
              <a:lnSpc>
                <a:spcPct val="90000"/>
              </a:lnSpc>
              <a:spcBef>
                <a:spcPts val="1000"/>
              </a:spcBef>
              <a:spcAft>
                <a:spcPts val="0"/>
              </a:spcAft>
              <a:buClr>
                <a:schemeClr val="lt1"/>
              </a:buClr>
              <a:buSzPts val="2400"/>
              <a:buNone/>
              <a:defRPr sz="2400">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id="14" name="Google Shape;14;p12"/>
          <p:cNvPicPr preferRelativeResize="0"/>
          <p:nvPr/>
        </p:nvPicPr>
        <p:blipFill rotWithShape="1">
          <a:blip r:embed="rId2">
            <a:alphaModFix/>
          </a:blip>
          <a:srcRect b="26040" l="0" r="0" t="25405"/>
          <a:stretch/>
        </p:blipFill>
        <p:spPr>
          <a:xfrm>
            <a:off x="8347027" y="5152456"/>
            <a:ext cx="3041199" cy="720000"/>
          </a:xfrm>
          <a:prstGeom prst="rect">
            <a:avLst/>
          </a:prstGeom>
          <a:noFill/>
          <a:ln>
            <a:noFill/>
          </a:ln>
        </p:spPr>
      </p:pic>
      <p:pic>
        <p:nvPicPr>
          <p:cNvPr descr="fing" id="15" name="Google Shape;15;p12"/>
          <p:cNvPicPr preferRelativeResize="0"/>
          <p:nvPr/>
        </p:nvPicPr>
        <p:blipFill rotWithShape="1">
          <a:blip r:embed="rId3">
            <a:alphaModFix/>
          </a:blip>
          <a:srcRect b="0" l="0" r="0" t="0"/>
          <a:stretch/>
        </p:blipFill>
        <p:spPr>
          <a:xfrm>
            <a:off x="1020867" y="5152456"/>
            <a:ext cx="2824106" cy="720000"/>
          </a:xfrm>
          <a:prstGeom prst="rect">
            <a:avLst/>
          </a:prstGeom>
          <a:noFill/>
          <a:ln>
            <a:noFill/>
          </a:ln>
        </p:spPr>
      </p:pic>
      <p:sp>
        <p:nvSpPr>
          <p:cNvPr id="16" name="Google Shape;16;p12"/>
          <p:cNvSpPr txBox="1"/>
          <p:nvPr/>
        </p:nvSpPr>
        <p:spPr>
          <a:xfrm>
            <a:off x="0" y="6526924"/>
            <a:ext cx="12192000" cy="331076"/>
          </a:xfrm>
          <a:prstGeom prst="rect">
            <a:avLst/>
          </a:prstGeom>
          <a:solidFill>
            <a:srgbClr val="004982"/>
          </a:solid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lt1"/>
              </a:buClr>
              <a:buSzPts val="1400"/>
              <a:buFont typeface="Arial"/>
              <a:buNone/>
            </a:pPr>
            <a:r>
              <a:rPr b="0" i="0" lang="es-ES" sz="1400" u="none" cap="none" strike="noStrike">
                <a:solidFill>
                  <a:schemeClr val="lt1"/>
                </a:solidFill>
                <a:latin typeface="Calibri"/>
                <a:ea typeface="Calibri"/>
                <a:cs typeface="Calibri"/>
                <a:sym typeface="Calibri"/>
              </a:rPr>
              <a:t>	Curso de Inspección de Generadores de Vapor</a:t>
            </a:r>
            <a:endParaRPr b="0" i="0" sz="1400" u="none" cap="none" strike="noStrike">
              <a:solidFill>
                <a:srgbClr val="000000"/>
              </a:solidFill>
              <a:latin typeface="Arial"/>
              <a:ea typeface="Arial"/>
              <a:cs typeface="Arial"/>
              <a:sym typeface="Arial"/>
            </a:endParaRPr>
          </a:p>
        </p:txBody>
      </p:sp>
      <p:pic>
        <p:nvPicPr>
          <p:cNvPr descr="Embajada en Noruega | BOLETIN INFORMATIVO DEL INTI" id="17" name="Google Shape;17;p12"/>
          <p:cNvPicPr preferRelativeResize="0"/>
          <p:nvPr/>
        </p:nvPicPr>
        <p:blipFill rotWithShape="1">
          <a:blip r:embed="rId4">
            <a:alphaModFix/>
          </a:blip>
          <a:srcRect b="5184" l="0" r="0" t="1169"/>
          <a:stretch/>
        </p:blipFill>
        <p:spPr>
          <a:xfrm>
            <a:off x="5243357" y="5152456"/>
            <a:ext cx="1705285" cy="7200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Un objeto">
  <p:cSld name="Un objeto">
    <p:spTree>
      <p:nvGrpSpPr>
        <p:cNvPr id="18" name="Shape 18"/>
        <p:cNvGrpSpPr/>
        <p:nvPr/>
      </p:nvGrpSpPr>
      <p:grpSpPr>
        <a:xfrm>
          <a:off x="0" y="0"/>
          <a:ext cx="0" cy="0"/>
          <a:chOff x="0" y="0"/>
          <a:chExt cx="0" cy="0"/>
        </a:xfrm>
      </p:grpSpPr>
      <p:sp>
        <p:nvSpPr>
          <p:cNvPr id="19" name="Google Shape;19;p14"/>
          <p:cNvSpPr txBox="1"/>
          <p:nvPr>
            <p:ph type="title"/>
          </p:nvPr>
        </p:nvSpPr>
        <p:spPr>
          <a:xfrm>
            <a:off x="0" y="0"/>
            <a:ext cx="12192000" cy="1325563"/>
          </a:xfrm>
          <a:prstGeom prst="rect">
            <a:avLst/>
          </a:prstGeom>
          <a:solidFill>
            <a:srgbClr val="004982"/>
          </a:solid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600"/>
              <a:buFont typeface="Calibri"/>
              <a:buNone/>
              <a:defRPr b="0" sz="360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4"/>
          <p:cNvSpPr txBox="1"/>
          <p:nvPr>
            <p:ph idx="1" type="body"/>
          </p:nvPr>
        </p:nvSpPr>
        <p:spPr>
          <a:xfrm>
            <a:off x="838200" y="1750574"/>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1" name="Google Shape;21;p14"/>
          <p:cNvSpPr txBox="1"/>
          <p:nvPr/>
        </p:nvSpPr>
        <p:spPr>
          <a:xfrm>
            <a:off x="0" y="6526924"/>
            <a:ext cx="10115181" cy="331076"/>
          </a:xfrm>
          <a:prstGeom prst="rect">
            <a:avLst/>
          </a:prstGeom>
          <a:solidFill>
            <a:srgbClr val="004982"/>
          </a:solid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lt1"/>
              </a:buClr>
              <a:buSzPts val="1400"/>
              <a:buFont typeface="Arial"/>
              <a:buNone/>
            </a:pPr>
            <a:r>
              <a:rPr b="0" i="0" lang="es-ES" sz="1400" u="none" cap="none" strike="noStrike">
                <a:solidFill>
                  <a:schemeClr val="lt1"/>
                </a:solidFill>
                <a:latin typeface="Calibri"/>
                <a:ea typeface="Calibri"/>
                <a:cs typeface="Calibri"/>
                <a:sym typeface="Calibri"/>
              </a:rPr>
              <a:t>	Curso de Inspección de Generadores de Vapor</a:t>
            </a:r>
            <a:endParaRPr b="0" i="0" sz="1400" u="none" cap="none" strike="noStrike">
              <a:solidFill>
                <a:srgbClr val="000000"/>
              </a:solidFill>
              <a:latin typeface="Arial"/>
              <a:ea typeface="Arial"/>
              <a:cs typeface="Arial"/>
              <a:sym typeface="Arial"/>
            </a:endParaRPr>
          </a:p>
        </p:txBody>
      </p:sp>
      <p:pic>
        <p:nvPicPr>
          <p:cNvPr descr="fing" id="22" name="Google Shape;22;p14"/>
          <p:cNvPicPr preferRelativeResize="0"/>
          <p:nvPr/>
        </p:nvPicPr>
        <p:blipFill rotWithShape="1">
          <a:blip r:embed="rId2">
            <a:alphaModFix/>
          </a:blip>
          <a:srcRect b="0" l="30016" r="46755" t="0"/>
          <a:stretch/>
        </p:blipFill>
        <p:spPr>
          <a:xfrm>
            <a:off x="10198394" y="6526928"/>
            <a:ext cx="301639" cy="331076"/>
          </a:xfrm>
          <a:prstGeom prst="rect">
            <a:avLst/>
          </a:prstGeom>
          <a:noFill/>
          <a:ln>
            <a:noFill/>
          </a:ln>
        </p:spPr>
      </p:pic>
      <p:pic>
        <p:nvPicPr>
          <p:cNvPr descr="Embajada en Noruega | BOLETIN INFORMATIVO DEL INTI" id="23" name="Google Shape;23;p14"/>
          <p:cNvPicPr preferRelativeResize="0"/>
          <p:nvPr/>
        </p:nvPicPr>
        <p:blipFill rotWithShape="1">
          <a:blip r:embed="rId3">
            <a:alphaModFix/>
          </a:blip>
          <a:srcRect b="5184" l="1430" r="56023" t="1169"/>
          <a:stretch/>
        </p:blipFill>
        <p:spPr>
          <a:xfrm>
            <a:off x="10936954" y="6526927"/>
            <a:ext cx="333633" cy="331077"/>
          </a:xfrm>
          <a:prstGeom prst="rect">
            <a:avLst/>
          </a:prstGeom>
          <a:noFill/>
          <a:ln>
            <a:noFill/>
          </a:ln>
        </p:spPr>
      </p:pic>
      <p:pic>
        <p:nvPicPr>
          <p:cNvPr id="24" name="Google Shape;24;p14"/>
          <p:cNvPicPr preferRelativeResize="0"/>
          <p:nvPr/>
        </p:nvPicPr>
        <p:blipFill rotWithShape="1">
          <a:blip r:embed="rId4">
            <a:alphaModFix/>
          </a:blip>
          <a:srcRect b="26040" l="0" r="80657" t="25405"/>
          <a:stretch/>
        </p:blipFill>
        <p:spPr>
          <a:xfrm>
            <a:off x="10583245" y="6526926"/>
            <a:ext cx="270496" cy="331078"/>
          </a:xfrm>
          <a:prstGeom prst="rect">
            <a:avLst/>
          </a:prstGeom>
          <a:noFill/>
          <a:ln>
            <a:noFill/>
          </a:ln>
        </p:spPr>
      </p:pic>
      <p:sp>
        <p:nvSpPr>
          <p:cNvPr id="25" name="Google Shape;25;p14"/>
          <p:cNvSpPr txBox="1"/>
          <p:nvPr/>
        </p:nvSpPr>
        <p:spPr>
          <a:xfrm>
            <a:off x="11353800" y="6526924"/>
            <a:ext cx="838200" cy="331078"/>
          </a:xfrm>
          <a:prstGeom prst="rect">
            <a:avLst/>
          </a:prstGeom>
          <a:solidFill>
            <a:srgbClr val="004982"/>
          </a:solid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lt1"/>
              </a:buClr>
              <a:buSzPts val="1400"/>
              <a:buFont typeface="Arial"/>
              <a:buNone/>
            </a:pPr>
            <a:r>
              <a:rPr b="0" i="0" lang="es-ES" sz="1400" u="none" cap="none" strike="noStrike">
                <a:solidFill>
                  <a:schemeClr val="lt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bliografía">
  <p:cSld name="Bibliografía">
    <p:spTree>
      <p:nvGrpSpPr>
        <p:cNvPr id="26" name="Shape 26"/>
        <p:cNvGrpSpPr/>
        <p:nvPr/>
      </p:nvGrpSpPr>
      <p:grpSpPr>
        <a:xfrm>
          <a:off x="0" y="0"/>
          <a:ext cx="0" cy="0"/>
          <a:chOff x="0" y="0"/>
          <a:chExt cx="0" cy="0"/>
        </a:xfrm>
      </p:grpSpPr>
      <p:sp>
        <p:nvSpPr>
          <p:cNvPr id="27" name="Google Shape;27;p20"/>
          <p:cNvSpPr txBox="1"/>
          <p:nvPr>
            <p:ph idx="1" type="body"/>
          </p:nvPr>
        </p:nvSpPr>
        <p:spPr>
          <a:xfrm>
            <a:off x="838200" y="1750574"/>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 name="Google Shape;28;p20"/>
          <p:cNvSpPr txBox="1"/>
          <p:nvPr/>
        </p:nvSpPr>
        <p:spPr>
          <a:xfrm>
            <a:off x="0" y="-1"/>
            <a:ext cx="12192000" cy="1325563"/>
          </a:xfrm>
          <a:prstGeom prst="rect">
            <a:avLst/>
          </a:prstGeom>
          <a:solidFill>
            <a:srgbClr val="004982"/>
          </a:solid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lt1"/>
              </a:buClr>
              <a:buSzPts val="3600"/>
              <a:buFont typeface="Calibri"/>
              <a:buNone/>
            </a:pPr>
            <a:r>
              <a:rPr b="0" i="0" lang="es-ES" sz="3600" u="none" cap="none" strike="noStrike">
                <a:solidFill>
                  <a:schemeClr val="lt1"/>
                </a:solidFill>
                <a:latin typeface="Calibri"/>
                <a:ea typeface="Calibri"/>
                <a:cs typeface="Calibri"/>
                <a:sym typeface="Calibri"/>
              </a:rPr>
              <a:t>Bibliografía</a:t>
            </a:r>
            <a:endParaRPr b="0" i="0" sz="1400" u="none" cap="none" strike="noStrike">
              <a:solidFill>
                <a:srgbClr val="000000"/>
              </a:solidFill>
              <a:latin typeface="Arial"/>
              <a:ea typeface="Arial"/>
              <a:cs typeface="Arial"/>
              <a:sym typeface="Arial"/>
            </a:endParaRPr>
          </a:p>
        </p:txBody>
      </p:sp>
      <p:sp>
        <p:nvSpPr>
          <p:cNvPr id="29" name="Google Shape;29;p20"/>
          <p:cNvSpPr txBox="1"/>
          <p:nvPr/>
        </p:nvSpPr>
        <p:spPr>
          <a:xfrm>
            <a:off x="0" y="6526920"/>
            <a:ext cx="10115181" cy="331076"/>
          </a:xfrm>
          <a:prstGeom prst="rect">
            <a:avLst/>
          </a:prstGeom>
          <a:solidFill>
            <a:srgbClr val="004982"/>
          </a:solid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lt1"/>
              </a:buClr>
              <a:buSzPts val="1400"/>
              <a:buFont typeface="Arial"/>
              <a:buNone/>
            </a:pPr>
            <a:r>
              <a:rPr b="0" i="0" lang="es-ES" sz="1400" u="none" cap="none" strike="noStrike">
                <a:solidFill>
                  <a:schemeClr val="lt1"/>
                </a:solidFill>
                <a:latin typeface="Calibri"/>
                <a:ea typeface="Calibri"/>
                <a:cs typeface="Calibri"/>
                <a:sym typeface="Calibri"/>
              </a:rPr>
              <a:t>	Curso de Inspección de Generadores de Vapor</a:t>
            </a:r>
            <a:endParaRPr b="0" i="0" sz="1400" u="none" cap="none" strike="noStrike">
              <a:solidFill>
                <a:srgbClr val="000000"/>
              </a:solidFill>
              <a:latin typeface="Arial"/>
              <a:ea typeface="Arial"/>
              <a:cs typeface="Arial"/>
              <a:sym typeface="Arial"/>
            </a:endParaRPr>
          </a:p>
        </p:txBody>
      </p:sp>
      <p:pic>
        <p:nvPicPr>
          <p:cNvPr descr="fing" id="30" name="Google Shape;30;p20"/>
          <p:cNvPicPr preferRelativeResize="0"/>
          <p:nvPr/>
        </p:nvPicPr>
        <p:blipFill rotWithShape="1">
          <a:blip r:embed="rId2">
            <a:alphaModFix/>
          </a:blip>
          <a:srcRect b="0" l="30016" r="46755" t="0"/>
          <a:stretch/>
        </p:blipFill>
        <p:spPr>
          <a:xfrm>
            <a:off x="10198394" y="6526924"/>
            <a:ext cx="301639" cy="331076"/>
          </a:xfrm>
          <a:prstGeom prst="rect">
            <a:avLst/>
          </a:prstGeom>
          <a:noFill/>
          <a:ln>
            <a:noFill/>
          </a:ln>
        </p:spPr>
      </p:pic>
      <p:pic>
        <p:nvPicPr>
          <p:cNvPr descr="Embajada en Noruega | BOLETIN INFORMATIVO DEL INTI" id="31" name="Google Shape;31;p20"/>
          <p:cNvPicPr preferRelativeResize="0"/>
          <p:nvPr/>
        </p:nvPicPr>
        <p:blipFill rotWithShape="1">
          <a:blip r:embed="rId3">
            <a:alphaModFix/>
          </a:blip>
          <a:srcRect b="5184" l="1430" r="56023" t="1169"/>
          <a:stretch/>
        </p:blipFill>
        <p:spPr>
          <a:xfrm>
            <a:off x="10936954" y="6526923"/>
            <a:ext cx="333633" cy="331077"/>
          </a:xfrm>
          <a:prstGeom prst="rect">
            <a:avLst/>
          </a:prstGeom>
          <a:noFill/>
          <a:ln>
            <a:noFill/>
          </a:ln>
        </p:spPr>
      </p:pic>
      <p:pic>
        <p:nvPicPr>
          <p:cNvPr id="32" name="Google Shape;32;p20"/>
          <p:cNvPicPr preferRelativeResize="0"/>
          <p:nvPr/>
        </p:nvPicPr>
        <p:blipFill rotWithShape="1">
          <a:blip r:embed="rId4">
            <a:alphaModFix/>
          </a:blip>
          <a:srcRect b="26040" l="0" r="80657" t="25405"/>
          <a:stretch/>
        </p:blipFill>
        <p:spPr>
          <a:xfrm>
            <a:off x="10583245" y="6526922"/>
            <a:ext cx="270496" cy="331078"/>
          </a:xfrm>
          <a:prstGeom prst="rect">
            <a:avLst/>
          </a:prstGeom>
          <a:noFill/>
          <a:ln>
            <a:noFill/>
          </a:ln>
        </p:spPr>
      </p:pic>
      <p:sp>
        <p:nvSpPr>
          <p:cNvPr id="33" name="Google Shape;33;p20"/>
          <p:cNvSpPr txBox="1"/>
          <p:nvPr/>
        </p:nvSpPr>
        <p:spPr>
          <a:xfrm>
            <a:off x="11353800" y="6526920"/>
            <a:ext cx="838200" cy="331078"/>
          </a:xfrm>
          <a:prstGeom prst="rect">
            <a:avLst/>
          </a:prstGeom>
          <a:solidFill>
            <a:srgbClr val="004982"/>
          </a:solid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lt1"/>
              </a:buClr>
              <a:buSzPts val="1400"/>
              <a:buFont typeface="Arial"/>
              <a:buNone/>
            </a:pPr>
            <a:r>
              <a:rPr b="0" i="0" lang="es-ES" sz="1400" u="none" cap="none" strike="noStrike">
                <a:solidFill>
                  <a:schemeClr val="lt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gradecimiento (cierre)">
  <p:cSld name="Agradecimiento (cierre)">
    <p:spTree>
      <p:nvGrpSpPr>
        <p:cNvPr id="34" name="Shape 34"/>
        <p:cNvGrpSpPr/>
        <p:nvPr/>
      </p:nvGrpSpPr>
      <p:grpSpPr>
        <a:xfrm>
          <a:off x="0" y="0"/>
          <a:ext cx="0" cy="0"/>
          <a:chOff x="0" y="0"/>
          <a:chExt cx="0" cy="0"/>
        </a:xfrm>
      </p:grpSpPr>
      <p:pic>
        <p:nvPicPr>
          <p:cNvPr id="35" name="Google Shape;35;p21"/>
          <p:cNvPicPr preferRelativeResize="0"/>
          <p:nvPr/>
        </p:nvPicPr>
        <p:blipFill rotWithShape="1">
          <a:blip r:embed="rId2">
            <a:alphaModFix/>
          </a:blip>
          <a:srcRect b="26040" l="0" r="0" t="25405"/>
          <a:stretch/>
        </p:blipFill>
        <p:spPr>
          <a:xfrm>
            <a:off x="8347027" y="5152456"/>
            <a:ext cx="3041199" cy="720000"/>
          </a:xfrm>
          <a:prstGeom prst="rect">
            <a:avLst/>
          </a:prstGeom>
          <a:noFill/>
          <a:ln>
            <a:noFill/>
          </a:ln>
        </p:spPr>
      </p:pic>
      <p:pic>
        <p:nvPicPr>
          <p:cNvPr descr="fing" id="36" name="Google Shape;36;p21"/>
          <p:cNvPicPr preferRelativeResize="0"/>
          <p:nvPr/>
        </p:nvPicPr>
        <p:blipFill rotWithShape="1">
          <a:blip r:embed="rId3">
            <a:alphaModFix/>
          </a:blip>
          <a:srcRect b="0" l="0" r="0" t="0"/>
          <a:stretch/>
        </p:blipFill>
        <p:spPr>
          <a:xfrm>
            <a:off x="1020867" y="5152456"/>
            <a:ext cx="2824106" cy="720000"/>
          </a:xfrm>
          <a:prstGeom prst="rect">
            <a:avLst/>
          </a:prstGeom>
          <a:noFill/>
          <a:ln>
            <a:noFill/>
          </a:ln>
        </p:spPr>
      </p:pic>
      <p:sp>
        <p:nvSpPr>
          <p:cNvPr id="37" name="Google Shape;37;p21"/>
          <p:cNvSpPr txBox="1"/>
          <p:nvPr/>
        </p:nvSpPr>
        <p:spPr>
          <a:xfrm>
            <a:off x="0" y="0"/>
            <a:ext cx="12192000" cy="4497988"/>
          </a:xfrm>
          <a:prstGeom prst="rect">
            <a:avLst/>
          </a:prstGeom>
          <a:solidFill>
            <a:srgbClr val="004982"/>
          </a:solid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lt1"/>
              </a:buClr>
              <a:buSzPts val="4400"/>
              <a:buFont typeface="Calibri"/>
              <a:buNone/>
            </a:pPr>
            <a:r>
              <a:rPr b="1" i="0" lang="es-ES" sz="4400" u="none" cap="none" strike="noStrike">
                <a:solidFill>
                  <a:schemeClr val="lt1"/>
                </a:solidFill>
                <a:latin typeface="Calibri"/>
                <a:ea typeface="Calibri"/>
                <a:cs typeface="Calibri"/>
                <a:sym typeface="Calibri"/>
              </a:rPr>
              <a:t>	¡Muchas gracias!</a:t>
            </a:r>
            <a:endParaRPr b="0" i="0" sz="1400" u="none" cap="none" strike="noStrike">
              <a:solidFill>
                <a:srgbClr val="000000"/>
              </a:solidFill>
              <a:latin typeface="Arial"/>
              <a:ea typeface="Arial"/>
              <a:cs typeface="Arial"/>
              <a:sym typeface="Arial"/>
            </a:endParaRPr>
          </a:p>
        </p:txBody>
      </p:sp>
      <p:pic>
        <p:nvPicPr>
          <p:cNvPr descr="Embajada en Noruega | BOLETIN INFORMATIVO DEL INTI" id="38" name="Google Shape;38;p21"/>
          <p:cNvPicPr preferRelativeResize="0"/>
          <p:nvPr/>
        </p:nvPicPr>
        <p:blipFill rotWithShape="1">
          <a:blip r:embed="rId4">
            <a:alphaModFix/>
          </a:blip>
          <a:srcRect b="5184" l="0" r="0" t="1169"/>
          <a:stretch/>
        </p:blipFill>
        <p:spPr>
          <a:xfrm>
            <a:off x="5243357" y="5152456"/>
            <a:ext cx="1705285" cy="720000"/>
          </a:xfrm>
          <a:prstGeom prst="rect">
            <a:avLst/>
          </a:prstGeom>
          <a:noFill/>
          <a:ln>
            <a:noFill/>
          </a:ln>
        </p:spPr>
      </p:pic>
      <p:sp>
        <p:nvSpPr>
          <p:cNvPr id="39" name="Google Shape;39;p21"/>
          <p:cNvSpPr txBox="1"/>
          <p:nvPr/>
        </p:nvSpPr>
        <p:spPr>
          <a:xfrm>
            <a:off x="0" y="6526924"/>
            <a:ext cx="12192000" cy="331076"/>
          </a:xfrm>
          <a:prstGeom prst="rect">
            <a:avLst/>
          </a:prstGeom>
          <a:solidFill>
            <a:srgbClr val="004982"/>
          </a:solid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lt1"/>
              </a:buClr>
              <a:buSzPts val="1400"/>
              <a:buFont typeface="Arial"/>
              <a:buNone/>
            </a:pPr>
            <a:r>
              <a:rPr b="0" i="0" lang="es-ES" sz="1400" u="none" cap="none" strike="noStrike">
                <a:solidFill>
                  <a:schemeClr val="lt1"/>
                </a:solidFill>
                <a:latin typeface="Calibri"/>
                <a:ea typeface="Calibri"/>
                <a:cs typeface="Calibri"/>
                <a:sym typeface="Calibri"/>
              </a:rPr>
              <a:t>	Curso de Inspección de Generadores de Vapor</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E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www.impo.com.uy/bases/codigo-penal/9155-193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 name="Shape 43"/>
        <p:cNvGrpSpPr/>
        <p:nvPr/>
      </p:nvGrpSpPr>
      <p:grpSpPr>
        <a:xfrm>
          <a:off x="0" y="0"/>
          <a:ext cx="0" cy="0"/>
          <a:chOff x="0" y="0"/>
          <a:chExt cx="0" cy="0"/>
        </a:xfrm>
      </p:grpSpPr>
      <p:sp>
        <p:nvSpPr>
          <p:cNvPr id="44" name="Google Shape;44;p1"/>
          <p:cNvSpPr txBox="1"/>
          <p:nvPr>
            <p:ph type="ctrTitle"/>
          </p:nvPr>
        </p:nvSpPr>
        <p:spPr>
          <a:xfrm>
            <a:off x="0" y="0"/>
            <a:ext cx="12192000" cy="3783724"/>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Calibri"/>
              <a:buNone/>
            </a:pPr>
            <a:r>
              <a:rPr lang="es-ES"/>
              <a:t>	Reglamento de Generadores de Vapor - URSEA</a:t>
            </a:r>
            <a:endParaRPr/>
          </a:p>
          <a:p>
            <a:pPr indent="0" lvl="0" marL="0" rtl="0" algn="l">
              <a:lnSpc>
                <a:spcPct val="90000"/>
              </a:lnSpc>
              <a:spcBef>
                <a:spcPts val="0"/>
              </a:spcBef>
              <a:spcAft>
                <a:spcPts val="0"/>
              </a:spcAft>
              <a:buClr>
                <a:schemeClr val="lt1"/>
              </a:buClr>
              <a:buSzPts val="4400"/>
              <a:buFont typeface="Calibri"/>
              <a:buNone/>
            </a:pPr>
            <a:r>
              <a:rPr lang="es-ES"/>
              <a:t>	</a:t>
            </a:r>
            <a:r>
              <a:rPr lang="es-ES" sz="2400"/>
              <a:t>Anexo 1</a:t>
            </a:r>
            <a:endParaRPr sz="2400"/>
          </a:p>
        </p:txBody>
      </p:sp>
      <p:sp>
        <p:nvSpPr>
          <p:cNvPr id="45" name="Google Shape;45;p1"/>
          <p:cNvSpPr txBox="1"/>
          <p:nvPr>
            <p:ph idx="1" type="subTitle"/>
          </p:nvPr>
        </p:nvSpPr>
        <p:spPr>
          <a:xfrm>
            <a:off x="0" y="3783724"/>
            <a:ext cx="12192000" cy="720000"/>
          </a:xfrm>
          <a:prstGeom prst="rect">
            <a:avLst/>
          </a:prstGeom>
          <a:solidFill>
            <a:srgbClr val="7A9CC4"/>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2400"/>
              <a:buNone/>
            </a:pPr>
            <a:r>
              <a:rPr lang="es-ES"/>
              <a:t>	Docente(s) | Montevideo, Uruguay</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g1009e0f3963_1_63"/>
          <p:cNvSpPr txBox="1"/>
          <p:nvPr>
            <p:ph type="title"/>
          </p:nvPr>
        </p:nvSpPr>
        <p:spPr>
          <a:xfrm>
            <a:off x="0" y="-54429"/>
            <a:ext cx="12192000" cy="1325700"/>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Calibri"/>
              <a:buNone/>
            </a:pPr>
            <a:r>
              <a:rPr lang="es-ES"/>
              <a:t>Información para el registro</a:t>
            </a:r>
            <a:endParaRPr/>
          </a:p>
          <a:p>
            <a:pPr indent="0" lvl="0" marL="0" rtl="0" algn="l">
              <a:spcBef>
                <a:spcPts val="0"/>
              </a:spcBef>
              <a:spcAft>
                <a:spcPts val="0"/>
              </a:spcAft>
              <a:buClr>
                <a:schemeClr val="lt1"/>
              </a:buClr>
              <a:buSzPts val="3600"/>
              <a:buFont typeface="Calibri"/>
              <a:buNone/>
            </a:pPr>
            <a:r>
              <a:rPr lang="es-ES" sz="2000"/>
              <a:t>1.3. Declaración jurada para registro </a:t>
            </a:r>
            <a:endParaRPr sz="2000"/>
          </a:p>
        </p:txBody>
      </p:sp>
      <p:pic>
        <p:nvPicPr>
          <p:cNvPr id="110" name="Google Shape;110;g1009e0f3963_1_63"/>
          <p:cNvPicPr preferRelativeResize="0"/>
          <p:nvPr/>
        </p:nvPicPr>
        <p:blipFill rotWithShape="1">
          <a:blip r:embed="rId3">
            <a:alphaModFix amt="16000"/>
          </a:blip>
          <a:srcRect b="12322" l="24047" r="22419" t="17981"/>
          <a:stretch/>
        </p:blipFill>
        <p:spPr>
          <a:xfrm>
            <a:off x="2919262" y="1551050"/>
            <a:ext cx="6353477" cy="4652926"/>
          </a:xfrm>
          <a:prstGeom prst="rect">
            <a:avLst/>
          </a:prstGeom>
          <a:noFill/>
          <a:ln>
            <a:noFill/>
          </a:ln>
        </p:spPr>
      </p:pic>
      <p:sp>
        <p:nvSpPr>
          <p:cNvPr id="111" name="Google Shape;111;g1009e0f3963_1_63"/>
          <p:cNvSpPr txBox="1"/>
          <p:nvPr>
            <p:ph idx="1" type="body"/>
          </p:nvPr>
        </p:nvSpPr>
        <p:spPr>
          <a:xfrm>
            <a:off x="838200" y="1598175"/>
            <a:ext cx="10515600" cy="49047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rPr b="1" lang="es-ES" sz="2200"/>
              <a:t>Declaración jurada</a:t>
            </a:r>
            <a:endParaRPr b="1" sz="2200"/>
          </a:p>
          <a:p>
            <a:pPr indent="0" lvl="0" marL="0" rtl="0" algn="l">
              <a:spcBef>
                <a:spcPts val="1000"/>
              </a:spcBef>
              <a:spcAft>
                <a:spcPts val="0"/>
              </a:spcAft>
              <a:buSzPts val="1800"/>
              <a:buNone/>
            </a:pPr>
            <a:r>
              <a:rPr lang="es-ES" sz="2200">
                <a:solidFill>
                  <a:srgbClr val="333333"/>
                </a:solidFill>
                <a:highlight>
                  <a:srgbClr val="FFFFFF"/>
                </a:highlight>
              </a:rPr>
              <a:t>Manifestación donde se asegura la  veracidad de lo declarado ante alguna autoridad, y se presume como cierto desde entonces.</a:t>
            </a:r>
            <a:endParaRPr b="1" sz="2200"/>
          </a:p>
          <a:p>
            <a:pPr indent="0" lvl="0" marL="0" rtl="0" algn="l">
              <a:lnSpc>
                <a:spcPct val="90000"/>
              </a:lnSpc>
              <a:spcBef>
                <a:spcPts val="1000"/>
              </a:spcBef>
              <a:spcAft>
                <a:spcPts val="0"/>
              </a:spcAft>
              <a:buSzPts val="1800"/>
              <a:buNone/>
            </a:pPr>
            <a:r>
              <a:t/>
            </a:r>
            <a:endParaRPr b="1" sz="2200"/>
          </a:p>
          <a:p>
            <a:pPr indent="0" lvl="0" marL="0" rtl="0" algn="l">
              <a:lnSpc>
                <a:spcPct val="90000"/>
              </a:lnSpc>
              <a:spcBef>
                <a:spcPts val="1000"/>
              </a:spcBef>
              <a:spcAft>
                <a:spcPts val="0"/>
              </a:spcAft>
              <a:buSzPts val="1800"/>
              <a:buNone/>
            </a:pPr>
            <a:r>
              <a:rPr b="1" lang="es-ES" sz="2200"/>
              <a:t>Art 239 Código Penal</a:t>
            </a:r>
            <a:endParaRPr sz="2200"/>
          </a:p>
          <a:p>
            <a:pPr indent="0" lvl="0" marL="0" rtl="0" algn="l">
              <a:lnSpc>
                <a:spcPct val="90000"/>
              </a:lnSpc>
              <a:spcBef>
                <a:spcPts val="1000"/>
              </a:spcBef>
              <a:spcAft>
                <a:spcPts val="0"/>
              </a:spcAft>
              <a:buSzPts val="1800"/>
              <a:buNone/>
            </a:pPr>
            <a:r>
              <a:rPr lang="es-ES" sz="2200">
                <a:solidFill>
                  <a:srgbClr val="333333"/>
                </a:solidFill>
                <a:highlight>
                  <a:srgbClr val="FFFFFF"/>
                </a:highlight>
              </a:rPr>
              <a:t>(Falsificación ideológica por un particular)</a:t>
            </a:r>
            <a:endParaRPr sz="2200">
              <a:solidFill>
                <a:srgbClr val="333333"/>
              </a:solidFill>
              <a:highlight>
                <a:srgbClr val="FFFFFF"/>
              </a:highlight>
            </a:endParaRPr>
          </a:p>
          <a:p>
            <a:pPr indent="0" lvl="0" marL="0" rtl="0" algn="l">
              <a:lnSpc>
                <a:spcPct val="90000"/>
              </a:lnSpc>
              <a:spcBef>
                <a:spcPts val="1000"/>
              </a:spcBef>
              <a:spcAft>
                <a:spcPts val="0"/>
              </a:spcAft>
              <a:buSzPts val="1800"/>
              <a:buNone/>
            </a:pPr>
            <a:r>
              <a:rPr lang="es-ES" sz="2200">
                <a:solidFill>
                  <a:srgbClr val="333333"/>
                </a:solidFill>
                <a:highlight>
                  <a:srgbClr val="FFFFFF"/>
                </a:highlight>
              </a:rPr>
              <a:t>El que, con motivo del otorgamiento o formalización de un documento público, ante un funcionario público, prestare una declaración falsa sobre su identidad o estado, o cualquiera otra circunstancia de hecho, será castigado con tres a veinticuatro meses de prisión.</a:t>
            </a:r>
            <a:endParaRPr sz="2200">
              <a:solidFill>
                <a:srgbClr val="333333"/>
              </a:solidFill>
              <a:highlight>
                <a:srgbClr val="FFFFFF"/>
              </a:highlight>
            </a:endParaRPr>
          </a:p>
          <a:p>
            <a:pPr indent="0" lvl="0" marL="0" rtl="0" algn="l">
              <a:lnSpc>
                <a:spcPct val="90000"/>
              </a:lnSpc>
              <a:spcBef>
                <a:spcPts val="1000"/>
              </a:spcBef>
              <a:spcAft>
                <a:spcPts val="0"/>
              </a:spcAft>
              <a:buSzPts val="1800"/>
              <a:buNone/>
            </a:pPr>
            <a:r>
              <a:t/>
            </a:r>
            <a:endParaRPr sz="22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9"/>
          <p:cNvSpPr txBox="1"/>
          <p:nvPr>
            <p:ph idx="1" type="body"/>
          </p:nvPr>
        </p:nvSpPr>
        <p:spPr>
          <a:xfrm>
            <a:off x="838200" y="1750574"/>
            <a:ext cx="10515600" cy="4351338"/>
          </a:xfrm>
          <a:prstGeom prst="rect">
            <a:avLst/>
          </a:prstGeom>
          <a:noFill/>
          <a:ln>
            <a:noFill/>
          </a:ln>
        </p:spPr>
        <p:txBody>
          <a:bodyPr anchorCtr="0" anchor="t" bIns="45700" lIns="91425" spcFirstLastPara="1" rIns="91425" wrap="square" tIns="45700">
            <a:normAutofit/>
          </a:bodyPr>
          <a:lstStyle/>
          <a:p>
            <a:pPr indent="-457200" lvl="0" marL="635000" rtl="0" algn="l">
              <a:lnSpc>
                <a:spcPct val="150000"/>
              </a:lnSpc>
              <a:spcBef>
                <a:spcPts val="0"/>
              </a:spcBef>
              <a:spcAft>
                <a:spcPts val="0"/>
              </a:spcAft>
              <a:buSzPts val="2800"/>
              <a:buChar char="•"/>
            </a:pPr>
            <a:r>
              <a:rPr lang="es-ES" sz="2000"/>
              <a:t>Reglamento de Generadores de Vapor URSEA, julio 2021</a:t>
            </a:r>
            <a:endParaRPr sz="2000"/>
          </a:p>
          <a:p>
            <a:pPr indent="-406400" lvl="0" marL="635000" rtl="0" algn="l">
              <a:lnSpc>
                <a:spcPct val="150000"/>
              </a:lnSpc>
              <a:spcBef>
                <a:spcPts val="0"/>
              </a:spcBef>
              <a:spcAft>
                <a:spcPts val="0"/>
              </a:spcAft>
              <a:buSzPts val="2000"/>
              <a:buChar char="•"/>
            </a:pPr>
            <a:r>
              <a:rPr lang="es-ES" sz="2000" u="sng">
                <a:solidFill>
                  <a:schemeClr val="hlink"/>
                </a:solidFill>
                <a:hlinkClick r:id="rId3"/>
              </a:rPr>
              <a:t>Código Penal N°9155</a:t>
            </a:r>
            <a:endParaRPr sz="2000"/>
          </a:p>
          <a:p>
            <a:pPr indent="0" lvl="0" marL="457200" rtl="0" algn="l">
              <a:lnSpc>
                <a:spcPct val="150000"/>
              </a:lnSpc>
              <a:spcBef>
                <a:spcPts val="0"/>
              </a:spcBef>
              <a:spcAft>
                <a:spcPts val="0"/>
              </a:spcAft>
              <a:buSzPts val="1800"/>
              <a:buNone/>
            </a:pPr>
            <a:r>
              <a:t/>
            </a:r>
            <a:endParaRPr/>
          </a:p>
          <a:p>
            <a:pPr indent="-279400" lvl="0" marL="635000" rtl="0" algn="l">
              <a:lnSpc>
                <a:spcPct val="150000"/>
              </a:lnSpc>
              <a:spcBef>
                <a:spcPts val="0"/>
              </a:spcBef>
              <a:spcAft>
                <a:spcPts val="0"/>
              </a:spcAft>
              <a:buSzPts val="2800"/>
              <a:buNone/>
            </a:pPr>
            <a:r>
              <a:t/>
            </a:r>
            <a:endParaRPr sz="20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 name="Shape 49"/>
        <p:cNvGrpSpPr/>
        <p:nvPr/>
      </p:nvGrpSpPr>
      <p:grpSpPr>
        <a:xfrm>
          <a:off x="0" y="0"/>
          <a:ext cx="0" cy="0"/>
          <a:chOff x="0" y="0"/>
          <a:chExt cx="0" cy="0"/>
        </a:xfrm>
      </p:grpSpPr>
      <p:sp>
        <p:nvSpPr>
          <p:cNvPr id="50" name="Google Shape;50;gfd96ee93aa_1_230"/>
          <p:cNvSpPr txBox="1"/>
          <p:nvPr>
            <p:ph type="title"/>
          </p:nvPr>
        </p:nvSpPr>
        <p:spPr>
          <a:xfrm>
            <a:off x="0" y="-54429"/>
            <a:ext cx="12192000" cy="1325700"/>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Calibri"/>
              <a:buNone/>
            </a:pPr>
            <a:r>
              <a:rPr lang="es-ES"/>
              <a:t>Información para el registro</a:t>
            </a:r>
            <a:endParaRPr/>
          </a:p>
          <a:p>
            <a:pPr indent="0" lvl="0" marL="0" rtl="0" algn="l">
              <a:lnSpc>
                <a:spcPct val="90000"/>
              </a:lnSpc>
              <a:spcBef>
                <a:spcPts val="0"/>
              </a:spcBef>
              <a:spcAft>
                <a:spcPts val="0"/>
              </a:spcAft>
              <a:buClr>
                <a:schemeClr val="lt1"/>
              </a:buClr>
              <a:buSzPts val="3600"/>
              <a:buFont typeface="Calibri"/>
              <a:buNone/>
            </a:pPr>
            <a:r>
              <a:rPr lang="es-ES" sz="2000"/>
              <a:t>1.1. Reporte de datos</a:t>
            </a:r>
            <a:endParaRPr sz="2000"/>
          </a:p>
        </p:txBody>
      </p:sp>
      <p:pic>
        <p:nvPicPr>
          <p:cNvPr id="51" name="Google Shape;51;gfd96ee93aa_1_230"/>
          <p:cNvPicPr preferRelativeResize="0"/>
          <p:nvPr/>
        </p:nvPicPr>
        <p:blipFill>
          <a:blip r:embed="rId3">
            <a:alphaModFix/>
          </a:blip>
          <a:stretch>
            <a:fillRect/>
          </a:stretch>
        </p:blipFill>
        <p:spPr>
          <a:xfrm>
            <a:off x="533400" y="1423675"/>
            <a:ext cx="4839924" cy="4967149"/>
          </a:xfrm>
          <a:prstGeom prst="rect">
            <a:avLst/>
          </a:prstGeom>
          <a:noFill/>
          <a:ln>
            <a:noFill/>
          </a:ln>
        </p:spPr>
      </p:pic>
      <p:sp>
        <p:nvSpPr>
          <p:cNvPr id="52" name="Google Shape;52;gfd96ee93aa_1_230"/>
          <p:cNvSpPr/>
          <p:nvPr/>
        </p:nvSpPr>
        <p:spPr>
          <a:xfrm>
            <a:off x="448475" y="1345450"/>
            <a:ext cx="5082900" cy="3737400"/>
          </a:xfrm>
          <a:prstGeom prst="rect">
            <a:avLst/>
          </a:prstGeom>
          <a:noFill/>
          <a:ln cap="flat" cmpd="sng" w="3810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gfd96ee93aa_1_230"/>
          <p:cNvSpPr/>
          <p:nvPr/>
        </p:nvSpPr>
        <p:spPr>
          <a:xfrm>
            <a:off x="5624675" y="1569700"/>
            <a:ext cx="1308000" cy="168300"/>
          </a:xfrm>
          <a:prstGeom prst="rightArrow">
            <a:avLst>
              <a:gd fmla="val 0" name="adj1"/>
              <a:gd fmla="val 50000" name="adj2"/>
            </a:avLst>
          </a:prstGeom>
          <a:solidFill>
            <a:srgbClr val="FF0000"/>
          </a:solid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gfd96ee93aa_1_230"/>
          <p:cNvSpPr txBox="1"/>
          <p:nvPr>
            <p:ph idx="1" type="body"/>
          </p:nvPr>
        </p:nvSpPr>
        <p:spPr>
          <a:xfrm>
            <a:off x="6726825" y="1423675"/>
            <a:ext cx="4951800" cy="1454100"/>
          </a:xfrm>
          <a:prstGeom prst="rect">
            <a:avLst/>
          </a:prstGeom>
          <a:noFill/>
          <a:ln>
            <a:noFill/>
          </a:ln>
        </p:spPr>
        <p:txBody>
          <a:bodyPr anchorCtr="0" anchor="t" bIns="45700" lIns="91425" spcFirstLastPara="1" rIns="91425" wrap="square" tIns="45700">
            <a:noAutofit/>
          </a:bodyPr>
          <a:lstStyle/>
          <a:p>
            <a:pPr indent="0" lvl="0" marL="457200" rtl="0" algn="l">
              <a:lnSpc>
                <a:spcPct val="100000"/>
              </a:lnSpc>
              <a:spcBef>
                <a:spcPts val="0"/>
              </a:spcBef>
              <a:spcAft>
                <a:spcPts val="0"/>
              </a:spcAft>
              <a:buNone/>
            </a:pPr>
            <a:r>
              <a:rPr lang="es-ES" sz="2000"/>
              <a:t>Datos a completar por el representante legal del Propietario a través del trámite en línea de </a:t>
            </a:r>
            <a:r>
              <a:rPr lang="es-ES" sz="2000" u="sng"/>
              <a:t>registro de generadores de vapor</a:t>
            </a:r>
            <a:endParaRPr u="sng"/>
          </a:p>
          <a:p>
            <a:pPr indent="0" lvl="0" marL="457200" rtl="0" algn="l">
              <a:lnSpc>
                <a:spcPct val="100000"/>
              </a:lnSpc>
              <a:spcBef>
                <a:spcPts val="0"/>
              </a:spcBef>
              <a:spcAft>
                <a:spcPts val="0"/>
              </a:spcAft>
              <a:buSzPts val="1800"/>
              <a:buNone/>
            </a:pPr>
            <a:r>
              <a:t/>
            </a:r>
            <a:endParaRPr/>
          </a:p>
          <a:p>
            <a:pPr indent="-279400" lvl="0" marL="635000" rtl="0" algn="l">
              <a:lnSpc>
                <a:spcPct val="100000"/>
              </a:lnSpc>
              <a:spcBef>
                <a:spcPts val="0"/>
              </a:spcBef>
              <a:spcAft>
                <a:spcPts val="0"/>
              </a:spcAft>
              <a:buSzPts val="2800"/>
              <a:buNone/>
            </a:pPr>
            <a:r>
              <a:t/>
            </a:r>
            <a:endParaRPr sz="2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g1009e0f3963_1_10"/>
          <p:cNvSpPr txBox="1"/>
          <p:nvPr>
            <p:ph type="title"/>
          </p:nvPr>
        </p:nvSpPr>
        <p:spPr>
          <a:xfrm>
            <a:off x="0" y="-54429"/>
            <a:ext cx="12192000" cy="1325700"/>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Calibri"/>
              <a:buNone/>
            </a:pPr>
            <a:r>
              <a:rPr lang="es-ES"/>
              <a:t>Información para el registro</a:t>
            </a:r>
            <a:endParaRPr/>
          </a:p>
          <a:p>
            <a:pPr indent="0" lvl="0" marL="0" rtl="0" algn="l">
              <a:lnSpc>
                <a:spcPct val="90000"/>
              </a:lnSpc>
              <a:spcBef>
                <a:spcPts val="0"/>
              </a:spcBef>
              <a:spcAft>
                <a:spcPts val="0"/>
              </a:spcAft>
              <a:buClr>
                <a:schemeClr val="lt1"/>
              </a:buClr>
              <a:buSzPts val="3600"/>
              <a:buFont typeface="Calibri"/>
              <a:buNone/>
            </a:pPr>
            <a:r>
              <a:rPr lang="es-ES" sz="2000"/>
              <a:t>1.1. Reporte de datos</a:t>
            </a:r>
            <a:endParaRPr sz="2000"/>
          </a:p>
        </p:txBody>
      </p:sp>
      <p:pic>
        <p:nvPicPr>
          <p:cNvPr id="60" name="Google Shape;60;g1009e0f3963_1_10"/>
          <p:cNvPicPr preferRelativeResize="0"/>
          <p:nvPr/>
        </p:nvPicPr>
        <p:blipFill>
          <a:blip r:embed="rId3">
            <a:alphaModFix/>
          </a:blip>
          <a:stretch>
            <a:fillRect/>
          </a:stretch>
        </p:blipFill>
        <p:spPr>
          <a:xfrm>
            <a:off x="533400" y="1423675"/>
            <a:ext cx="4839924" cy="4967149"/>
          </a:xfrm>
          <a:prstGeom prst="rect">
            <a:avLst/>
          </a:prstGeom>
          <a:noFill/>
          <a:ln>
            <a:noFill/>
          </a:ln>
        </p:spPr>
      </p:pic>
      <p:sp>
        <p:nvSpPr>
          <p:cNvPr id="61" name="Google Shape;61;g1009e0f3963_1_10"/>
          <p:cNvSpPr/>
          <p:nvPr/>
        </p:nvSpPr>
        <p:spPr>
          <a:xfrm>
            <a:off x="448475" y="1345450"/>
            <a:ext cx="5082900" cy="3737400"/>
          </a:xfrm>
          <a:prstGeom prst="rect">
            <a:avLst/>
          </a:prstGeom>
          <a:noFill/>
          <a:ln cap="flat" cmpd="sng" w="38100">
            <a:solidFill>
              <a:srgbClr val="D8D8D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g1009e0f3963_1_10"/>
          <p:cNvSpPr/>
          <p:nvPr/>
        </p:nvSpPr>
        <p:spPr>
          <a:xfrm>
            <a:off x="5624675" y="1569700"/>
            <a:ext cx="1308000" cy="168300"/>
          </a:xfrm>
          <a:prstGeom prst="rightArrow">
            <a:avLst>
              <a:gd fmla="val 0" name="adj1"/>
              <a:gd fmla="val 50000" name="adj2"/>
            </a:avLst>
          </a:prstGeom>
          <a:solidFill>
            <a:srgbClr val="D8D8D8"/>
          </a:solidFill>
          <a:ln cap="flat" cmpd="sng" w="9525">
            <a:solidFill>
              <a:srgbClr val="D8D8D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g1009e0f3963_1_10"/>
          <p:cNvSpPr txBox="1"/>
          <p:nvPr>
            <p:ph idx="1" type="body"/>
          </p:nvPr>
        </p:nvSpPr>
        <p:spPr>
          <a:xfrm>
            <a:off x="6726825" y="1423675"/>
            <a:ext cx="4951800" cy="1454100"/>
          </a:xfrm>
          <a:prstGeom prst="rect">
            <a:avLst/>
          </a:prstGeom>
          <a:noFill/>
          <a:ln>
            <a:noFill/>
          </a:ln>
        </p:spPr>
        <p:txBody>
          <a:bodyPr anchorCtr="0" anchor="t" bIns="45700" lIns="91425" spcFirstLastPara="1" rIns="91425" wrap="square" tIns="45700">
            <a:noAutofit/>
          </a:bodyPr>
          <a:lstStyle/>
          <a:p>
            <a:pPr indent="0" lvl="0" marL="457200" rtl="0" algn="l">
              <a:lnSpc>
                <a:spcPct val="100000"/>
              </a:lnSpc>
              <a:spcBef>
                <a:spcPts val="0"/>
              </a:spcBef>
              <a:spcAft>
                <a:spcPts val="0"/>
              </a:spcAft>
              <a:buNone/>
            </a:pPr>
            <a:r>
              <a:rPr lang="es-ES" sz="2000">
                <a:solidFill>
                  <a:srgbClr val="D8D8D8"/>
                </a:solidFill>
              </a:rPr>
              <a:t>Datos a completar por el representante legal del Propietario a través del trámite en línea de </a:t>
            </a:r>
            <a:r>
              <a:rPr lang="es-ES" sz="2000" u="sng">
                <a:solidFill>
                  <a:srgbClr val="D8D8D8"/>
                </a:solidFill>
              </a:rPr>
              <a:t>registro de generadores de vapor</a:t>
            </a:r>
            <a:endParaRPr u="sng">
              <a:solidFill>
                <a:srgbClr val="D8D8D8"/>
              </a:solidFill>
            </a:endParaRPr>
          </a:p>
          <a:p>
            <a:pPr indent="0" lvl="0" marL="457200" rtl="0" algn="l">
              <a:lnSpc>
                <a:spcPct val="100000"/>
              </a:lnSpc>
              <a:spcBef>
                <a:spcPts val="0"/>
              </a:spcBef>
              <a:spcAft>
                <a:spcPts val="0"/>
              </a:spcAft>
              <a:buSzPts val="1800"/>
              <a:buNone/>
            </a:pPr>
            <a:r>
              <a:t/>
            </a:r>
            <a:endParaRPr>
              <a:solidFill>
                <a:srgbClr val="D8D8D8"/>
              </a:solidFill>
            </a:endParaRPr>
          </a:p>
          <a:p>
            <a:pPr indent="-279400" lvl="0" marL="635000" rtl="0" algn="l">
              <a:lnSpc>
                <a:spcPct val="100000"/>
              </a:lnSpc>
              <a:spcBef>
                <a:spcPts val="0"/>
              </a:spcBef>
              <a:spcAft>
                <a:spcPts val="0"/>
              </a:spcAft>
              <a:buSzPts val="2800"/>
              <a:buNone/>
            </a:pPr>
            <a:r>
              <a:t/>
            </a:r>
            <a:endParaRPr sz="2000">
              <a:solidFill>
                <a:srgbClr val="D8D8D8"/>
              </a:solidFill>
            </a:endParaRPr>
          </a:p>
        </p:txBody>
      </p:sp>
      <p:sp>
        <p:nvSpPr>
          <p:cNvPr id="64" name="Google Shape;64;g1009e0f3963_1_10"/>
          <p:cNvSpPr/>
          <p:nvPr/>
        </p:nvSpPr>
        <p:spPr>
          <a:xfrm>
            <a:off x="448475" y="5157025"/>
            <a:ext cx="5082900" cy="1325700"/>
          </a:xfrm>
          <a:prstGeom prst="rect">
            <a:avLst/>
          </a:prstGeom>
          <a:noFill/>
          <a:ln cap="flat" cmpd="sng" w="3810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g1009e0f3963_1_10"/>
          <p:cNvSpPr/>
          <p:nvPr/>
        </p:nvSpPr>
        <p:spPr>
          <a:xfrm>
            <a:off x="5624675" y="5253875"/>
            <a:ext cx="1308000" cy="168300"/>
          </a:xfrm>
          <a:prstGeom prst="rightArrow">
            <a:avLst>
              <a:gd fmla="val 0" name="adj1"/>
              <a:gd fmla="val 50000" name="adj2"/>
            </a:avLst>
          </a:prstGeom>
          <a:solidFill>
            <a:srgbClr val="FF0000"/>
          </a:solid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g1009e0f3963_1_10"/>
          <p:cNvSpPr txBox="1"/>
          <p:nvPr>
            <p:ph idx="1" type="body"/>
          </p:nvPr>
        </p:nvSpPr>
        <p:spPr>
          <a:xfrm>
            <a:off x="6726825" y="4559425"/>
            <a:ext cx="4951800" cy="1923300"/>
          </a:xfrm>
          <a:prstGeom prst="rect">
            <a:avLst/>
          </a:prstGeom>
          <a:noFill/>
          <a:ln>
            <a:noFill/>
          </a:ln>
        </p:spPr>
        <p:txBody>
          <a:bodyPr anchorCtr="0" anchor="t" bIns="45700" lIns="91425" spcFirstLastPara="1" rIns="91425" wrap="square" tIns="45700">
            <a:noAutofit/>
          </a:bodyPr>
          <a:lstStyle/>
          <a:p>
            <a:pPr indent="0" lvl="0" marL="457200" rtl="0" algn="l">
              <a:lnSpc>
                <a:spcPct val="100000"/>
              </a:lnSpc>
              <a:spcBef>
                <a:spcPts val="0"/>
              </a:spcBef>
              <a:spcAft>
                <a:spcPts val="0"/>
              </a:spcAft>
              <a:buNone/>
            </a:pPr>
            <a:r>
              <a:rPr b="1" lang="es-ES" sz="2000"/>
              <a:t>Datos a presentar por el profesional idóneo</a:t>
            </a:r>
            <a:r>
              <a:rPr lang="es-ES" sz="2000"/>
              <a:t> (en conjunto con el proyecto de instalación y la dec. jurada de registro) través del trámite en línea de </a:t>
            </a:r>
            <a:r>
              <a:rPr lang="es-ES" sz="2000" u="sng"/>
              <a:t>complemento de registro de generadores de vapor</a:t>
            </a:r>
            <a:endParaRPr u="sng"/>
          </a:p>
          <a:p>
            <a:pPr indent="0" lvl="0" marL="457200" rtl="0" algn="l">
              <a:lnSpc>
                <a:spcPct val="100000"/>
              </a:lnSpc>
              <a:spcBef>
                <a:spcPts val="0"/>
              </a:spcBef>
              <a:spcAft>
                <a:spcPts val="0"/>
              </a:spcAft>
              <a:buSzPts val="1800"/>
              <a:buNone/>
            </a:pPr>
            <a:r>
              <a:t/>
            </a:r>
            <a:endParaRPr/>
          </a:p>
          <a:p>
            <a:pPr indent="-279400" lvl="0" marL="635000" rtl="0" algn="l">
              <a:lnSpc>
                <a:spcPct val="100000"/>
              </a:lnSpc>
              <a:spcBef>
                <a:spcPts val="0"/>
              </a:spcBef>
              <a:spcAft>
                <a:spcPts val="0"/>
              </a:spcAft>
              <a:buSzPts val="2800"/>
              <a:buNone/>
            </a:pPr>
            <a:r>
              <a:t/>
            </a:r>
            <a:endParaRPr sz="2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gfd96ee93aa_1_236"/>
          <p:cNvSpPr txBox="1"/>
          <p:nvPr>
            <p:ph type="title"/>
          </p:nvPr>
        </p:nvSpPr>
        <p:spPr>
          <a:xfrm>
            <a:off x="0" y="-54429"/>
            <a:ext cx="12192000" cy="1325700"/>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Calibri"/>
              <a:buNone/>
            </a:pPr>
            <a:r>
              <a:rPr lang="es-ES"/>
              <a:t>Información para el registro</a:t>
            </a:r>
            <a:endParaRPr/>
          </a:p>
          <a:p>
            <a:pPr indent="0" lvl="0" marL="0" rtl="0" algn="l">
              <a:spcBef>
                <a:spcPts val="0"/>
              </a:spcBef>
              <a:spcAft>
                <a:spcPts val="0"/>
              </a:spcAft>
              <a:buClr>
                <a:schemeClr val="lt1"/>
              </a:buClr>
              <a:buSzPts val="3600"/>
              <a:buFont typeface="Calibri"/>
              <a:buNone/>
            </a:pPr>
            <a:r>
              <a:rPr lang="es-ES" sz="2000"/>
              <a:t>1.1. Reporte de datos</a:t>
            </a:r>
            <a:endParaRPr sz="2000"/>
          </a:p>
        </p:txBody>
      </p:sp>
      <p:sp>
        <p:nvSpPr>
          <p:cNvPr id="72" name="Google Shape;72;gfd96ee93aa_1_236"/>
          <p:cNvSpPr txBox="1"/>
          <p:nvPr>
            <p:ph idx="1" type="body"/>
          </p:nvPr>
        </p:nvSpPr>
        <p:spPr>
          <a:xfrm>
            <a:off x="838200" y="1598175"/>
            <a:ext cx="10515600" cy="49047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rPr b="1" lang="es-ES" sz="2200"/>
              <a:t>V. Anexos Declaración Jurada</a:t>
            </a:r>
            <a:endParaRPr b="1" sz="2200"/>
          </a:p>
          <a:p>
            <a:pPr indent="0" lvl="0" marL="0" rtl="0" algn="l">
              <a:spcBef>
                <a:spcPts val="1000"/>
              </a:spcBef>
              <a:spcAft>
                <a:spcPts val="0"/>
              </a:spcAft>
              <a:buClr>
                <a:schemeClr val="dk1"/>
              </a:buClr>
              <a:buSzPts val="1100"/>
              <a:buFont typeface="Arial"/>
              <a:buNone/>
            </a:pPr>
            <a:r>
              <a:rPr lang="es-ES" sz="2200"/>
              <a:t>Libro de Datos (Data Book)</a:t>
            </a:r>
            <a:endParaRPr sz="2200"/>
          </a:p>
          <a:p>
            <a:pPr indent="-342900" lvl="0" marL="914400" rtl="0" algn="l">
              <a:spcBef>
                <a:spcPts val="1000"/>
              </a:spcBef>
              <a:spcAft>
                <a:spcPts val="0"/>
              </a:spcAft>
              <a:buSzPts val="1800"/>
              <a:buAutoNum type="alphaLcParenBoth"/>
            </a:pPr>
            <a:r>
              <a:rPr lang="es-ES" sz="1800"/>
              <a:t>Plano del equipo con ubicación y dimensiones de todas las conexiones.</a:t>
            </a:r>
            <a:endParaRPr sz="1800"/>
          </a:p>
          <a:p>
            <a:pPr indent="-342900" lvl="0" marL="914400" rtl="0" algn="l">
              <a:spcBef>
                <a:spcPts val="0"/>
              </a:spcBef>
              <a:spcAft>
                <a:spcPts val="0"/>
              </a:spcAft>
              <a:buSzPts val="1800"/>
              <a:buAutoNum type="alphaLcParenBoth"/>
            </a:pPr>
            <a:r>
              <a:rPr lang="es-ES" sz="1800"/>
              <a:t>Planos con detalles de fabricación de los componentes críticos, detalles de uniones soldadas, incluyendo referencia a especificaciones de procedimiento de soldadura y de los materiales componentes.</a:t>
            </a:r>
            <a:endParaRPr sz="1800"/>
          </a:p>
          <a:p>
            <a:pPr indent="-342900" lvl="0" marL="914400" rtl="0" algn="l">
              <a:spcBef>
                <a:spcPts val="0"/>
              </a:spcBef>
              <a:spcAft>
                <a:spcPts val="0"/>
              </a:spcAft>
              <a:buSzPts val="1800"/>
              <a:buAutoNum type="alphaLcParenBoth"/>
            </a:pPr>
            <a:r>
              <a:rPr lang="es-ES" sz="1800"/>
              <a:t>Cuadro indicando en forma agrupada y clara, la ubicación de cada material utilizado en el cuerpo de presión, su especificación y certificado respectivo.</a:t>
            </a:r>
            <a:endParaRPr sz="1800"/>
          </a:p>
          <a:p>
            <a:pPr indent="-342900" lvl="0" marL="914400" rtl="0" algn="l">
              <a:spcBef>
                <a:spcPts val="0"/>
              </a:spcBef>
              <a:spcAft>
                <a:spcPts val="0"/>
              </a:spcAft>
              <a:buSzPts val="1800"/>
              <a:buAutoNum type="alphaLcParenBoth"/>
            </a:pPr>
            <a:r>
              <a:rPr lang="es-ES" sz="1800"/>
              <a:t>Especificación de los procedimientos de soldadura (WPS)</a:t>
            </a:r>
            <a:endParaRPr sz="1800"/>
          </a:p>
          <a:p>
            <a:pPr indent="-342900" lvl="0" marL="914400" rtl="0" algn="l">
              <a:spcBef>
                <a:spcPts val="0"/>
              </a:spcBef>
              <a:spcAft>
                <a:spcPts val="0"/>
              </a:spcAft>
              <a:buSzPts val="1800"/>
              <a:buAutoNum type="alphaLcParenBoth"/>
            </a:pPr>
            <a:r>
              <a:rPr lang="es-ES" sz="1800"/>
              <a:t>Registros de calificación de Procedimientos (PQR)</a:t>
            </a:r>
            <a:endParaRPr sz="1800"/>
          </a:p>
          <a:p>
            <a:pPr indent="-342900" lvl="0" marL="914400" rtl="0" algn="l">
              <a:spcBef>
                <a:spcPts val="0"/>
              </a:spcBef>
              <a:spcAft>
                <a:spcPts val="0"/>
              </a:spcAft>
              <a:buSzPts val="1800"/>
              <a:buAutoNum type="alphaLcParenBoth"/>
            </a:pPr>
            <a:r>
              <a:rPr lang="es-ES" sz="1800"/>
              <a:t>Calificaciones de Habilidad de los Soldadores (WPQ)</a:t>
            </a:r>
            <a:endParaRPr sz="1800"/>
          </a:p>
          <a:p>
            <a:pPr indent="-342900" lvl="0" marL="914400" rtl="0" algn="l">
              <a:spcBef>
                <a:spcPts val="0"/>
              </a:spcBef>
              <a:spcAft>
                <a:spcPts val="0"/>
              </a:spcAft>
              <a:buSzPts val="1800"/>
              <a:buAutoNum type="alphaLcParenBoth"/>
            </a:pPr>
            <a:r>
              <a:rPr lang="es-ES" sz="1800"/>
              <a:t>Registros de los procesos de tratamientos térmicos (si corresponde)</a:t>
            </a:r>
            <a:endParaRPr sz="1800"/>
          </a:p>
          <a:p>
            <a:pPr indent="-342900" lvl="0" marL="914400" rtl="0" algn="l">
              <a:spcBef>
                <a:spcPts val="0"/>
              </a:spcBef>
              <a:spcAft>
                <a:spcPts val="0"/>
              </a:spcAft>
              <a:buSzPts val="1800"/>
              <a:buAutoNum type="alphaLcParenBoth"/>
            </a:pPr>
            <a:r>
              <a:rPr lang="es-ES" sz="1800"/>
              <a:t>Registro de las pruebas y END efectuados durante la fabricación y construcción.</a:t>
            </a:r>
            <a:endParaRPr sz="1800"/>
          </a:p>
          <a:p>
            <a:pPr indent="0" lvl="0" marL="0" rtl="0" algn="l">
              <a:spcBef>
                <a:spcPts val="1000"/>
              </a:spcBef>
              <a:spcAft>
                <a:spcPts val="0"/>
              </a:spcAft>
              <a:buSzPts val="1800"/>
              <a:buNone/>
            </a:pPr>
            <a:r>
              <a:t/>
            </a:r>
            <a:endParaRPr sz="2200"/>
          </a:p>
          <a:p>
            <a:pPr indent="0" lvl="0" marL="0" marR="0" rtl="0" algn="l">
              <a:lnSpc>
                <a:spcPct val="90000"/>
              </a:lnSpc>
              <a:spcBef>
                <a:spcPts val="1000"/>
              </a:spcBef>
              <a:spcAft>
                <a:spcPts val="0"/>
              </a:spcAft>
              <a:buSzPts val="1800"/>
              <a:buNone/>
            </a:pPr>
            <a:r>
              <a:t/>
            </a:r>
            <a:endParaRPr sz="2200"/>
          </a:p>
        </p:txBody>
      </p:sp>
      <p:cxnSp>
        <p:nvCxnSpPr>
          <p:cNvPr id="73" name="Google Shape;73;gfd96ee93aa_1_236"/>
          <p:cNvCxnSpPr/>
          <p:nvPr/>
        </p:nvCxnSpPr>
        <p:spPr>
          <a:xfrm>
            <a:off x="212270" y="5725651"/>
            <a:ext cx="11745600" cy="0"/>
          </a:xfrm>
          <a:prstGeom prst="straightConnector1">
            <a:avLst/>
          </a:prstGeom>
          <a:noFill/>
          <a:ln cap="flat" cmpd="sng" w="9525">
            <a:solidFill>
              <a:srgbClr val="81A2C7"/>
            </a:solidFill>
            <a:prstDash val="solid"/>
            <a:round/>
            <a:headEnd len="sm" w="sm" type="none"/>
            <a:tailEnd len="sm" w="sm" type="none"/>
          </a:ln>
        </p:spPr>
      </p:cxnSp>
      <p:sp>
        <p:nvSpPr>
          <p:cNvPr id="74" name="Google Shape;74;gfd96ee93aa_1_236"/>
          <p:cNvSpPr txBox="1"/>
          <p:nvPr/>
        </p:nvSpPr>
        <p:spPr>
          <a:xfrm>
            <a:off x="838200" y="5830225"/>
            <a:ext cx="10363200" cy="531300"/>
          </a:xfrm>
          <a:prstGeom prst="rect">
            <a:avLst/>
          </a:prstGeom>
          <a:noFill/>
          <a:ln>
            <a:noFill/>
          </a:ln>
        </p:spPr>
        <p:txBody>
          <a:bodyPr anchorCtr="0" anchor="t" bIns="45700" lIns="91425" spcFirstLastPara="1" rIns="91425" wrap="square" tIns="45700">
            <a:noAutofit/>
          </a:bodyPr>
          <a:lstStyle/>
          <a:p>
            <a:pPr indent="0" lvl="0" marL="0" rtl="0" algn="l">
              <a:lnSpc>
                <a:spcPct val="10000"/>
              </a:lnSpc>
              <a:spcBef>
                <a:spcPts val="1000"/>
              </a:spcBef>
              <a:spcAft>
                <a:spcPts val="0"/>
              </a:spcAft>
              <a:buNone/>
            </a:pPr>
            <a:r>
              <a:rPr b="1" lang="es-ES" sz="1200">
                <a:latin typeface="Calibri"/>
                <a:ea typeface="Calibri"/>
                <a:cs typeface="Calibri"/>
                <a:sym typeface="Calibri"/>
              </a:rPr>
              <a:t>Para el caso de generadores de vapor que no cuenten con información</a:t>
            </a:r>
            <a:r>
              <a:rPr lang="es-ES" sz="1200">
                <a:latin typeface="Calibri"/>
                <a:ea typeface="Calibri"/>
                <a:cs typeface="Calibri"/>
                <a:sym typeface="Calibri"/>
              </a:rPr>
              <a:t> de certificados de fabricación suministrados por el fabricante original (puntos incluidos en b </a:t>
            </a:r>
            <a:endParaRPr sz="1200">
              <a:latin typeface="Calibri"/>
              <a:ea typeface="Calibri"/>
              <a:cs typeface="Calibri"/>
              <a:sym typeface="Calibri"/>
            </a:endParaRPr>
          </a:p>
          <a:p>
            <a:pPr indent="0" lvl="0" marL="0" rtl="0" algn="l">
              <a:lnSpc>
                <a:spcPct val="10000"/>
              </a:lnSpc>
              <a:spcBef>
                <a:spcPts val="1000"/>
              </a:spcBef>
              <a:spcAft>
                <a:spcPts val="0"/>
              </a:spcAft>
              <a:buNone/>
            </a:pPr>
            <a:r>
              <a:rPr lang="es-ES" sz="1200">
                <a:latin typeface="Calibri"/>
                <a:ea typeface="Calibri"/>
                <a:cs typeface="Calibri"/>
                <a:sym typeface="Calibri"/>
              </a:rPr>
              <a:t>a h),  para poder ser registrados, </a:t>
            </a:r>
            <a:r>
              <a:rPr b="1" lang="es-ES" sz="1200">
                <a:latin typeface="Calibri"/>
                <a:ea typeface="Calibri"/>
                <a:cs typeface="Calibri"/>
                <a:sym typeface="Calibri"/>
              </a:rPr>
              <a:t>deberán ser sometidos a un estudio de integridad y caracterización por parte de un profesional idóneo</a:t>
            </a:r>
            <a:r>
              <a:rPr lang="es-ES" sz="1200">
                <a:latin typeface="Calibri"/>
                <a:ea typeface="Calibri"/>
                <a:cs typeface="Calibri"/>
                <a:sym typeface="Calibri"/>
              </a:rPr>
              <a:t> para verificar idoneidad de la </a:t>
            </a:r>
            <a:endParaRPr sz="1200">
              <a:latin typeface="Calibri"/>
              <a:ea typeface="Calibri"/>
              <a:cs typeface="Calibri"/>
              <a:sym typeface="Calibri"/>
            </a:endParaRPr>
          </a:p>
          <a:p>
            <a:pPr indent="0" lvl="0" marL="0" rtl="0" algn="l">
              <a:lnSpc>
                <a:spcPct val="10000"/>
              </a:lnSpc>
              <a:spcBef>
                <a:spcPts val="1000"/>
              </a:spcBef>
              <a:spcAft>
                <a:spcPts val="0"/>
              </a:spcAft>
              <a:buClr>
                <a:schemeClr val="dk1"/>
              </a:buClr>
              <a:buSzPts val="1100"/>
              <a:buFont typeface="Arial"/>
              <a:buNone/>
            </a:pPr>
            <a:r>
              <a:rPr lang="es-ES" sz="1200">
                <a:latin typeface="Calibri"/>
                <a:ea typeface="Calibri"/>
                <a:cs typeface="Calibri"/>
                <a:sym typeface="Calibri"/>
              </a:rPr>
              <a:t>fabricación, detección y verificación de la condición de posibles reparaciones o alteraciones.</a:t>
            </a:r>
            <a:endParaRPr sz="1200">
              <a:latin typeface="Calibri"/>
              <a:ea typeface="Calibri"/>
              <a:cs typeface="Calibri"/>
              <a:sym typeface="Calibri"/>
            </a:endParaRPr>
          </a:p>
          <a:p>
            <a:pPr indent="0" lvl="0" marL="0" rtl="0" algn="l">
              <a:lnSpc>
                <a:spcPct val="10000"/>
              </a:lnSpc>
              <a:spcBef>
                <a:spcPts val="1000"/>
              </a:spcBef>
              <a:spcAft>
                <a:spcPts val="0"/>
              </a:spcAft>
              <a:buNone/>
            </a:pPr>
            <a:r>
              <a:t/>
            </a:r>
            <a:endParaRPr sz="1200">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g1009e0f3963_1_30"/>
          <p:cNvSpPr txBox="1"/>
          <p:nvPr>
            <p:ph type="title"/>
          </p:nvPr>
        </p:nvSpPr>
        <p:spPr>
          <a:xfrm>
            <a:off x="0" y="-54429"/>
            <a:ext cx="12192000" cy="1325700"/>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Calibri"/>
              <a:buNone/>
            </a:pPr>
            <a:r>
              <a:rPr lang="es-ES"/>
              <a:t>Información para el registro</a:t>
            </a:r>
            <a:endParaRPr/>
          </a:p>
          <a:p>
            <a:pPr indent="0" lvl="0" marL="0" rtl="0" algn="l">
              <a:spcBef>
                <a:spcPts val="0"/>
              </a:spcBef>
              <a:spcAft>
                <a:spcPts val="0"/>
              </a:spcAft>
              <a:buClr>
                <a:schemeClr val="lt1"/>
              </a:buClr>
              <a:buSzPts val="3600"/>
              <a:buFont typeface="Calibri"/>
              <a:buNone/>
            </a:pPr>
            <a:r>
              <a:rPr lang="es-ES" sz="2000"/>
              <a:t>1.1. Reporte de datos</a:t>
            </a:r>
            <a:endParaRPr sz="2000"/>
          </a:p>
        </p:txBody>
      </p:sp>
      <p:sp>
        <p:nvSpPr>
          <p:cNvPr id="80" name="Google Shape;80;g1009e0f3963_1_30"/>
          <p:cNvSpPr txBox="1"/>
          <p:nvPr>
            <p:ph idx="1" type="body"/>
          </p:nvPr>
        </p:nvSpPr>
        <p:spPr>
          <a:xfrm>
            <a:off x="838200" y="1598175"/>
            <a:ext cx="10515600" cy="49047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rPr b="1" lang="es-ES" sz="2200"/>
              <a:t>V. Anexos Declaración Jurada</a:t>
            </a:r>
            <a:endParaRPr b="1" sz="2200"/>
          </a:p>
          <a:p>
            <a:pPr indent="0" lvl="0" marL="0" rtl="0" algn="l">
              <a:spcBef>
                <a:spcPts val="1000"/>
              </a:spcBef>
              <a:spcAft>
                <a:spcPts val="0"/>
              </a:spcAft>
              <a:buSzPts val="1100"/>
              <a:buNone/>
            </a:pPr>
            <a:r>
              <a:rPr lang="es-ES" sz="2200"/>
              <a:t>Memoria de cálculo de los componentes sometidos a presión</a:t>
            </a:r>
            <a:endParaRPr sz="2200"/>
          </a:p>
          <a:p>
            <a:pPr indent="0" lvl="0" marL="457200" rtl="0" algn="l">
              <a:spcBef>
                <a:spcPts val="1000"/>
              </a:spcBef>
              <a:spcAft>
                <a:spcPts val="0"/>
              </a:spcAft>
              <a:buSzPts val="1100"/>
              <a:buNone/>
            </a:pPr>
            <a:r>
              <a:rPr lang="es-ES" sz="2200"/>
              <a:t>Para el caso de generadores de vapor que no cuenten con información de memoria de cálculo suministrados por el fabricante, para poder ser registrados administrativamente ante la Ursea, deberá ser efectuado el cálculo de la PMTA por parte de un profesional idóneo de acuerdo a los establecido en el ANEXO 8, punto 8.2 Memoria de re-cálculo de la PMTA.</a:t>
            </a:r>
            <a:endParaRPr sz="2200"/>
          </a:p>
          <a:p>
            <a:pPr indent="0" lvl="0" marL="0" rtl="0" algn="l">
              <a:spcBef>
                <a:spcPts val="1000"/>
              </a:spcBef>
              <a:spcAft>
                <a:spcPts val="0"/>
              </a:spcAft>
              <a:buSzPts val="1100"/>
              <a:buNone/>
            </a:pPr>
            <a:r>
              <a:t/>
            </a:r>
            <a:endParaRPr sz="2200"/>
          </a:p>
          <a:p>
            <a:pPr indent="0" lvl="0" marL="0" marR="0" rtl="0" algn="l">
              <a:lnSpc>
                <a:spcPct val="90000"/>
              </a:lnSpc>
              <a:spcBef>
                <a:spcPts val="1000"/>
              </a:spcBef>
              <a:spcAft>
                <a:spcPts val="0"/>
              </a:spcAft>
              <a:buSzPts val="1800"/>
              <a:buNone/>
            </a:pPr>
            <a:r>
              <a:t/>
            </a:r>
            <a:endParaRPr sz="22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g1009e0f3963_1_38"/>
          <p:cNvSpPr txBox="1"/>
          <p:nvPr>
            <p:ph type="title"/>
          </p:nvPr>
        </p:nvSpPr>
        <p:spPr>
          <a:xfrm>
            <a:off x="0" y="-54429"/>
            <a:ext cx="12192000" cy="1325700"/>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Calibri"/>
              <a:buNone/>
            </a:pPr>
            <a:r>
              <a:rPr lang="es-ES"/>
              <a:t>Información para el registro</a:t>
            </a:r>
            <a:endParaRPr/>
          </a:p>
          <a:p>
            <a:pPr indent="0" lvl="0" marL="0" rtl="0" algn="l">
              <a:spcBef>
                <a:spcPts val="0"/>
              </a:spcBef>
              <a:spcAft>
                <a:spcPts val="0"/>
              </a:spcAft>
              <a:buClr>
                <a:schemeClr val="lt1"/>
              </a:buClr>
              <a:buSzPts val="3600"/>
              <a:buFont typeface="Calibri"/>
              <a:buNone/>
            </a:pPr>
            <a:r>
              <a:rPr lang="es-ES" sz="2000"/>
              <a:t>1.1. Reporte de datos</a:t>
            </a:r>
            <a:endParaRPr sz="2000"/>
          </a:p>
        </p:txBody>
      </p:sp>
      <p:sp>
        <p:nvSpPr>
          <p:cNvPr id="86" name="Google Shape;86;g1009e0f3963_1_38"/>
          <p:cNvSpPr txBox="1"/>
          <p:nvPr>
            <p:ph idx="1" type="body"/>
          </p:nvPr>
        </p:nvSpPr>
        <p:spPr>
          <a:xfrm>
            <a:off x="838200" y="1598175"/>
            <a:ext cx="10515600" cy="49047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rPr b="1" lang="es-ES" sz="2200"/>
              <a:t>V. Anexos Declaración Jurada</a:t>
            </a:r>
            <a:endParaRPr b="1" sz="2200"/>
          </a:p>
          <a:p>
            <a:pPr indent="0" lvl="0" marL="0" rtl="0" algn="l">
              <a:spcBef>
                <a:spcPts val="1000"/>
              </a:spcBef>
              <a:spcAft>
                <a:spcPts val="0"/>
              </a:spcAft>
              <a:buSzPts val="1100"/>
              <a:buNone/>
            </a:pPr>
            <a:r>
              <a:rPr lang="es-ES" sz="2200"/>
              <a:t>Hoja de datos de las válvulas de seguridad</a:t>
            </a:r>
            <a:endParaRPr sz="2200"/>
          </a:p>
          <a:p>
            <a:pPr indent="0" lvl="0" marL="457200" rtl="0" algn="l">
              <a:spcBef>
                <a:spcPts val="1000"/>
              </a:spcBef>
              <a:spcAft>
                <a:spcPts val="0"/>
              </a:spcAft>
              <a:buSzPts val="1100"/>
              <a:buNone/>
            </a:pPr>
            <a:r>
              <a:rPr lang="es-ES" sz="2200"/>
              <a:t>Las hojas de datos de las válvulas de seguridad es el documento que contiene las evidencias de la conformidad en la fabricación (certificado del fabricante), y/o el certificado de caracterización y calibración. Deben incluir: </a:t>
            </a:r>
            <a:endParaRPr sz="2200"/>
          </a:p>
          <a:p>
            <a:pPr indent="-342900" lvl="0" marL="1371600" rtl="0" algn="l">
              <a:spcBef>
                <a:spcPts val="1000"/>
              </a:spcBef>
              <a:spcAft>
                <a:spcPts val="0"/>
              </a:spcAft>
              <a:buSzPts val="1800"/>
              <a:buAutoNum type="alphaLcParenBoth"/>
            </a:pPr>
            <a:r>
              <a:rPr lang="es-ES" sz="1800"/>
              <a:t>Fabricante</a:t>
            </a:r>
            <a:endParaRPr sz="1800"/>
          </a:p>
          <a:p>
            <a:pPr indent="-342900" lvl="0" marL="1371600" rtl="0" algn="l">
              <a:spcBef>
                <a:spcPts val="0"/>
              </a:spcBef>
              <a:spcAft>
                <a:spcPts val="0"/>
              </a:spcAft>
              <a:buSzPts val="1800"/>
              <a:buAutoNum type="alphaLcParenBoth"/>
            </a:pPr>
            <a:r>
              <a:rPr lang="es-ES" sz="1800"/>
              <a:t>Número de identificación del fabricante</a:t>
            </a:r>
            <a:endParaRPr sz="1800"/>
          </a:p>
          <a:p>
            <a:pPr indent="-342900" lvl="0" marL="1371600" rtl="0" algn="l">
              <a:spcBef>
                <a:spcPts val="0"/>
              </a:spcBef>
              <a:spcAft>
                <a:spcPts val="0"/>
              </a:spcAft>
              <a:buSzPts val="1800"/>
              <a:buAutoNum type="alphaLcParenBoth"/>
            </a:pPr>
            <a:r>
              <a:rPr lang="es-ES" sz="1800"/>
              <a:t>Año de fabricación</a:t>
            </a:r>
            <a:endParaRPr sz="1800"/>
          </a:p>
          <a:p>
            <a:pPr indent="-342900" lvl="0" marL="1371600" rtl="0" algn="l">
              <a:spcBef>
                <a:spcPts val="0"/>
              </a:spcBef>
              <a:spcAft>
                <a:spcPts val="0"/>
              </a:spcAft>
              <a:buSzPts val="1800"/>
              <a:buAutoNum type="alphaLcParenBoth"/>
            </a:pPr>
            <a:r>
              <a:rPr lang="es-ES" sz="1800"/>
              <a:t>Mínima capacidad de descarga</a:t>
            </a:r>
            <a:endParaRPr sz="1800"/>
          </a:p>
          <a:p>
            <a:pPr indent="-342900" lvl="0" marL="1371600" rtl="0" algn="l">
              <a:spcBef>
                <a:spcPts val="0"/>
              </a:spcBef>
              <a:spcAft>
                <a:spcPts val="0"/>
              </a:spcAft>
              <a:buSzPts val="1800"/>
              <a:buAutoNum type="alphaLcParenBoth"/>
            </a:pPr>
            <a:r>
              <a:rPr lang="es-ES" sz="1800"/>
              <a:t>Diámetro de las conexiones de entrada y salida</a:t>
            </a:r>
            <a:endParaRPr sz="1800"/>
          </a:p>
          <a:p>
            <a:pPr indent="-342900" lvl="0" marL="1371600" rtl="0" algn="l">
              <a:spcBef>
                <a:spcPts val="0"/>
              </a:spcBef>
              <a:spcAft>
                <a:spcPts val="0"/>
              </a:spcAft>
              <a:buSzPts val="1800"/>
              <a:buAutoNum type="alphaLcParenBoth"/>
            </a:pPr>
            <a:r>
              <a:rPr lang="es-ES" sz="1800"/>
              <a:t>Presión de apertura.</a:t>
            </a:r>
            <a:endParaRPr sz="1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g1009e0f3963_1_44"/>
          <p:cNvSpPr txBox="1"/>
          <p:nvPr>
            <p:ph type="title"/>
          </p:nvPr>
        </p:nvSpPr>
        <p:spPr>
          <a:xfrm>
            <a:off x="0" y="-54429"/>
            <a:ext cx="12192000" cy="1325700"/>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Calibri"/>
              <a:buNone/>
            </a:pPr>
            <a:r>
              <a:rPr lang="es-ES"/>
              <a:t>Información para el registro</a:t>
            </a:r>
            <a:endParaRPr/>
          </a:p>
          <a:p>
            <a:pPr indent="0" lvl="0" marL="0" rtl="0" algn="l">
              <a:spcBef>
                <a:spcPts val="0"/>
              </a:spcBef>
              <a:spcAft>
                <a:spcPts val="0"/>
              </a:spcAft>
              <a:buClr>
                <a:schemeClr val="lt1"/>
              </a:buClr>
              <a:buSzPts val="3600"/>
              <a:buFont typeface="Calibri"/>
              <a:buNone/>
            </a:pPr>
            <a:r>
              <a:rPr lang="es-ES" sz="2000"/>
              <a:t>1.1. Reporte de datos</a:t>
            </a:r>
            <a:endParaRPr sz="2000"/>
          </a:p>
        </p:txBody>
      </p:sp>
      <p:sp>
        <p:nvSpPr>
          <p:cNvPr id="92" name="Google Shape;92;g1009e0f3963_1_44"/>
          <p:cNvSpPr txBox="1"/>
          <p:nvPr>
            <p:ph idx="1" type="body"/>
          </p:nvPr>
        </p:nvSpPr>
        <p:spPr>
          <a:xfrm>
            <a:off x="838200" y="1598175"/>
            <a:ext cx="10515600" cy="49047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rPr b="1" lang="es-ES" sz="2200"/>
              <a:t>V. Anexos Declaración Jurada</a:t>
            </a:r>
            <a:endParaRPr b="1" sz="2200"/>
          </a:p>
          <a:p>
            <a:pPr indent="0" lvl="0" marL="0" rtl="0" algn="l">
              <a:spcBef>
                <a:spcPts val="1000"/>
              </a:spcBef>
              <a:spcAft>
                <a:spcPts val="0"/>
              </a:spcAft>
              <a:buNone/>
            </a:pPr>
            <a:r>
              <a:rPr lang="es-ES" sz="2200"/>
              <a:t>Equipos e Instalaciones Auxiliares</a:t>
            </a:r>
            <a:endParaRPr sz="2200"/>
          </a:p>
          <a:p>
            <a:pPr indent="-342900" lvl="0" marL="914400" rtl="0" algn="l">
              <a:spcBef>
                <a:spcPts val="1000"/>
              </a:spcBef>
              <a:spcAft>
                <a:spcPts val="0"/>
              </a:spcAft>
              <a:buSzPts val="1800"/>
              <a:buAutoNum type="alphaLcParenBoth"/>
            </a:pPr>
            <a:r>
              <a:rPr lang="es-ES" sz="1800"/>
              <a:t>Descripción, especificaciones y características del sistema de alimentación de agua principal</a:t>
            </a:r>
            <a:endParaRPr sz="1800"/>
          </a:p>
          <a:p>
            <a:pPr indent="-342900" lvl="0" marL="914400" rtl="0" algn="l">
              <a:spcBef>
                <a:spcPts val="0"/>
              </a:spcBef>
              <a:spcAft>
                <a:spcPts val="0"/>
              </a:spcAft>
              <a:buSzPts val="1800"/>
              <a:buAutoNum type="alphaLcParenBoth"/>
            </a:pPr>
            <a:r>
              <a:rPr lang="es-ES" sz="1800"/>
              <a:t>Descripción del sistema de alimentación de agua alternativo (interrupción independiente) si corresponde (generadores de vapor que utilizan biomasa como combustible)</a:t>
            </a:r>
            <a:endParaRPr sz="1800"/>
          </a:p>
          <a:p>
            <a:pPr indent="-342900" lvl="0" marL="914400" rtl="0" algn="l">
              <a:spcBef>
                <a:spcPts val="0"/>
              </a:spcBef>
              <a:spcAft>
                <a:spcPts val="0"/>
              </a:spcAft>
              <a:buSzPts val="1800"/>
              <a:buAutoNum type="alphaLcParenBoth"/>
            </a:pPr>
            <a:r>
              <a:rPr lang="es-ES" sz="1800"/>
              <a:t>Descripción, especificaciones de los elementos de control (niveles, presostatos, etc.) y características de funcionamiento del sistema de control y seguridad, alarmas, protecciones y enclavamientos</a:t>
            </a:r>
            <a:endParaRPr sz="1800"/>
          </a:p>
          <a:p>
            <a:pPr indent="-342900" lvl="0" marL="914400" rtl="0" algn="l">
              <a:spcBef>
                <a:spcPts val="0"/>
              </a:spcBef>
              <a:spcAft>
                <a:spcPts val="0"/>
              </a:spcAft>
              <a:buSzPts val="1800"/>
              <a:buAutoNum type="alphaLcParenBoth"/>
            </a:pPr>
            <a:r>
              <a:rPr lang="es-ES" sz="1800"/>
              <a:t>Descripción, especificación y características de los equipos auxiliares principales a ser suministrados con el generador de vapor</a:t>
            </a:r>
            <a:endParaRPr sz="1800"/>
          </a:p>
          <a:p>
            <a:pPr indent="-342900" lvl="0" marL="914400" rtl="0" algn="l">
              <a:spcBef>
                <a:spcPts val="0"/>
              </a:spcBef>
              <a:spcAft>
                <a:spcPts val="0"/>
              </a:spcAft>
              <a:buSzPts val="1800"/>
              <a:buAutoNum type="alphaLcParenBoth"/>
            </a:pPr>
            <a:r>
              <a:rPr lang="es-ES" sz="1800"/>
              <a:t>Descripción, especificaciones y características de los instrumentos utilizados (manómetros, niveles de vista, etc.)</a:t>
            </a:r>
            <a:endParaRPr sz="1800"/>
          </a:p>
          <a:p>
            <a:pPr indent="-342900" lvl="0" marL="914400" rtl="0" algn="l">
              <a:spcBef>
                <a:spcPts val="0"/>
              </a:spcBef>
              <a:spcAft>
                <a:spcPts val="0"/>
              </a:spcAft>
              <a:buSzPts val="1800"/>
              <a:buAutoNum type="alphaLcParenBoth"/>
            </a:pPr>
            <a:r>
              <a:rPr lang="es-ES" sz="1800"/>
              <a:t>Descripción del sistema de combustión (tipo de combustible, datos de quemadores, etc.) y sistema de alimentación de aire (ventiladores, tipos, etc.)</a:t>
            </a:r>
            <a:endParaRPr sz="1800"/>
          </a:p>
          <a:p>
            <a:pPr indent="-342900" lvl="0" marL="914400" rtl="0" algn="l">
              <a:spcBef>
                <a:spcPts val="0"/>
              </a:spcBef>
              <a:spcAft>
                <a:spcPts val="0"/>
              </a:spcAft>
              <a:buSzPts val="1800"/>
              <a:buAutoNum type="alphaLcParenBoth"/>
            </a:pPr>
            <a:r>
              <a:rPr lang="es-ES" sz="1800"/>
              <a:t>Superficie de calefacción, indicando de forma discriminada las diferentes superficies (hogar, tubos, capillas, etc.), según corresponda al tipo de generador de vapor</a:t>
            </a:r>
            <a:endParaRPr sz="1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g1009e0f3963_1_50"/>
          <p:cNvSpPr txBox="1"/>
          <p:nvPr>
            <p:ph type="title"/>
          </p:nvPr>
        </p:nvSpPr>
        <p:spPr>
          <a:xfrm>
            <a:off x="0" y="-54429"/>
            <a:ext cx="12192000" cy="1325700"/>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Calibri"/>
              <a:buNone/>
            </a:pPr>
            <a:r>
              <a:rPr lang="es-ES"/>
              <a:t>Información para el registro</a:t>
            </a:r>
            <a:endParaRPr/>
          </a:p>
          <a:p>
            <a:pPr indent="0" lvl="0" marL="0" rtl="0" algn="l">
              <a:spcBef>
                <a:spcPts val="0"/>
              </a:spcBef>
              <a:spcAft>
                <a:spcPts val="0"/>
              </a:spcAft>
              <a:buClr>
                <a:schemeClr val="lt1"/>
              </a:buClr>
              <a:buSzPts val="3600"/>
              <a:buFont typeface="Calibri"/>
              <a:buNone/>
            </a:pPr>
            <a:r>
              <a:rPr lang="es-ES" sz="2000"/>
              <a:t>1.2. Proyecto de instalación</a:t>
            </a:r>
            <a:endParaRPr sz="2000"/>
          </a:p>
        </p:txBody>
      </p:sp>
      <p:sp>
        <p:nvSpPr>
          <p:cNvPr id="98" name="Google Shape;98;g1009e0f3963_1_50"/>
          <p:cNvSpPr txBox="1"/>
          <p:nvPr>
            <p:ph idx="1" type="body"/>
          </p:nvPr>
        </p:nvSpPr>
        <p:spPr>
          <a:xfrm>
            <a:off x="838200" y="1598175"/>
            <a:ext cx="10515600" cy="49047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rPr b="1" lang="es-ES" sz="2200"/>
              <a:t>Proyecto de instalación</a:t>
            </a:r>
            <a:endParaRPr sz="2200"/>
          </a:p>
          <a:p>
            <a:pPr indent="-342900" lvl="0" marL="914400" rtl="0" algn="l">
              <a:spcBef>
                <a:spcPts val="1000"/>
              </a:spcBef>
              <a:spcAft>
                <a:spcPts val="0"/>
              </a:spcAft>
              <a:buSzPts val="1800"/>
              <a:buAutoNum type="alphaLcParenBoth"/>
            </a:pPr>
            <a:r>
              <a:rPr lang="es-ES" sz="1800"/>
              <a:t>Planos generales de localización: Croquis de ubicación del generador en planta; Plano de ubicación de la sala/área de generación de vapor (ubicación relativa con otro generador de vapor, equipos auxiliares y otros equipos); Plano de las fundaciones del generador de vapor y sus equipos auxiliares principales, y de la chimenea, indicando fundaciones (si aplica)</a:t>
            </a:r>
            <a:endParaRPr sz="1800"/>
          </a:p>
          <a:p>
            <a:pPr indent="-342900" lvl="0" marL="914400" rtl="0" algn="l">
              <a:spcBef>
                <a:spcPts val="0"/>
              </a:spcBef>
              <a:spcAft>
                <a:spcPts val="0"/>
              </a:spcAft>
              <a:buSzPts val="1800"/>
              <a:buAutoNum type="alphaLcParenBoth"/>
            </a:pPr>
            <a:r>
              <a:rPr lang="es-ES" sz="1800"/>
              <a:t>Manual de operación y mantenimiento de acuerdo al artículo 49</a:t>
            </a:r>
            <a:endParaRPr sz="1800"/>
          </a:p>
          <a:p>
            <a:pPr indent="-342900" lvl="0" marL="914400" rtl="0" algn="l">
              <a:spcBef>
                <a:spcPts val="0"/>
              </a:spcBef>
              <a:spcAft>
                <a:spcPts val="0"/>
              </a:spcAft>
              <a:buSzPts val="1800"/>
              <a:buAutoNum type="alphaLcParenBoth"/>
            </a:pPr>
            <a:r>
              <a:rPr lang="es-ES" sz="1800"/>
              <a:t>Programa de tratamiento químico del agua de acuerdo al artículo 106, indicando la empresa de tratamientos químicos del agua que lo realizará y firmado por el técnico responsable</a:t>
            </a:r>
            <a:endParaRPr sz="1800"/>
          </a:p>
          <a:p>
            <a:pPr indent="-342900" lvl="0" marL="914400" rtl="0" algn="l">
              <a:spcBef>
                <a:spcPts val="0"/>
              </a:spcBef>
              <a:spcAft>
                <a:spcPts val="0"/>
              </a:spcAft>
              <a:buSzPts val="1800"/>
              <a:buAutoNum type="alphaLcParenBoth"/>
            </a:pPr>
            <a:r>
              <a:rPr lang="es-ES" sz="1800"/>
              <a:t>Memoria descriptiva de las condiciones de seguridad e higiene</a:t>
            </a:r>
            <a:endParaRPr sz="1800"/>
          </a:p>
          <a:p>
            <a:pPr indent="-342900" lvl="0" marL="914400" rtl="0" algn="l">
              <a:spcBef>
                <a:spcPts val="0"/>
              </a:spcBef>
              <a:spcAft>
                <a:spcPts val="0"/>
              </a:spcAft>
              <a:buSzPts val="1800"/>
              <a:buAutoNum type="alphaLcParenBoth"/>
            </a:pPr>
            <a:r>
              <a:rPr lang="es-ES" sz="1800"/>
              <a:t>Lista de operadores del generador de vapor, con sus respectivos certificados vigentes</a:t>
            </a:r>
            <a:endParaRPr sz="1800"/>
          </a:p>
          <a:p>
            <a:pPr indent="-342900" lvl="0" marL="914400" rtl="0" algn="l">
              <a:spcBef>
                <a:spcPts val="0"/>
              </a:spcBef>
              <a:spcAft>
                <a:spcPts val="0"/>
              </a:spcAft>
              <a:buSzPts val="1800"/>
              <a:buAutoNum type="alphaLcParenBoth"/>
            </a:pPr>
            <a:r>
              <a:rPr lang="es-ES" sz="1800"/>
              <a:t>Los detalles de los requerimientos que la instalación de un generador de vapor debe cumplir con los lineamientos planteados en el ANEXO 5.</a:t>
            </a:r>
            <a:endParaRPr sz="18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g1009e0f3963_1_56"/>
          <p:cNvSpPr txBox="1"/>
          <p:nvPr>
            <p:ph type="title"/>
          </p:nvPr>
        </p:nvSpPr>
        <p:spPr>
          <a:xfrm>
            <a:off x="0" y="-54429"/>
            <a:ext cx="12192000" cy="1325700"/>
          </a:xfrm>
          <a:prstGeom prst="rect">
            <a:avLst/>
          </a:prstGeom>
          <a:solidFill>
            <a:srgbClr val="004982"/>
          </a:solid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Calibri"/>
              <a:buNone/>
            </a:pPr>
            <a:r>
              <a:rPr lang="es-ES"/>
              <a:t>Información para el registro</a:t>
            </a:r>
            <a:endParaRPr/>
          </a:p>
          <a:p>
            <a:pPr indent="0" lvl="0" marL="0" rtl="0" algn="l">
              <a:spcBef>
                <a:spcPts val="0"/>
              </a:spcBef>
              <a:spcAft>
                <a:spcPts val="0"/>
              </a:spcAft>
              <a:buClr>
                <a:schemeClr val="lt1"/>
              </a:buClr>
              <a:buSzPts val="3600"/>
              <a:buFont typeface="Calibri"/>
              <a:buNone/>
            </a:pPr>
            <a:r>
              <a:rPr lang="es-ES" sz="2000"/>
              <a:t>1.3. Declaración jurada para registro </a:t>
            </a:r>
            <a:endParaRPr sz="2000"/>
          </a:p>
        </p:txBody>
      </p:sp>
      <p:pic>
        <p:nvPicPr>
          <p:cNvPr id="104" name="Google Shape;104;g1009e0f3963_1_56"/>
          <p:cNvPicPr preferRelativeResize="0"/>
          <p:nvPr/>
        </p:nvPicPr>
        <p:blipFill rotWithShape="1">
          <a:blip r:embed="rId3">
            <a:alphaModFix/>
          </a:blip>
          <a:srcRect b="12322" l="24047" r="22419" t="17981"/>
          <a:stretch/>
        </p:blipFill>
        <p:spPr>
          <a:xfrm>
            <a:off x="2919262" y="1551050"/>
            <a:ext cx="6353477" cy="465292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2021-08-04T22:27:42Z</dcterms:created>
  <dc:creator>Andres Posada</dc:creator>
</cp:coreProperties>
</file>