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74" r:id="rId4"/>
    <p:sldId id="257" r:id="rId5"/>
    <p:sldId id="258" r:id="rId6"/>
    <p:sldId id="259" r:id="rId7"/>
    <p:sldId id="262" r:id="rId8"/>
    <p:sldId id="261" r:id="rId9"/>
    <p:sldId id="260" r:id="rId10"/>
    <p:sldId id="27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6EAB5-B4DA-40AB-BEB5-45321125DF95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618CA-B878-490B-8DF2-FEAA2FA91D0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805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96CF3-FF14-413A-A6F6-1451B2B663D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71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AA1A846-0450-4544-B379-6655C2F2EDA8}" type="slidenum">
              <a:rPr lang="en-GB" altLang="en-US" sz="1200">
                <a:latin typeface="Calibri" pitchFamily="34" charset="0"/>
              </a:rPr>
              <a:pPr eaLnBrk="1" hangingPunct="1"/>
              <a:t>3</a:t>
            </a:fld>
            <a:endParaRPr lang="en-GB" alt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18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618CA-B878-490B-8DF2-FEAA2FA91D09}" type="slidenum">
              <a:rPr lang="es-UY" smtClean="0"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8146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9335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7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30668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40000" y="1440000"/>
            <a:ext cx="8080375" cy="4680000"/>
          </a:xfrm>
        </p:spPr>
        <p:txBody>
          <a:bodyPr anchor="ctr"/>
          <a:lstStyle/>
          <a:p>
            <a:endParaRPr lang="en-US" dirty="0"/>
          </a:p>
        </p:txBody>
      </p:sp>
      <p:pic>
        <p:nvPicPr>
          <p:cNvPr id="5" name="Picture 4" descr="GCProject-white-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1456" cy="74612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746125"/>
            <a:ext cx="9144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856108" y="119638"/>
            <a:ext cx="7287891" cy="506849"/>
          </a:xfrm>
        </p:spPr>
        <p:txBody>
          <a:bodyPr>
            <a:normAutofit/>
          </a:bodyPr>
          <a:lstStyle>
            <a:lvl1pPr algn="l">
              <a:defRPr sz="2400" b="1">
                <a:latin typeface="Arial Narrow"/>
                <a:cs typeface="Arial Narrow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32000" y="823853"/>
            <a:ext cx="8280000" cy="6842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latin typeface="Arial Narrow"/>
                <a:cs typeface="Arial Narrow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89275" y="5692792"/>
            <a:ext cx="8765451" cy="1077321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800">
                <a:latin typeface="Arial Narrow"/>
                <a:cs typeface="Arial Narrow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412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Project-white-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1456" cy="74612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746125"/>
            <a:ext cx="9144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856108" y="119638"/>
            <a:ext cx="7287891" cy="506849"/>
          </a:xfrm>
        </p:spPr>
        <p:txBody>
          <a:bodyPr anchor="ctr">
            <a:normAutofit/>
          </a:bodyPr>
          <a:lstStyle>
            <a:lvl1pPr algn="l">
              <a:defRPr sz="2400" b="1">
                <a:latin typeface="Arial Narrow"/>
                <a:cs typeface="Arial Narrow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4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8864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518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1288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6282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644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1027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0722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6801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706C-202C-47A2-BA5A-90CB8954C224}" type="datetimeFigureOut">
              <a:rPr lang="es-UY" smtClean="0"/>
              <a:t>29/4/2020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368E6-BECD-4B43-A9C3-E3968FF223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4302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globalcarbonproject.org/carbonbudg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x.doi.org/10.5194/essdd-7-521-2014" TargetMode="External"/><Relationship Id="rId5" Type="http://schemas.openxmlformats.org/officeDocument/2006/relationships/hyperlink" Target="http://www.esrl.noaa.gov/gmd/ccgg/trends/" TargetMode="External"/><Relationship Id="rId4" Type="http://schemas.openxmlformats.org/officeDocument/2006/relationships/hyperlink" Target="http://cdiac.ornl.gov/trends/emis/meth_reg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2.eart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2.earth/monthly-co2" TargetMode="External"/><Relationship Id="rId2" Type="http://schemas.openxmlformats.org/officeDocument/2006/relationships/hyperlink" Target="https://www.co2.earth/daily-co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2.earth/global-warming-upd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80920" cy="1656184"/>
          </a:xfrm>
        </p:spPr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Y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Y" sz="2700" b="1" dirty="0" smtClean="0"/>
              <a:t>Curso: LOS IMPULSORES DEL CAMBIO EN OCÉANOS Y COSTAS</a:t>
            </a:r>
            <a:br>
              <a:rPr lang="es-UY" sz="2700" b="1" dirty="0" smtClean="0"/>
            </a:br>
            <a:r>
              <a:rPr lang="es-UY" sz="2700" b="1" dirty="0" smtClean="0"/>
              <a:t>La maquinaria de la biosfera. </a:t>
            </a:r>
            <a:r>
              <a:rPr lang="es-UY" sz="27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Y" sz="27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Y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Y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Y" sz="3100" b="1" dirty="0" smtClean="0">
                <a:solidFill>
                  <a:schemeClr val="accent3">
                    <a:lumMod val="50000"/>
                  </a:schemeClr>
                </a:solidFill>
              </a:rPr>
              <a:t>El </a:t>
            </a:r>
            <a:r>
              <a:rPr lang="es-UY" sz="3100" b="1" i="1" dirty="0">
                <a:solidFill>
                  <a:schemeClr val="accent3">
                    <a:lumMod val="50000"/>
                  </a:schemeClr>
                </a:solidFill>
              </a:rPr>
              <a:t>Sistema</a:t>
            </a:r>
            <a:r>
              <a:rPr lang="es-UY" sz="3100" b="1" dirty="0">
                <a:solidFill>
                  <a:schemeClr val="accent3">
                    <a:lumMod val="50000"/>
                  </a:schemeClr>
                </a:solidFill>
              </a:rPr>
              <a:t> Biogeoquímico </a:t>
            </a:r>
            <a:r>
              <a:rPr lang="es-UY" sz="3100" b="1" dirty="0" smtClean="0">
                <a:solidFill>
                  <a:schemeClr val="accent3">
                    <a:lumMod val="50000"/>
                  </a:schemeClr>
                </a:solidFill>
              </a:rPr>
              <a:t>Global: Ciclos del C,N,P</a:t>
            </a:r>
            <a:r>
              <a:rPr lang="es-UY" sz="31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UY" sz="31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UY" sz="2700" dirty="0" smtClean="0">
                <a:solidFill>
                  <a:schemeClr val="accent3">
                    <a:lumMod val="50000"/>
                  </a:schemeClr>
                </a:solidFill>
              </a:rPr>
              <a:t>Se adjunta </a:t>
            </a:r>
            <a:r>
              <a:rPr lang="es-UY" sz="2700" smtClean="0">
                <a:solidFill>
                  <a:schemeClr val="accent3">
                    <a:lumMod val="50000"/>
                  </a:schemeClr>
                </a:solidFill>
              </a:rPr>
              <a:t>doc </a:t>
            </a:r>
            <a:r>
              <a:rPr lang="es-UY" sz="2700" dirty="0" smtClean="0">
                <a:solidFill>
                  <a:schemeClr val="accent3">
                    <a:lumMod val="50000"/>
                  </a:schemeClr>
                </a:solidFill>
              </a:rPr>
              <a:t>con figuras</a:t>
            </a: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sz="3100" b="1" dirty="0" smtClean="0"/>
              <a:t>El </a:t>
            </a:r>
            <a:r>
              <a:rPr lang="es-UY" sz="3100" b="1" dirty="0"/>
              <a:t>dióxido de carbono (C0</a:t>
            </a:r>
            <a:r>
              <a:rPr lang="es-UY" sz="3100" b="1" baseline="-25000" dirty="0"/>
              <a:t>2</a:t>
            </a:r>
            <a:r>
              <a:rPr lang="es-UY" sz="3100" b="1" dirty="0"/>
              <a:t>) y el Ciclo del Carbono (C) </a:t>
            </a:r>
            <a:r>
              <a:rPr lang="es-UY" sz="3100" dirty="0"/>
              <a:t/>
            </a:r>
            <a:br>
              <a:rPr lang="es-UY" sz="3100" dirty="0"/>
            </a:br>
            <a:r>
              <a:rPr lang="es-UY" b="1" dirty="0"/>
              <a:t> </a:t>
            </a:r>
            <a:r>
              <a:rPr lang="es-UY" dirty="0"/>
              <a:t/>
            </a:r>
            <a:br>
              <a:rPr lang="es-UY" dirty="0"/>
            </a:br>
            <a:endParaRPr lang="es-UY" sz="27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rmAutofit lnSpcReduction="10000"/>
          </a:bodyPr>
          <a:lstStyle/>
          <a:p>
            <a:endParaRPr lang="es-UY" dirty="0" smtClean="0"/>
          </a:p>
          <a:p>
            <a:r>
              <a:rPr lang="es-UY" sz="2400" dirty="0" err="1" smtClean="0"/>
              <a:t>Prof</a:t>
            </a:r>
            <a:r>
              <a:rPr lang="es-UY" sz="2400" dirty="0" smtClean="0"/>
              <a:t> </a:t>
            </a:r>
            <a:r>
              <a:rPr lang="es-UY" sz="2400" dirty="0" err="1" smtClean="0"/>
              <a:t>Adj</a:t>
            </a:r>
            <a:r>
              <a:rPr lang="es-UY" sz="2400" dirty="0" smtClean="0"/>
              <a:t> de Ciencias Ambientales</a:t>
            </a:r>
          </a:p>
          <a:p>
            <a:r>
              <a:rPr lang="es-UY" sz="2400" i="1" dirty="0" smtClean="0"/>
              <a:t>Gustavo J Nagy</a:t>
            </a:r>
          </a:p>
          <a:p>
            <a:r>
              <a:rPr lang="es-UY" sz="2400" dirty="0" smtClean="0"/>
              <a:t>29/04/2020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10248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0"/>
            <a:ext cx="8291264" cy="6858000"/>
          </a:xfrm>
        </p:spPr>
        <p:txBody>
          <a:bodyPr/>
          <a:lstStyle/>
          <a:p>
            <a:pPr marL="0" indent="0">
              <a:buNone/>
            </a:pPr>
            <a:endParaRPr lang="es-UY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8093700" cy="674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07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312"/>
            <a:ext cx="9144000" cy="6843688"/>
          </a:xfrm>
        </p:spPr>
        <p:txBody>
          <a:bodyPr>
            <a:normAutofit fontScale="92500" lnSpcReduction="10000"/>
          </a:bodyPr>
          <a:lstStyle/>
          <a:p>
            <a:r>
              <a:rPr lang="es-UY" sz="2400" b="1" dirty="0" smtClean="0"/>
              <a:t>Se usan modelos computarizados para estimar el ↔ de │CA│↔│CT│↔│CO│↔│CA│. </a:t>
            </a:r>
          </a:p>
          <a:p>
            <a:endParaRPr lang="es-UY" sz="2400" b="1" dirty="0"/>
          </a:p>
          <a:p>
            <a:r>
              <a:rPr lang="es-UY" sz="2400" b="1" dirty="0" smtClean="0"/>
              <a:t>Estos modelos se han usado para estimar dispersión del 14C ↗│O│ post test nucleares en los 1950s, mostrando una buena simulación, lo que es una de las validaciones de los modelos.  </a:t>
            </a:r>
          </a:p>
          <a:p>
            <a:endParaRPr lang="es-UY" sz="2400" b="1" dirty="0"/>
          </a:p>
          <a:p>
            <a:r>
              <a:rPr lang="es-UY" sz="2400" b="1" dirty="0" smtClean="0"/>
              <a:t>De aquí se estima que 2.0 </a:t>
            </a:r>
            <a:r>
              <a:rPr lang="es-UY" sz="2400" b="1" dirty="0" err="1" smtClean="0"/>
              <a:t>Gt</a:t>
            </a:r>
            <a:r>
              <a:rPr lang="es-UY" sz="2400" b="1" dirty="0" smtClean="0"/>
              <a:t> C+/- 0.7Gt del C↗│A│/a termina en │O│ (A↔O C02 ≈ 2.0+/- 0.7 </a:t>
            </a:r>
            <a:r>
              <a:rPr lang="es-UY" sz="2400" b="1" dirty="0" err="1" smtClean="0"/>
              <a:t>Gt</a:t>
            </a:r>
            <a:r>
              <a:rPr lang="es-UY" sz="2400" b="1" dirty="0" smtClean="0"/>
              <a:t> C/a).Las observaciones de la distribución de otros isótopos del C en │O│ y │</a:t>
            </a:r>
            <a:r>
              <a:rPr lang="es-UY" sz="2400" b="1" dirty="0" err="1" smtClean="0"/>
              <a:t>A│lo</a:t>
            </a:r>
            <a:r>
              <a:rPr lang="es-UY" sz="2400" b="1" dirty="0" smtClean="0"/>
              <a:t> confirman.</a:t>
            </a:r>
          </a:p>
          <a:p>
            <a:endParaRPr lang="es-UY" sz="2400" b="1" dirty="0" smtClean="0"/>
          </a:p>
          <a:p>
            <a:r>
              <a:rPr lang="es-UY" sz="2400" b="1" dirty="0" smtClean="0"/>
              <a:t>Más información sobre la partición │CA││CT││CO│ se obtiene siguiendo las tendencias medidas │CA│ con la razón Oxígeno/Nitrógeno en │A│ (preciso). Esto se debe a que los A ↔ BT de C02 y 02 es ≠ a A↔O de C02 y 02. </a:t>
            </a:r>
          </a:p>
          <a:p>
            <a:endParaRPr lang="es-UY" sz="2400" b="1" dirty="0" smtClean="0"/>
          </a:p>
          <a:p>
            <a:r>
              <a:rPr lang="es-UY" sz="2400" b="1" dirty="0" smtClean="0"/>
              <a:t>En BT la FS de CH2O → ↘C02 ↗02 y la rCH2O→↗C02↘02.</a:t>
            </a:r>
          </a:p>
          <a:p>
            <a:endParaRPr lang="es-UY" sz="2400" b="1" dirty="0" smtClean="0"/>
          </a:p>
          <a:p>
            <a:r>
              <a:rPr lang="es-UY" sz="2400" b="1" dirty="0" smtClean="0"/>
              <a:t>En │O│ → │CA│↘│CO│ ya que es disuelto en H20, siendo removidos el C y O en las moléculas.</a:t>
            </a:r>
          </a:p>
          <a:p>
            <a:endParaRPr lang="es-UY" dirty="0" smtClean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70688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>
                <a:solidFill>
                  <a:schemeClr val="tx2"/>
                </a:solidFill>
              </a:rPr>
              <a:t>Nota aclaratoria</a:t>
            </a:r>
            <a:endParaRPr lang="es-UY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UY" b="1" dirty="0" smtClean="0"/>
              <a:t>Recordar que: </a:t>
            </a:r>
          </a:p>
          <a:p>
            <a:pPr marL="0" indent="0" algn="ctr">
              <a:buNone/>
            </a:pPr>
            <a:endParaRPr lang="es-UY" b="1" dirty="0"/>
          </a:p>
          <a:p>
            <a:pPr marL="0" indent="0" algn="ctr">
              <a:buNone/>
            </a:pPr>
            <a:r>
              <a:rPr lang="es-UY" b="1" dirty="0" smtClean="0"/>
              <a:t>C02 + H20 ↔HC03 1- + H+ </a:t>
            </a:r>
          </a:p>
          <a:p>
            <a:pPr marL="0" indent="0" algn="ctr">
              <a:buNone/>
            </a:pPr>
            <a:endParaRPr lang="es-UY" b="1" dirty="0"/>
          </a:p>
          <a:p>
            <a:pPr marL="0" indent="0" algn="ctr">
              <a:buNone/>
            </a:pPr>
            <a:r>
              <a:rPr lang="es-UY" b="1" dirty="0" smtClean="0"/>
              <a:t>y que </a:t>
            </a:r>
          </a:p>
          <a:p>
            <a:pPr marL="0" indent="0" algn="ctr">
              <a:buNone/>
            </a:pPr>
            <a:endParaRPr lang="es-UY" b="1" dirty="0"/>
          </a:p>
          <a:p>
            <a:pPr marL="0" indent="0" algn="ctr">
              <a:buNone/>
            </a:pPr>
            <a:r>
              <a:rPr lang="es-UY" b="1" dirty="0" smtClean="0"/>
              <a:t>pH = - log │H+│.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8056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312"/>
            <a:ext cx="8229600" cy="4525963"/>
          </a:xfrm>
        </p:spPr>
        <p:txBody>
          <a:bodyPr/>
          <a:lstStyle/>
          <a:p>
            <a:r>
              <a:rPr lang="es-UY" sz="2000" b="1" dirty="0"/>
              <a:t>Esto se interpreta para 1990-2000 en la </a:t>
            </a:r>
            <a:r>
              <a:rPr lang="es-UY" sz="2000" b="1" dirty="0" smtClean="0">
                <a:solidFill>
                  <a:schemeClr val="bg1">
                    <a:lumMod val="50000"/>
                  </a:schemeClr>
                </a:solidFill>
              </a:rPr>
              <a:t>fig. 3.5 </a:t>
            </a:r>
            <a:r>
              <a:rPr lang="es-UY" sz="2000" b="1" dirty="0"/>
              <a:t>consistente con los datos del balance delos 1990s (y de la tabla 3.1).</a:t>
            </a:r>
          </a:p>
          <a:p>
            <a:r>
              <a:rPr lang="es-UY" dirty="0" smtClean="0"/>
              <a:t>  </a:t>
            </a:r>
            <a:endParaRPr lang="es-UY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67544" y="980728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s-UY" b="1" dirty="0" smtClean="0">
                <a:solidFill>
                  <a:srgbClr val="0070C0"/>
                </a:solidFill>
              </a:rPr>
              <a:t>Recordar que: </a:t>
            </a:r>
          </a:p>
          <a:p>
            <a:pPr marL="0" indent="0" algn="ctr">
              <a:buFont typeface="Arial" pitchFamily="34" charset="0"/>
              <a:buNone/>
            </a:pPr>
            <a:endParaRPr lang="es-UY" b="1" dirty="0" smtClean="0">
              <a:solidFill>
                <a:srgbClr val="0070C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s-UY" b="1" dirty="0" smtClean="0">
                <a:solidFill>
                  <a:srgbClr val="0070C0"/>
                </a:solidFill>
              </a:rPr>
              <a:t>C02 + H20 ↔HC03 1- + H+ </a:t>
            </a:r>
          </a:p>
          <a:p>
            <a:pPr marL="0" indent="0" algn="ctr">
              <a:buFont typeface="Arial" pitchFamily="34" charset="0"/>
              <a:buNone/>
            </a:pPr>
            <a:endParaRPr lang="es-UY" b="1" dirty="0" smtClean="0">
              <a:solidFill>
                <a:srgbClr val="0070C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s-UY" b="1" dirty="0" smtClean="0">
                <a:solidFill>
                  <a:srgbClr val="0070C0"/>
                </a:solidFill>
              </a:rPr>
              <a:t>y que </a:t>
            </a:r>
          </a:p>
          <a:p>
            <a:pPr marL="0" indent="0" algn="ctr">
              <a:buFont typeface="Arial" pitchFamily="34" charset="0"/>
              <a:buNone/>
            </a:pPr>
            <a:endParaRPr lang="es-UY" b="1" dirty="0" smtClean="0">
              <a:solidFill>
                <a:srgbClr val="0070C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s-UY" b="1" dirty="0" smtClean="0">
                <a:solidFill>
                  <a:srgbClr val="FF0000"/>
                </a:solidFill>
              </a:rPr>
              <a:t>pH = - log │H+│.</a:t>
            </a:r>
          </a:p>
          <a:p>
            <a:pPr marL="0" indent="0" algn="ctr">
              <a:buFont typeface="Arial" pitchFamily="34" charset="0"/>
              <a:buNone/>
            </a:pPr>
            <a:endParaRPr lang="es-UY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UY" b="1" dirty="0" smtClean="0">
                <a:solidFill>
                  <a:srgbClr val="FF0000"/>
                </a:solidFill>
              </a:rPr>
              <a:t>Por lo tanto, &gt;</a:t>
            </a:r>
            <a:r>
              <a:rPr lang="es-UY" b="1" dirty="0" smtClean="0">
                <a:solidFill>
                  <a:srgbClr val="0070C0"/>
                </a:solidFill>
              </a:rPr>
              <a:t> C02 acidifica el océano (certeza)</a:t>
            </a:r>
            <a:endParaRPr lang="es-UY" b="1" dirty="0">
              <a:solidFill>
                <a:srgbClr val="FF000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s-UY" b="1" dirty="0" smtClean="0">
              <a:solidFill>
                <a:srgbClr val="FF0000"/>
              </a:solidFill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62456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s-UY" sz="2000" dirty="0" smtClean="0"/>
              <a:t/>
            </a:r>
            <a:br>
              <a:rPr lang="es-UY" sz="2000" dirty="0" smtClean="0"/>
            </a:br>
            <a:r>
              <a:rPr lang="es-UY" sz="2000" dirty="0"/>
              <a:t/>
            </a:r>
            <a:br>
              <a:rPr lang="es-UY" sz="2000" dirty="0"/>
            </a:br>
            <a:r>
              <a:rPr lang="es-UY" sz="2000" dirty="0" smtClean="0"/>
              <a:t/>
            </a:r>
            <a:br>
              <a:rPr lang="es-UY" sz="2000" dirty="0" smtClean="0"/>
            </a:br>
            <a:r>
              <a:rPr lang="es-UY" sz="2000" b="1" dirty="0" smtClean="0"/>
              <a:t>Tabla </a:t>
            </a:r>
            <a:r>
              <a:rPr lang="es-UY" sz="2000" b="1" dirty="0"/>
              <a:t>3.1</a:t>
            </a:r>
            <a:r>
              <a:rPr lang="es-UY" sz="2000" dirty="0"/>
              <a:t>. Componentes del presupuesto (balance) anual medio del carbono para los períodos 1981-89, 1990-99, 2000-09 y 2002-11 en </a:t>
            </a:r>
            <a:r>
              <a:rPr lang="es-UY" sz="2000" dirty="0" err="1"/>
              <a:t>GtC</a:t>
            </a:r>
            <a:r>
              <a:rPr lang="es-UY" sz="2000" dirty="0"/>
              <a:t>/año. Un flujo (-) de la tierra o el océano a la atmósfera equivale a una ganancia (+) en C de estos reservorios El rango de incertidumbre representa al intervalo de confianza 9 (de Tabla 6.1, IPCC WGI, 2013).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506392"/>
              </p:ext>
            </p:extLst>
          </p:nvPr>
        </p:nvGraphicFramePr>
        <p:xfrm>
          <a:off x="611560" y="1916832"/>
          <a:ext cx="8136902" cy="4824532"/>
        </p:xfrm>
        <a:graphic>
          <a:graphicData uri="http://schemas.openxmlformats.org/drawingml/2006/table">
            <a:tbl>
              <a:tblPr firstRow="1" firstCol="1" bandRow="1"/>
              <a:tblGrid>
                <a:gridCol w="2302874"/>
                <a:gridCol w="1560657"/>
                <a:gridCol w="1424457"/>
                <a:gridCol w="1424457"/>
                <a:gridCol w="1424457"/>
              </a:tblGrid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UY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1980-89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1990-99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2000-09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2002-11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Emisiones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5.5 +/- 0.4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6.4+/- 0.5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7.8+/- 0.6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8.3+/- 0.7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↑ │C0</a:t>
                      </a:r>
                      <a:r>
                        <a:rPr lang="es-UY" sz="1000" b="1" baseline="-25000">
                          <a:effectLst/>
                          <a:latin typeface="Calibri"/>
                          <a:ea typeface="Calibri"/>
                          <a:cs typeface="Calibri"/>
                        </a:rPr>
                        <a:t>2A</a:t>
                      </a: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│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3.4 +/- 0.2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3.1 +/- 0.2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4.0+/- 0.2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4.3+/-0.2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A↔O C0</a:t>
                      </a:r>
                      <a:r>
                        <a:rPr lang="es-UY" sz="1000" b="1" baseline="-2500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-2.0 +/-0.7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-2-2+/- 0.7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-2.3+/- 0.7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-2.4+/-0.7</a:t>
                      </a:r>
                      <a:endParaRPr lang="es-UY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T↔A C0</a:t>
                      </a:r>
                      <a:r>
                        <a:rPr lang="es-UY" sz="1000" b="1" baseline="-25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s-UY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-0.1 +/-0.8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-1.1+/- 0.9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-1.5+/-0.9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-1.6+/- 1.0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Particionado así: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∆ UdS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1.4 +/- 0.8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1.5+/- 0.8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1.1+/- 0.8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0.9+/- 0.8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1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Sumidero residual terrestre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-1.5+/- 1.1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>
                          <a:effectLst/>
                          <a:latin typeface="Calibri"/>
                          <a:ea typeface="Calibri"/>
                          <a:cs typeface="Calibri"/>
                        </a:rPr>
                        <a:t>-2.6+/- 1.2</a:t>
                      </a:r>
                      <a:endParaRPr lang="es-UY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-2.6+/- 1.2</a:t>
                      </a:r>
                      <a:endParaRPr lang="es-UY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UY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-2.5+/- 1.3</a:t>
                      </a:r>
                      <a:endParaRPr lang="es-UY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658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92500" lnSpcReduction="10000"/>
          </a:bodyPr>
          <a:lstStyle/>
          <a:p>
            <a:r>
              <a:rPr lang="es-UY" sz="2200" b="1" dirty="0" smtClean="0"/>
              <a:t>El flujo global total │CT│→│CA│ (</a:t>
            </a:r>
            <a:r>
              <a:rPr lang="es-UY" sz="2200" b="1" dirty="0" smtClean="0">
                <a:solidFill>
                  <a:schemeClr val="bg1">
                    <a:lumMod val="50000"/>
                  </a:schemeClr>
                </a:solidFill>
              </a:rPr>
              <a:t>Tabla 3.1</a:t>
            </a:r>
            <a:r>
              <a:rPr lang="es-UY" sz="2200" b="1" dirty="0" smtClean="0"/>
              <a:t>) representa el balance de un flujo neto debido a ∆</a:t>
            </a:r>
            <a:r>
              <a:rPr lang="es-UY" sz="2200" b="1" dirty="0" err="1" smtClean="0"/>
              <a:t>UdS</a:t>
            </a:r>
            <a:r>
              <a:rPr lang="es-UY" sz="2200" b="1" dirty="0" smtClean="0"/>
              <a:t> que ha sido (+) y ↗C y un residuo que es (-) (</a:t>
            </a:r>
            <a:r>
              <a:rPr lang="es-UY" sz="2200" b="1" dirty="0" err="1" smtClean="0"/>
              <a:t>sink</a:t>
            </a:r>
            <a:r>
              <a:rPr lang="es-UY" sz="2200" b="1" dirty="0" smtClean="0"/>
              <a:t> / sumidero de C). </a:t>
            </a:r>
          </a:p>
          <a:p>
            <a:endParaRPr lang="es-UY" sz="2200" b="1" dirty="0"/>
          </a:p>
          <a:p>
            <a:r>
              <a:rPr lang="es-UY" sz="2200" b="1" dirty="0" smtClean="0"/>
              <a:t>Las estimaciones de ∆</a:t>
            </a:r>
            <a:r>
              <a:rPr lang="es-UY" sz="2200" b="1" dirty="0" err="1" smtClean="0"/>
              <a:t>UdS</a:t>
            </a:r>
            <a:r>
              <a:rPr lang="es-UY" sz="2200" b="1" dirty="0" smtClean="0"/>
              <a:t> (Tabla 3.1) son dominadas por la deforestación tropical (↗C) con un ↘C por la forestación en áreas templadas del HN y otras formas de manejo del suelo.</a:t>
            </a:r>
          </a:p>
          <a:p>
            <a:endParaRPr lang="es-UY" sz="2200" b="1" dirty="0" smtClean="0"/>
          </a:p>
          <a:p>
            <a:r>
              <a:rPr lang="es-UY" sz="2200" b="1" dirty="0" smtClean="0"/>
              <a:t>Los procesos que aportan al residuo de C  (Residual C </a:t>
            </a:r>
            <a:r>
              <a:rPr lang="es-UY" sz="2200" b="1" dirty="0" err="1" smtClean="0"/>
              <a:t>Sink</a:t>
            </a:r>
            <a:r>
              <a:rPr lang="es-UY" sz="2200" b="1" dirty="0" smtClean="0"/>
              <a:t>) son:</a:t>
            </a:r>
          </a:p>
          <a:p>
            <a:endParaRPr lang="es-UY" sz="2200" b="1" dirty="0" smtClean="0"/>
          </a:p>
          <a:p>
            <a:r>
              <a:rPr lang="es-UY" sz="2200" b="1" dirty="0" smtClean="0"/>
              <a:t>i)	Fertilización por │C02A│”Efecto fertilizador por ↑│C02A│→↑B algunas plantas terrestres.</a:t>
            </a:r>
          </a:p>
          <a:p>
            <a:endParaRPr lang="es-UY" sz="2200" b="1" dirty="0" smtClean="0"/>
          </a:p>
          <a:p>
            <a:r>
              <a:rPr lang="es-UY" sz="2200" b="1" dirty="0" smtClean="0"/>
              <a:t>ii)	Fertilización con Nitrógeno por el uso (abuso) de fertilizantes.</a:t>
            </a:r>
          </a:p>
          <a:p>
            <a:endParaRPr lang="es-UY" sz="2200" b="1" dirty="0" smtClean="0"/>
          </a:p>
          <a:p>
            <a:r>
              <a:rPr lang="es-UY" sz="2200" b="1" dirty="0" smtClean="0"/>
              <a:t>iii)	Algunos cambios del Clima (por ej. ↑°C o precipitaciones).</a:t>
            </a:r>
          </a:p>
          <a:p>
            <a:endParaRPr lang="es-UY" sz="2200" b="1" dirty="0" smtClean="0"/>
          </a:p>
          <a:p>
            <a:r>
              <a:rPr lang="es-UY" sz="2200" b="1" dirty="0" smtClean="0"/>
              <a:t>Las magnitudes de estos cambios no se estiman directamente y son inciertas - sólo se estiman como ∑ de los procesos, el cual se hace - </a:t>
            </a:r>
            <a:r>
              <a:rPr lang="es-UY" sz="2200" b="1" u="sng" dirty="0" smtClean="0"/>
              <a:t>indirectamente</a:t>
            </a:r>
            <a:r>
              <a:rPr lang="es-UY" sz="2200" b="1" dirty="0" smtClean="0"/>
              <a:t> -  a partir del requerimiento para equilibrar el balance global (presupuesto) del Carbono (</a:t>
            </a:r>
            <a:r>
              <a:rPr lang="es-UY" sz="2200" b="1" dirty="0" smtClean="0">
                <a:solidFill>
                  <a:schemeClr val="bg1">
                    <a:lumMod val="50000"/>
                  </a:schemeClr>
                </a:solidFill>
              </a:rPr>
              <a:t>Tabla 3.1</a:t>
            </a:r>
            <a:r>
              <a:rPr lang="es-UY" sz="2200" b="1" dirty="0" smtClean="0"/>
              <a:t>).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853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/>
          </a:bodyPr>
          <a:lstStyle/>
          <a:p>
            <a:r>
              <a:rPr lang="es-UY" sz="2000" b="1" dirty="0"/>
              <a:t>Una guía para la absorción del C desde la atmósfera por la B</a:t>
            </a:r>
            <a:r>
              <a:rPr lang="es-UY" sz="2000" b="1" baseline="-25000" dirty="0"/>
              <a:t>T</a:t>
            </a:r>
            <a:r>
              <a:rPr lang="es-UY" sz="2000" b="1" dirty="0"/>
              <a:t> es la │C0</a:t>
            </a:r>
            <a:r>
              <a:rPr lang="es-UY" sz="2000" b="1" baseline="-25000" dirty="0"/>
              <a:t>2A</a:t>
            </a:r>
            <a:r>
              <a:rPr lang="es-UY" sz="2000" b="1" dirty="0"/>
              <a:t>│que muestra un ciclo regular </a:t>
            </a:r>
            <a:r>
              <a:rPr lang="es-UY" sz="2000" b="1" dirty="0" err="1"/>
              <a:t>intra</a:t>
            </a:r>
            <a:r>
              <a:rPr lang="es-UY" sz="2000" b="1" dirty="0"/>
              <a:t>-anual (estacional) de ≈10 ppm en </a:t>
            </a:r>
            <a:r>
              <a:rPr lang="es-UY" sz="2000" b="1" dirty="0" err="1"/>
              <a:t>Mauna</a:t>
            </a:r>
            <a:r>
              <a:rPr lang="es-UY" sz="2000" b="1" dirty="0"/>
              <a:t> Loa.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C0</a:t>
            </a:r>
            <a:r>
              <a:rPr lang="es-UY" sz="2000" b="1" baseline="-25000" dirty="0" smtClean="0"/>
              <a:t>2</a:t>
            </a:r>
            <a:r>
              <a:rPr lang="es-UY" sz="2000" b="1" dirty="0"/>
              <a:t>↘B</a:t>
            </a:r>
            <a:r>
              <a:rPr lang="es-UY" sz="2000" b="1" baseline="-25000" dirty="0"/>
              <a:t>T</a:t>
            </a:r>
            <a:r>
              <a:rPr lang="es-UY" sz="2000" b="1" dirty="0"/>
              <a:t> durante el verano boreal por la FS y crecimiento vegetal y ↗ durante la respiración de CH</a:t>
            </a:r>
            <a:r>
              <a:rPr lang="es-UY" sz="2000" b="1" baseline="-25000" dirty="0"/>
              <a:t>2</a:t>
            </a:r>
            <a:r>
              <a:rPr lang="es-UY" sz="2000" b="1" dirty="0"/>
              <a:t>0 en el invierno.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En </a:t>
            </a:r>
            <a:r>
              <a:rPr lang="es-UY" sz="2000" b="1" dirty="0"/>
              <a:t>el HN se observa ↓│</a:t>
            </a:r>
            <a:r>
              <a:rPr lang="es-UY" sz="2000" b="1" dirty="0" err="1"/>
              <a:t>C</a:t>
            </a:r>
            <a:r>
              <a:rPr lang="es-UY" sz="2000" b="1" baseline="-25000" dirty="0" err="1"/>
              <a:t>A</a:t>
            </a:r>
            <a:r>
              <a:rPr lang="es-UY" sz="2000" b="1" dirty="0" err="1"/>
              <a:t>│en</a:t>
            </a:r>
            <a:r>
              <a:rPr lang="es-UY" sz="2000" b="1" dirty="0"/>
              <a:t> el verano, siendo mayor la ∆ C0</a:t>
            </a:r>
            <a:r>
              <a:rPr lang="es-UY" sz="2000" b="1" baseline="-25000" dirty="0"/>
              <a:t>2</a:t>
            </a:r>
            <a:r>
              <a:rPr lang="es-UY" sz="2000" b="1" dirty="0"/>
              <a:t> estacional debido a que la B</a:t>
            </a:r>
            <a:r>
              <a:rPr lang="es-UY" sz="2000" b="1" baseline="-25000" dirty="0"/>
              <a:t>T</a:t>
            </a:r>
            <a:r>
              <a:rPr lang="es-UY" sz="2000" b="1" dirty="0"/>
              <a:t> es &gt;&gt; en HN que en HS.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Los </a:t>
            </a:r>
            <a:r>
              <a:rPr lang="es-UY" sz="2000" b="1" dirty="0"/>
              <a:t>modelos de absorción de C por la B</a:t>
            </a:r>
            <a:r>
              <a:rPr lang="es-UY" sz="2000" b="1" baseline="-25000" dirty="0"/>
              <a:t>T</a:t>
            </a:r>
            <a:r>
              <a:rPr lang="es-UY" sz="2000" b="1" dirty="0"/>
              <a:t> están enmarcados por este rango de ∆.</a:t>
            </a:r>
          </a:p>
          <a:p>
            <a:endParaRPr lang="es-UY" sz="2000" b="1" dirty="0"/>
          </a:p>
          <a:p>
            <a:r>
              <a:rPr lang="es-UY" sz="2000" b="1" dirty="0"/>
              <a:t>La fertilización  (F) por │C0</a:t>
            </a:r>
            <a:r>
              <a:rPr lang="es-UY" sz="2000" b="1" baseline="-25000" dirty="0"/>
              <a:t>2A</a:t>
            </a:r>
            <a:r>
              <a:rPr lang="es-UY" sz="2000" b="1" dirty="0"/>
              <a:t>│es un </a:t>
            </a:r>
            <a:r>
              <a:rPr lang="es-UY" sz="2000" b="1" dirty="0" err="1"/>
              <a:t>feedback</a:t>
            </a:r>
            <a:r>
              <a:rPr lang="es-UY" sz="2000" b="1" dirty="0"/>
              <a:t> biológico porque ↑│C0</a:t>
            </a:r>
            <a:r>
              <a:rPr lang="es-UY" sz="2000" b="1" baseline="-25000" dirty="0"/>
              <a:t>2A</a:t>
            </a:r>
            <a:r>
              <a:rPr lang="es-UY" sz="2000" b="1" dirty="0"/>
              <a:t>│→ F →↑Absorción │C0</a:t>
            </a:r>
            <a:r>
              <a:rPr lang="es-UY" sz="2000" b="1" baseline="-25000" dirty="0"/>
              <a:t>2A</a:t>
            </a:r>
            <a:r>
              <a:rPr lang="es-UY" sz="2000" b="1" dirty="0"/>
              <a:t>│ y vice versa.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007649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08520" y="116632"/>
            <a:ext cx="9252520" cy="6624736"/>
          </a:xfrm>
        </p:spPr>
        <p:txBody>
          <a:bodyPr>
            <a:normAutofit lnSpcReduction="10000"/>
          </a:bodyPr>
          <a:lstStyle/>
          <a:p>
            <a:r>
              <a:rPr lang="es-UY" dirty="0" smtClean="0"/>
              <a:t>Existen </a:t>
            </a:r>
            <a:r>
              <a:rPr lang="es-UY" dirty="0" err="1" smtClean="0"/>
              <a:t>feedbacks</a:t>
            </a:r>
            <a:r>
              <a:rPr lang="es-UY" dirty="0" smtClean="0"/>
              <a:t> (+) que acelerarían el ↑°C global. </a:t>
            </a:r>
          </a:p>
          <a:p>
            <a:endParaRPr lang="es-UY" dirty="0"/>
          </a:p>
          <a:p>
            <a:r>
              <a:rPr lang="es-UY" dirty="0" smtClean="0"/>
              <a:t>Aunque no se conocen sus magnitudes se estiman como grandes. Se les llama </a:t>
            </a:r>
            <a:r>
              <a:rPr lang="es-UY" dirty="0" err="1" smtClean="0">
                <a:solidFill>
                  <a:srgbClr val="FF0000"/>
                </a:solidFill>
              </a:rPr>
              <a:t>Feedback</a:t>
            </a:r>
            <a:r>
              <a:rPr lang="es-UY" dirty="0" smtClean="0">
                <a:solidFill>
                  <a:srgbClr val="FF0000"/>
                </a:solidFill>
              </a:rPr>
              <a:t> del Ciclo Global del C</a:t>
            </a:r>
            <a:r>
              <a:rPr lang="es-UY" dirty="0" smtClean="0"/>
              <a:t>.</a:t>
            </a:r>
          </a:p>
          <a:p>
            <a:endParaRPr lang="es-UY" dirty="0" smtClean="0"/>
          </a:p>
          <a:p>
            <a:r>
              <a:rPr lang="es-UY" dirty="0" smtClean="0"/>
              <a:t>El C02 provee el &gt; potencial </a:t>
            </a:r>
            <a:r>
              <a:rPr lang="es-UY" dirty="0" err="1" smtClean="0"/>
              <a:t>radiativo</a:t>
            </a:r>
            <a:r>
              <a:rPr lang="es-UY" dirty="0" smtClean="0"/>
              <a:t> de las especies del C y entre los GEI. La fórmula de su cálculo es: R= 5.3 </a:t>
            </a:r>
            <a:r>
              <a:rPr lang="es-UY" dirty="0" err="1" smtClean="0"/>
              <a:t>ln</a:t>
            </a:r>
            <a:r>
              <a:rPr lang="es-UY" dirty="0" smtClean="0"/>
              <a:t> (C/CO)</a:t>
            </a:r>
          </a:p>
          <a:p>
            <a:endParaRPr lang="es-UY" dirty="0" smtClean="0"/>
          </a:p>
          <a:p>
            <a:r>
              <a:rPr lang="es-UY" dirty="0" smtClean="0"/>
              <a:t>R: Forzante </a:t>
            </a:r>
            <a:r>
              <a:rPr lang="es-UY" dirty="0" err="1" smtClean="0"/>
              <a:t>radiativa</a:t>
            </a:r>
            <a:r>
              <a:rPr lang="es-UY" dirty="0" smtClean="0"/>
              <a:t> del C, </a:t>
            </a:r>
          </a:p>
          <a:p>
            <a:r>
              <a:rPr lang="es-UY" dirty="0" smtClean="0"/>
              <a:t>C: │C02A│,</a:t>
            </a:r>
          </a:p>
          <a:p>
            <a:r>
              <a:rPr lang="es-UY" dirty="0" smtClean="0"/>
              <a:t>CO: │C02A│pre-1750 (280 ppm).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10044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473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s-UY" dirty="0"/>
              <a:t> </a:t>
            </a:r>
            <a:br>
              <a:rPr lang="es-UY" dirty="0"/>
            </a:br>
            <a:r>
              <a:rPr lang="es-UY" sz="2700" b="1" dirty="0" err="1">
                <a:solidFill>
                  <a:srgbClr val="FF0000"/>
                </a:solidFill>
              </a:rPr>
              <a:t>Feedbacks</a:t>
            </a:r>
            <a:r>
              <a:rPr lang="es-UY" sz="2700" b="1" dirty="0">
                <a:solidFill>
                  <a:srgbClr val="FF0000"/>
                </a:solidFill>
              </a:rPr>
              <a:t> </a:t>
            </a:r>
            <a:r>
              <a:rPr lang="es-UY" sz="2700" b="1" dirty="0" smtClean="0">
                <a:solidFill>
                  <a:srgbClr val="FF0000"/>
                </a:solidFill>
              </a:rPr>
              <a:t>( mayores) en </a:t>
            </a:r>
            <a:r>
              <a:rPr lang="es-UY" sz="2700" b="1" dirty="0">
                <a:solidFill>
                  <a:srgbClr val="FF0000"/>
                </a:solidFill>
              </a:rPr>
              <a:t>la atmósfera y biosfera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20688"/>
            <a:ext cx="9109720" cy="6237312"/>
          </a:xfrm>
        </p:spPr>
        <p:txBody>
          <a:bodyPr/>
          <a:lstStyle/>
          <a:p>
            <a:r>
              <a:rPr lang="es-UY" sz="2000" b="1" dirty="0"/>
              <a:t>A medida que los GEI C0</a:t>
            </a:r>
            <a:r>
              <a:rPr lang="es-UY" sz="2000" b="1" baseline="-25000" dirty="0"/>
              <a:t>2</a:t>
            </a:r>
            <a:r>
              <a:rPr lang="es-UY" sz="2000" b="1" dirty="0"/>
              <a:t> y CH</a:t>
            </a:r>
            <a:r>
              <a:rPr lang="es-UY" sz="2000" b="1" baseline="-25000" dirty="0"/>
              <a:t>4</a:t>
            </a:r>
            <a:r>
              <a:rPr lang="es-UY" sz="2000" b="1" dirty="0"/>
              <a:t> son ↗ a la │A│ por las actividades humanas, </a:t>
            </a:r>
            <a:r>
              <a:rPr lang="es-UY" sz="2000" b="1" dirty="0" err="1"/>
              <a:t>feedbacks</a:t>
            </a:r>
            <a:r>
              <a:rPr lang="es-UY" sz="2000" b="1" dirty="0"/>
              <a:t> biológicos y otros ocurren en la Biosfera como aquellos inducidos por los cambios climáticos.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Estos </a:t>
            </a:r>
            <a:r>
              <a:rPr lang="es-UY" sz="2000" b="1" dirty="0"/>
              <a:t>aumentan (+) o disminuyen (-) el efecto.</a:t>
            </a:r>
          </a:p>
          <a:p>
            <a:endParaRPr lang="es-UY" sz="2000" b="1" dirty="0"/>
          </a:p>
          <a:p>
            <a:r>
              <a:rPr lang="es-UY" sz="2000" b="1" u="sng" dirty="0"/>
              <a:t>Hay 2 </a:t>
            </a:r>
            <a:r>
              <a:rPr lang="es-UY" sz="2000" b="1" u="sng" dirty="0" err="1"/>
              <a:t>feedbacks</a:t>
            </a:r>
            <a:r>
              <a:rPr lang="es-UY" sz="2000" b="1" u="sng" dirty="0"/>
              <a:t> principales y mejor estimados</a:t>
            </a:r>
            <a:r>
              <a:rPr lang="es-UY" sz="2000" b="1" u="sng" dirty="0" smtClean="0"/>
              <a:t>:</a:t>
            </a:r>
          </a:p>
          <a:p>
            <a:endParaRPr lang="es-UY" sz="2000" b="1" dirty="0"/>
          </a:p>
          <a:p>
            <a:pPr lvl="0"/>
            <a:r>
              <a:rPr lang="es-UY" sz="2000" b="1" dirty="0"/>
              <a:t>(+) “</a:t>
            </a:r>
            <a:r>
              <a:rPr lang="es-UY" sz="2000" b="1" dirty="0" err="1"/>
              <a:t>Plankton</a:t>
            </a:r>
            <a:r>
              <a:rPr lang="es-UY" sz="2000" b="1" dirty="0"/>
              <a:t> multiplicador en el Océano</a:t>
            </a:r>
            <a:r>
              <a:rPr lang="es-UY" sz="2000" b="1" dirty="0" smtClean="0"/>
              <a:t>”.</a:t>
            </a:r>
          </a:p>
          <a:p>
            <a:pPr lvl="0"/>
            <a:endParaRPr lang="es-UY" sz="2000" b="1" dirty="0"/>
          </a:p>
          <a:p>
            <a:pPr lvl="0"/>
            <a:r>
              <a:rPr lang="es-UY" sz="2000" b="1" dirty="0"/>
              <a:t>(-) “Fertilización por C0</a:t>
            </a:r>
            <a:r>
              <a:rPr lang="es-UY" sz="2000" b="1" baseline="-25000" dirty="0"/>
              <a:t>2</a:t>
            </a:r>
            <a:r>
              <a:rPr lang="es-UY" sz="2000" b="1" dirty="0"/>
              <a:t>”.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75014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s-UY" sz="2400" b="1" dirty="0" err="1" smtClean="0">
                <a:solidFill>
                  <a:srgbClr val="FF0000"/>
                </a:solidFill>
              </a:rPr>
              <a:t>Feedbacks</a:t>
            </a:r>
            <a:r>
              <a:rPr lang="es-UY" sz="2400" b="1" dirty="0" smtClean="0">
                <a:solidFill>
                  <a:srgbClr val="FF0000"/>
                </a:solidFill>
              </a:rPr>
              <a:t> (menores?) en la atmósfera y biosfera</a:t>
            </a:r>
            <a:r>
              <a:rPr lang="es-UY" sz="2400" dirty="0" smtClean="0"/>
              <a:t/>
            </a:r>
            <a:br>
              <a:rPr lang="es-UY" sz="2400" dirty="0" smtClean="0"/>
            </a:br>
            <a:endParaRPr lang="es-UY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6048672"/>
          </a:xfrm>
        </p:spPr>
        <p:txBody>
          <a:bodyPr>
            <a:normAutofit fontScale="92500" lnSpcReduction="20000"/>
          </a:bodyPr>
          <a:lstStyle/>
          <a:p>
            <a:r>
              <a:rPr lang="es-UY" sz="2400" b="1" u="sng" dirty="0"/>
              <a:t>Hay otros 4 pero mal cuantificados</a:t>
            </a:r>
            <a:r>
              <a:rPr lang="es-UY" sz="2400" b="1" dirty="0" smtClean="0"/>
              <a:t>:</a:t>
            </a:r>
          </a:p>
          <a:p>
            <a:endParaRPr lang="es-UY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s-UY" sz="2400" b="1" dirty="0"/>
              <a:t>Efectos del ↑°C sobre la r de CH</a:t>
            </a:r>
            <a:r>
              <a:rPr lang="es-UY" sz="2400" b="1" baseline="-25000" dirty="0"/>
              <a:t>2</a:t>
            </a:r>
            <a:r>
              <a:rPr lang="es-UY" sz="2400" b="1" dirty="0"/>
              <a:t>0, especialmente por los </a:t>
            </a:r>
            <a:r>
              <a:rPr lang="es-UY" sz="2400" b="1" dirty="0" err="1"/>
              <a:t>micrios</a:t>
            </a:r>
            <a:r>
              <a:rPr lang="es-UY" sz="2400" b="1" dirty="0"/>
              <a:t> del suelo que ↑ C0</a:t>
            </a:r>
            <a:r>
              <a:rPr lang="es-UY" sz="2400" b="1" baseline="-25000" dirty="0"/>
              <a:t>2</a:t>
            </a:r>
            <a:r>
              <a:rPr lang="es-UY" sz="2400" b="1" dirty="0"/>
              <a:t> y su ↗. La evidencia se ve durante los eventos de corto plazo “El Niño” y en el evento frío post erupción del </a:t>
            </a:r>
            <a:r>
              <a:rPr lang="es-UY" sz="2400" b="1" dirty="0" err="1"/>
              <a:t>Pinatubo</a:t>
            </a:r>
            <a:r>
              <a:rPr lang="es-UY" sz="2400" b="1" dirty="0"/>
              <a:t> (en Filipinas, 1991). Los efectos fueron importantes pero no se conocen a largo plazo</a:t>
            </a:r>
            <a:r>
              <a:rPr lang="es-UY" sz="2400" b="1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endParaRPr lang="es-UY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s-UY" sz="2400" b="1" dirty="0"/>
              <a:t>Reducción del crecimiento o muerte en selvas (Amazonas) por efectos del cambio climático presente. Se espera que este (+) ↑ con el CC futuro</a:t>
            </a:r>
            <a:r>
              <a:rPr lang="es-UY" sz="2400" b="1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endParaRPr lang="es-UY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s-UY" sz="2400" b="1" dirty="0"/>
              <a:t>Incendios en bosques ↗C debido a las condiciones más secas y/o calientes debido a la muerte de CH</a:t>
            </a:r>
            <a:r>
              <a:rPr lang="es-UY" sz="2400" b="1" baseline="-25000" dirty="0"/>
              <a:t>2</a:t>
            </a:r>
            <a:r>
              <a:rPr lang="es-UY" sz="2400" b="1" dirty="0"/>
              <a:t>O debido a </a:t>
            </a:r>
            <a:r>
              <a:rPr lang="es-UY" sz="2400" b="1" dirty="0" smtClean="0"/>
              <a:t>ii (2)).</a:t>
            </a:r>
          </a:p>
          <a:p>
            <a:pPr marL="457200" lvl="0" indent="-457200">
              <a:buFont typeface="+mj-lt"/>
              <a:buAutoNum type="arabicPeriod"/>
            </a:pPr>
            <a:endParaRPr lang="es-UY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es-UY" sz="2400" b="1" dirty="0"/>
              <a:t>Liberación del CH</a:t>
            </a:r>
            <a:r>
              <a:rPr lang="es-UY" sz="2400" b="1" baseline="-25000" dirty="0"/>
              <a:t>4</a:t>
            </a:r>
            <a:r>
              <a:rPr lang="es-UY" sz="2400" b="1" dirty="0"/>
              <a:t> de pantanos y de R sedimentarios en latitudes altas formado en millones de años por la r de CH</a:t>
            </a:r>
            <a:r>
              <a:rPr lang="es-UY" sz="2400" b="1" baseline="-25000" dirty="0"/>
              <a:t>2</a:t>
            </a:r>
            <a:r>
              <a:rPr lang="es-UY" sz="2400" b="1" dirty="0"/>
              <a:t>0. Aunque la mayor parte es profunda, hay ya evidencia de la acción de este mecanismo en el ártico y permafrost. El ↑°C actúa como (+) en pocas décadas.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03996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Unidades</a:t>
            </a:r>
            <a:r>
              <a:rPr lang="en-US" sz="2800" dirty="0" smtClean="0"/>
              <a:t> </a:t>
            </a:r>
            <a:r>
              <a:rPr lang="en-US" sz="2800" dirty="0" err="1" smtClean="0"/>
              <a:t>usadas</a:t>
            </a:r>
            <a:r>
              <a:rPr lang="en-US" sz="2800" dirty="0" smtClean="0"/>
              <a:t> en el </a:t>
            </a:r>
            <a:r>
              <a:rPr lang="en-US" sz="2800" dirty="0" err="1" smtClean="0"/>
              <a:t>Ciclo</a:t>
            </a:r>
            <a:r>
              <a:rPr lang="en-US" sz="2800" dirty="0" smtClean="0"/>
              <a:t> de </a:t>
            </a:r>
            <a:r>
              <a:rPr lang="en-US" sz="2800" dirty="0" err="1" smtClean="0"/>
              <a:t>Carbono</a:t>
            </a:r>
            <a:endParaRPr lang="en-US" sz="28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0" y="1142722"/>
            <a:ext cx="9144000" cy="571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Todos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los </a:t>
            </a:r>
            <a:r>
              <a:rPr lang="en-GB" sz="2400" b="1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datos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son </a:t>
            </a:r>
            <a:r>
              <a:rPr lang="en-GB" sz="2400" b="1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mostrados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en miles de </a:t>
            </a:r>
            <a:r>
              <a:rPr lang="en-GB" sz="2400" b="1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millones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de </a:t>
            </a:r>
            <a:r>
              <a:rPr lang="en-GB" sz="2400" b="1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toneladas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CO</a:t>
            </a:r>
            <a:r>
              <a:rPr lang="en-GB" sz="2400" b="1" baseline="-25000" dirty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2</a:t>
            </a:r>
            <a:r>
              <a:rPr lang="en-GB" sz="2400" b="1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(GtCO</a:t>
            </a:r>
            <a:r>
              <a:rPr lang="en-GB" sz="2400" b="1" baseline="-250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2</a:t>
            </a:r>
            <a:r>
              <a:rPr lang="en-GB" sz="2400" b="1" dirty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)</a:t>
            </a:r>
            <a:endParaRPr lang="en-GB" sz="2400" b="1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endParaRPr lang="en-GB" sz="2300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1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Gigatonelada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(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Gt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) = 1 mil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millones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de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toneladas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= 1×10</a:t>
            </a:r>
            <a:r>
              <a:rPr lang="en-GB" sz="2300" baseline="300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15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g = 1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Petagramo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(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Pg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)</a:t>
            </a:r>
          </a:p>
          <a:p>
            <a:pPr algn="ctr"/>
            <a:endParaRPr lang="en-GB" sz="2300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1 kg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carbono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(C) = 3.664 kg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dióxido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de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carbono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(CO</a:t>
            </a:r>
            <a:r>
              <a:rPr lang="en-GB" sz="2300" baseline="-250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2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)</a:t>
            </a:r>
          </a:p>
          <a:p>
            <a:pPr algn="ctr"/>
            <a:endParaRPr lang="en-GB" sz="2300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1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GtC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= 3.664 </a:t>
            </a:r>
            <a:r>
              <a:rPr lang="en-GB" sz="2300" dirty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1 mil </a:t>
            </a:r>
            <a:r>
              <a:rPr lang="en-GB" sz="2300" dirty="0" err="1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millones</a:t>
            </a:r>
            <a:r>
              <a:rPr lang="en-GB" sz="2300" dirty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de </a:t>
            </a:r>
            <a:r>
              <a:rPr lang="en-GB" sz="2300" dirty="0" err="1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toneladas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 de CO</a:t>
            </a:r>
            <a:r>
              <a:rPr lang="en-GB" sz="2300" baseline="-250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2 </a:t>
            </a:r>
            <a:r>
              <a:rPr lang="en-GB" sz="23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= 3.664 GtCO</a:t>
            </a:r>
            <a:r>
              <a:rPr lang="en-GB" sz="2300" baseline="-25000" dirty="0" smtClean="0">
                <a:solidFill>
                  <a:schemeClr val="tx1"/>
                </a:solidFill>
                <a:latin typeface="Arial Narrow"/>
                <a:ea typeface="ＭＳ Ｐゴシック" charset="0"/>
                <a:cs typeface="Arial Narrow"/>
              </a:rPr>
              <a:t>2</a:t>
            </a:r>
            <a:endParaRPr lang="en-GB" sz="2300" dirty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endParaRPr lang="en-GB" sz="2300" b="1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  <a:p>
            <a:pPr algn="ctr"/>
            <a:endParaRPr lang="en-GB" sz="2300" b="1" dirty="0" smtClean="0">
              <a:solidFill>
                <a:schemeClr val="tx1"/>
              </a:solidFill>
              <a:latin typeface="Arial Narrow"/>
              <a:ea typeface="ＭＳ Ｐゴシック" charset="0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33469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59" y="724268"/>
            <a:ext cx="6252677" cy="5886988"/>
          </a:xfrm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855788" y="119063"/>
            <a:ext cx="7468740" cy="508000"/>
          </a:xfrm>
        </p:spPr>
        <p:txBody>
          <a:bodyPr>
            <a:normAutofit fontScale="90000"/>
          </a:bodyPr>
          <a:lstStyle/>
          <a:p>
            <a:r>
              <a:rPr lang="en-GB" altLang="en-US" sz="2000" dirty="0" smtClean="0">
                <a:latin typeface="Arial Narrow" pitchFamily="34" charset="0"/>
                <a:ea typeface="ＭＳ Ｐゴシック" pitchFamily="34" charset="-128"/>
              </a:rPr>
              <a:t>Anthropogenic Perturbation of the Global Carbon Cycle:</a:t>
            </a:r>
            <a:r>
              <a:rPr lang="en-GB" altLang="en-US" sz="1800" dirty="0" smtClean="0">
                <a:latin typeface="Arial Narrow" pitchFamily="34" charset="0"/>
                <a:ea typeface="ＭＳ Ｐゴシック" pitchFamily="34" charset="-128"/>
              </a:rPr>
              <a:t> C</a:t>
            </a:r>
            <a:r>
              <a:rPr lang="en-US" altLang="en-US" sz="1800" dirty="0" err="1" smtClean="0">
                <a:latin typeface="Arial Narrow" pitchFamily="34" charset="0"/>
                <a:ea typeface="ＭＳ Ｐゴシック" pitchFamily="34" charset="-128"/>
              </a:rPr>
              <a:t>aused</a:t>
            </a:r>
            <a:r>
              <a:rPr lang="en-US" altLang="en-US" sz="1800" dirty="0" smtClean="0">
                <a:latin typeface="Arial Narrow" pitchFamily="34" charset="0"/>
                <a:ea typeface="ＭＳ Ｐゴシック" pitchFamily="34" charset="-128"/>
              </a:rPr>
              <a:t> </a:t>
            </a:r>
            <a:r>
              <a:rPr lang="en-US" altLang="en-US" sz="1800" dirty="0">
                <a:latin typeface="Arial Narrow" pitchFamily="34" charset="0"/>
                <a:ea typeface="ＭＳ Ｐゴシック" pitchFamily="34" charset="-128"/>
              </a:rPr>
              <a:t>by anthropogenic </a:t>
            </a:r>
            <a:r>
              <a:rPr lang="en-US" altLang="en-US" sz="1800" dirty="0" smtClean="0">
                <a:latin typeface="Arial Narrow" pitchFamily="34" charset="0"/>
                <a:ea typeface="ＭＳ Ｐゴシック" pitchFamily="34" charset="-128"/>
              </a:rPr>
              <a:t>activities, averaged </a:t>
            </a:r>
            <a:r>
              <a:rPr lang="en-US" altLang="en-US" sz="1800" dirty="0">
                <a:latin typeface="Arial Narrow" pitchFamily="34" charset="0"/>
                <a:ea typeface="ＭＳ Ｐゴシック" pitchFamily="34" charset="-128"/>
              </a:rPr>
              <a:t>globally for the decade 2004–2013 (GtCO2/</a:t>
            </a:r>
            <a:r>
              <a:rPr lang="en-US" altLang="en-US" sz="1800" dirty="0" err="1">
                <a:latin typeface="Arial Narrow" pitchFamily="34" charset="0"/>
                <a:ea typeface="ＭＳ Ｐゴシック" pitchFamily="34" charset="-128"/>
              </a:rPr>
              <a:t>yr</a:t>
            </a:r>
            <a:r>
              <a:rPr lang="en-US" altLang="en-US" sz="1800" dirty="0">
                <a:latin typeface="Arial Narrow" pitchFamily="34" charset="0"/>
                <a:ea typeface="ＭＳ Ｐゴシック" pitchFamily="34" charset="-128"/>
              </a:rPr>
              <a:t>)</a:t>
            </a:r>
            <a:r>
              <a:rPr lang="en-US" altLang="en-US" sz="1600" dirty="0">
                <a:latin typeface="Arial Narrow" pitchFamily="34" charset="0"/>
                <a:ea typeface="ＭＳ Ｐゴシック" pitchFamily="34" charset="-128"/>
              </a:rPr>
              <a:t/>
            </a:r>
            <a:br>
              <a:rPr lang="en-US" altLang="en-US" sz="1600" dirty="0">
                <a:latin typeface="Arial Narrow" pitchFamily="34" charset="0"/>
                <a:ea typeface="ＭＳ Ｐゴシック" pitchFamily="34" charset="-128"/>
              </a:rPr>
            </a:br>
            <a:endParaRPr lang="en-US" altLang="en-US" sz="1600" dirty="0" smtClean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2458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79512" y="6453336"/>
            <a:ext cx="8766175" cy="404664"/>
          </a:xfrm>
        </p:spPr>
        <p:txBody>
          <a:bodyPr/>
          <a:lstStyle/>
          <a:p>
            <a:r>
              <a:rPr lang="en-GB" altLang="en-US" sz="14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34" charset="-128"/>
              </a:rPr>
              <a:t>Source: </a:t>
            </a:r>
            <a:r>
              <a:rPr lang="en-AU" altLang="en-US" sz="1400" dirty="0" smtClean="0">
                <a:solidFill>
                  <a:srgbClr val="FF0000"/>
                </a:solidFill>
                <a:latin typeface="Arial Narrow" pitchFamily="34" charset="0"/>
                <a:ea typeface="ＭＳ Ｐゴシック" pitchFamily="34" charset="-128"/>
                <a:hlinkClick r:id="rId4"/>
              </a:rPr>
              <a:t>CDIAC</a:t>
            </a:r>
            <a:r>
              <a:rPr lang="en-AU" altLang="en-US" sz="1400" dirty="0" smtClean="0">
                <a:solidFill>
                  <a:srgbClr val="800000"/>
                </a:solidFill>
                <a:latin typeface="Arial Narrow" pitchFamily="34" charset="0"/>
                <a:ea typeface="ＭＳ Ｐゴシック" pitchFamily="34" charset="-128"/>
              </a:rPr>
              <a:t>;</a:t>
            </a:r>
            <a:r>
              <a:rPr lang="en-AU" altLang="en-US" sz="1400" dirty="0" smtClean="0">
                <a:solidFill>
                  <a:srgbClr val="FF0000"/>
                </a:solidFill>
                <a:latin typeface="Arial Narrow" pitchFamily="34" charset="0"/>
                <a:ea typeface="ＭＳ Ｐゴシック" pitchFamily="34" charset="-128"/>
              </a:rPr>
              <a:t> </a:t>
            </a:r>
            <a:r>
              <a:rPr lang="en-AU" altLang="en-US" sz="1400" dirty="0" smtClean="0">
                <a:solidFill>
                  <a:srgbClr val="FF0000"/>
                </a:solidFill>
                <a:latin typeface="Arial Narrow" pitchFamily="34" charset="0"/>
                <a:ea typeface="ＭＳ Ｐゴシック" pitchFamily="34" charset="-128"/>
                <a:hlinkClick r:id="rId5"/>
              </a:rPr>
              <a:t>NOAA-ESRL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 pitchFamily="34" charset="0"/>
                <a:ea typeface="ＭＳ Ｐゴシック" pitchFamily="34" charset="-128"/>
              </a:rPr>
              <a:t>; </a:t>
            </a:r>
            <a:r>
              <a:rPr lang="en-AU" altLang="en-US" sz="1400" dirty="0" smtClean="0">
                <a:latin typeface="Arial Narrow" pitchFamily="34" charset="0"/>
                <a:ea typeface="ＭＳ Ｐゴシック" pitchFamily="34" charset="-128"/>
                <a:hlinkClick r:id="rId6"/>
              </a:rPr>
              <a:t>Le </a:t>
            </a:r>
            <a:r>
              <a:rPr lang="en-AU" altLang="en-US" sz="1400" dirty="0" err="1">
                <a:latin typeface="Arial Narrow" pitchFamily="34" charset="0"/>
                <a:ea typeface="ＭＳ Ｐゴシック" pitchFamily="34" charset="-128"/>
                <a:hlinkClick r:id="rId6"/>
              </a:rPr>
              <a:t>Quéré</a:t>
            </a:r>
            <a:r>
              <a:rPr lang="en-AU" altLang="en-US" sz="1400" dirty="0">
                <a:latin typeface="Arial Narrow" pitchFamily="34" charset="0"/>
                <a:ea typeface="ＭＳ Ｐゴシック" pitchFamily="34" charset="-128"/>
                <a:hlinkClick r:id="rId6"/>
              </a:rPr>
              <a:t> et al 2014</a:t>
            </a:r>
            <a:r>
              <a:rPr lang="en-US" altLang="en-US" sz="1400" dirty="0">
                <a:solidFill>
                  <a:srgbClr val="000000"/>
                </a:solidFill>
                <a:latin typeface="Arial Narrow" pitchFamily="34" charset="0"/>
                <a:ea typeface="ＭＳ Ｐゴシック" pitchFamily="34" charset="-128"/>
              </a:rPr>
              <a:t>; </a:t>
            </a:r>
            <a:r>
              <a:rPr lang="en-AU" altLang="en-US" sz="1400" dirty="0">
                <a:latin typeface="Arial Narrow" pitchFamily="34" charset="0"/>
                <a:ea typeface="ＭＳ Ｐゴシック" pitchFamily="34" charset="-128"/>
                <a:hlinkClick r:id="rId7"/>
              </a:rPr>
              <a:t>Global Carbon Budget 2014</a:t>
            </a:r>
            <a:endParaRPr lang="en-AU" altLang="en-US" sz="1400" dirty="0" smtClean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768" y="476672"/>
            <a:ext cx="4916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50" dirty="0" smtClean="0">
                <a:solidFill>
                  <a:srgbClr val="808080"/>
                </a:solidFill>
                <a:latin typeface="Helvetica" pitchFamily="50" charset="0"/>
              </a:rPr>
              <a:t>Data</a:t>
            </a:r>
            <a:r>
              <a:rPr lang="en-NZ" sz="1050" dirty="0">
                <a:solidFill>
                  <a:srgbClr val="808080"/>
                </a:solidFill>
                <a:latin typeface="Helvetica" pitchFamily="50" charset="0"/>
              </a:rPr>
              <a:t>: </a:t>
            </a:r>
            <a:r>
              <a:rPr lang="en-NZ" sz="1050" dirty="0" smtClean="0">
                <a:solidFill>
                  <a:srgbClr val="808080"/>
                </a:solidFill>
                <a:latin typeface="Helvetica" pitchFamily="50" charset="0"/>
              </a:rPr>
              <a:t>CDIAC/NOAA-ESRL/GCP</a:t>
            </a:r>
            <a:endParaRPr lang="en-NZ" sz="1050" dirty="0">
              <a:solidFill>
                <a:srgbClr val="808080"/>
              </a:solidFill>
              <a:latin typeface="Helvetic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7409" y="0"/>
            <a:ext cx="9144000" cy="1124744"/>
          </a:xfrm>
        </p:spPr>
        <p:txBody>
          <a:bodyPr>
            <a:normAutofit fontScale="90000"/>
          </a:bodyPr>
          <a:lstStyle/>
          <a:p>
            <a:r>
              <a:rPr lang="en-US" sz="3100" b="1" dirty="0" err="1" smtClean="0">
                <a:solidFill>
                  <a:schemeClr val="bg1">
                    <a:lumMod val="50000"/>
                  </a:schemeClr>
                </a:solidFill>
              </a:rPr>
              <a:t>Conceptos</a:t>
            </a:r>
            <a:r>
              <a:rPr lang="en-US" sz="3100" b="1" dirty="0" smtClean="0">
                <a:solidFill>
                  <a:schemeClr val="bg1">
                    <a:lumMod val="50000"/>
                  </a:schemeClr>
                </a:solidFill>
              </a:rPr>
              <a:t> clave y </a:t>
            </a:r>
            <a:r>
              <a:rPr lang="en-US" sz="3100" b="1" dirty="0" err="1" smtClean="0">
                <a:solidFill>
                  <a:schemeClr val="bg1">
                    <a:lumMod val="50000"/>
                  </a:schemeClr>
                </a:solidFill>
              </a:rPr>
              <a:t>Simbología</a:t>
            </a:r>
            <a:r>
              <a:rPr lang="en-US" sz="31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31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400" b="1" dirty="0" err="1" smtClean="0"/>
              <a:t>Fuente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primaria</a:t>
            </a:r>
            <a:r>
              <a:rPr lang="en-US" sz="1400" b="1" dirty="0" smtClean="0"/>
              <a:t>: Global Warming: The Complete Briefing, Sir John Houghton, 5th Ed (2015), Cambridge University Press (UK).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s-UY" sz="1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08274"/>
            <a:ext cx="9144000" cy="5544616"/>
          </a:xfrm>
        </p:spPr>
        <p:txBody>
          <a:bodyPr>
            <a:normAutofit fontScale="25000" lnSpcReduction="20000"/>
          </a:bodyPr>
          <a:lstStyle/>
          <a:p>
            <a:r>
              <a:rPr lang="es-UY" sz="8000" b="1" dirty="0" smtClean="0"/>
              <a:t>El dióxido de carbono (C02) provee el medio dominante de transferencia natural entre los Reservorios │R│ naturales del Carbono (C), lo que se llama “El Ciclo (reciclaje) del C” (@ C) (</a:t>
            </a:r>
            <a:r>
              <a:rPr lang="es-UY" sz="8000" b="1" dirty="0" smtClean="0">
                <a:solidFill>
                  <a:schemeClr val="tx2"/>
                </a:solidFill>
              </a:rPr>
              <a:t>Fig. 3.1</a:t>
            </a:r>
            <a:r>
              <a:rPr lang="es-UY" sz="8000" b="1" dirty="0" smtClean="0"/>
              <a:t>.) </a:t>
            </a:r>
            <a:r>
              <a:rPr lang="es-UY" sz="8000" b="1" dirty="0" smtClean="0">
                <a:solidFill>
                  <a:schemeClr val="bg1">
                    <a:lumMod val="50000"/>
                  </a:schemeClr>
                </a:solidFill>
              </a:rPr>
              <a:t>VER FIGS EN PDF ADJUNTO</a:t>
            </a:r>
          </a:p>
          <a:p>
            <a:endParaRPr lang="es-UY" sz="8000" b="1" dirty="0" smtClean="0"/>
          </a:p>
          <a:p>
            <a:r>
              <a:rPr lang="es-UY" sz="8000" b="1" dirty="0" smtClean="0"/>
              <a:t>La vida usa el C al respirar y tomar oxígeno (02) de la atmósfera │</a:t>
            </a:r>
            <a:r>
              <a:rPr lang="es-UY" sz="8000" b="1" dirty="0" err="1" smtClean="0"/>
              <a:t>A│y</a:t>
            </a:r>
            <a:r>
              <a:rPr lang="es-UY" sz="8000" b="1" dirty="0" smtClean="0"/>
              <a:t> liberar el C tomado de los alimentos los cuales se queman y liberan (↗) 02 a la │A│. </a:t>
            </a:r>
          </a:p>
          <a:p>
            <a:endParaRPr lang="es-UY" sz="8000" b="1" dirty="0"/>
          </a:p>
          <a:p>
            <a:r>
              <a:rPr lang="es-UY" sz="8000" b="1" dirty="0" smtClean="0"/>
              <a:t>Tanto la fotosíntesis (FS) que toma C y la respiración de materia orgánica (CH20) (r) ocurren también en los océanos (O).</a:t>
            </a:r>
          </a:p>
          <a:p>
            <a:endParaRPr lang="es-UY" sz="8000" b="1" dirty="0" smtClean="0"/>
          </a:p>
          <a:p>
            <a:r>
              <a:rPr lang="es-UY" sz="8000" b="1" dirty="0" smtClean="0"/>
              <a:t>El aumento (&gt;) de │CA│ anual es ≈ 4 </a:t>
            </a:r>
            <a:r>
              <a:rPr lang="es-UY" sz="8000" b="1" dirty="0" err="1" smtClean="0"/>
              <a:t>PgC</a:t>
            </a:r>
            <a:r>
              <a:rPr lang="es-UY" sz="8000" b="1" dirty="0" smtClean="0"/>
              <a:t> /año (1 </a:t>
            </a:r>
            <a:r>
              <a:rPr lang="es-UY" sz="8000" b="1" dirty="0" err="1" smtClean="0"/>
              <a:t>PgC</a:t>
            </a:r>
            <a:r>
              <a:rPr lang="es-UY" sz="8000" b="1" dirty="0" smtClean="0"/>
              <a:t> = 105 g o Giga Toneladas </a:t>
            </a:r>
            <a:r>
              <a:rPr lang="es-UY" sz="8000" b="1" dirty="0" err="1" smtClean="0"/>
              <a:t>Gt</a:t>
            </a:r>
            <a:r>
              <a:rPr lang="es-UY" sz="8000" b="1" dirty="0" smtClean="0"/>
              <a:t> /a). El │CA│ es ≈ 589 +/- 240 +/- 10 </a:t>
            </a:r>
            <a:r>
              <a:rPr lang="es-UY" sz="8000" b="1" dirty="0" err="1" smtClean="0"/>
              <a:t>Gt</a:t>
            </a:r>
            <a:r>
              <a:rPr lang="es-UY" sz="8000" b="1" dirty="0" smtClean="0"/>
              <a:t>, donde +/ son las medias de los flujos (→) anuales de origen </a:t>
            </a:r>
            <a:r>
              <a:rPr lang="es-UY" sz="8000" b="1" dirty="0" err="1" smtClean="0"/>
              <a:t>antropogénico</a:t>
            </a:r>
            <a:r>
              <a:rPr lang="es-UY" sz="8000" b="1" dirty="0" smtClean="0"/>
              <a:t> (actividad humana) de la década 2000-2009, por lo tanto una perturbación del Ciclo del C (∆ Ciclo C).</a:t>
            </a:r>
          </a:p>
          <a:p>
            <a:endParaRPr lang="es-UY" sz="8000" b="1" dirty="0" smtClean="0"/>
          </a:p>
          <a:p>
            <a:r>
              <a:rPr lang="es-UY" sz="8000" b="1" dirty="0" smtClean="0"/>
              <a:t>Los grandes reservorios son la Atmósfera │A│, Océano │O│ y Tierra │T│(suelos + biosfera terrestre-BT). </a:t>
            </a:r>
          </a:p>
          <a:p>
            <a:endParaRPr lang="es-UY" sz="8000" b="1" dirty="0"/>
          </a:p>
          <a:p>
            <a:r>
              <a:rPr lang="es-UY" sz="8000" b="1" dirty="0" smtClean="0"/>
              <a:t>La Biosfera es la suma (∑) biosfera terrestre (BT) + biosfera oceánica (BO). </a:t>
            </a:r>
          </a:p>
          <a:p>
            <a:endParaRPr lang="es-UY" sz="5600" b="1" dirty="0" smtClean="0"/>
          </a:p>
          <a:p>
            <a:endParaRPr lang="es-UY" sz="2400" dirty="0" smtClean="0"/>
          </a:p>
          <a:p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197868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Conceptos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clave y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Simbología</a:t>
            </a:r>
            <a:endParaRPr lang="es-UY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696744"/>
          </a:xfrm>
        </p:spPr>
        <p:txBody>
          <a:bodyPr>
            <a:noAutofit/>
          </a:bodyPr>
          <a:lstStyle/>
          <a:p>
            <a:r>
              <a:rPr lang="es-UY" sz="2000" b="1" dirty="0" smtClean="0"/>
              <a:t>≈ 1/5 del C total es reciclado (↔) cada año por la BT y los procesos fisicoquímicos del Océano.</a:t>
            </a:r>
          </a:p>
          <a:p>
            <a:endParaRPr lang="es-UY" sz="2000" b="1" dirty="0" smtClean="0"/>
          </a:p>
          <a:p>
            <a:r>
              <a:rPr lang="es-UY" sz="2000" b="1" dirty="0" smtClean="0"/>
              <a:t>Interface A↔O. La ∑│CA│+ │CO│ es&gt;&gt; │CA│. La ↗ de sólo 2%│CO│↑100% el │CA│.</a:t>
            </a:r>
          </a:p>
          <a:p>
            <a:endParaRPr lang="es-UY" sz="2000" b="1" dirty="0" smtClean="0"/>
          </a:p>
          <a:p>
            <a:r>
              <a:rPr lang="es-UY" sz="2000" b="1" dirty="0" smtClean="0"/>
              <a:t>A las escalas temporales que nos conciernen el C ↗ a la A, C02 no es destruido sino redistribuido entre │R│ por lo cual el C02 es diferente de otros GEI que son destruidos químicamente en la │A│.</a:t>
            </a:r>
          </a:p>
          <a:p>
            <a:endParaRPr lang="es-UY" sz="2000" b="1" dirty="0" smtClean="0"/>
          </a:p>
          <a:p>
            <a:r>
              <a:rPr lang="es-UY" sz="2000" b="1" dirty="0" smtClean="0"/>
              <a:t>Tiempo de ↔ “</a:t>
            </a:r>
            <a:r>
              <a:rPr lang="es-UY" sz="2000" b="1" dirty="0" err="1" smtClean="0"/>
              <a:t>Turnover</a:t>
            </a:r>
            <a:r>
              <a:rPr lang="es-UY" sz="2000" b="1" dirty="0" smtClean="0"/>
              <a:t>” desde &lt; 1 año a varias décadas (capa </a:t>
            </a:r>
            <a:r>
              <a:rPr lang="es-UY" sz="2000" b="1" dirty="0" err="1" smtClean="0"/>
              <a:t>OSuperficial</a:t>
            </a:r>
            <a:r>
              <a:rPr lang="es-UY" sz="2000" b="1" dirty="0" smtClean="0"/>
              <a:t> y BT) a milenios (</a:t>
            </a:r>
            <a:r>
              <a:rPr lang="es-UY" sz="2000" b="1" dirty="0" err="1" smtClean="0"/>
              <a:t>OProfundo</a:t>
            </a:r>
            <a:r>
              <a:rPr lang="es-UY" sz="2000" b="1" dirty="0" smtClean="0"/>
              <a:t> o Suelos profundos).  </a:t>
            </a:r>
          </a:p>
          <a:p>
            <a:endParaRPr lang="es-UY" sz="2000" b="1" dirty="0"/>
          </a:p>
          <a:p>
            <a:r>
              <a:rPr lang="es-UY" sz="2000" b="1" dirty="0" smtClean="0"/>
              <a:t>El C02 tiene una vida media () en la │A│ de ≈ 4 años, por lo cual un ↑50% │CA│  es removido en ≈ 30 años, un 30% en siglos y un 20% en milenios. Se usa una cifra estimada grosera de ≈ 100 años como vida media del │CA│.</a:t>
            </a:r>
          </a:p>
          <a:p>
            <a:endParaRPr lang="es-UY" sz="2000" b="1" dirty="0" smtClean="0"/>
          </a:p>
          <a:p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188853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Conceptos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 clave y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Simbología</a:t>
            </a:r>
            <a:endParaRPr lang="es-UY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s-UY" sz="2000" b="1" dirty="0" smtClean="0"/>
              <a:t>Antes de la perturbación humana del Ciclo del C en 1750 (pre-1750) los ↔ de C eran casi constantes y la │CA│ era≈ 280 +/- 20 ppm (partes por millón). </a:t>
            </a:r>
          </a:p>
          <a:p>
            <a:endParaRPr lang="es-UY" sz="2000" b="1" dirty="0"/>
          </a:p>
          <a:p>
            <a:r>
              <a:rPr lang="es-UY" sz="2000" b="1" dirty="0" smtClean="0"/>
              <a:t>Post-1750 se ↗ ≈ 600 x 103Gt al │CA│ por la quema de combustibles fósiles (QCF), ↑43% el │CA│ llegando a niveles &gt; que en los últimos 650.000 años.</a:t>
            </a:r>
          </a:p>
          <a:p>
            <a:endParaRPr lang="es-UY" sz="2000" b="1" dirty="0"/>
          </a:p>
          <a:p>
            <a:r>
              <a:rPr lang="es-UY" sz="2000" b="1" dirty="0" smtClean="0">
                <a:solidFill>
                  <a:schemeClr val="bg1">
                    <a:lumMod val="50000"/>
                  </a:schemeClr>
                </a:solidFill>
              </a:rPr>
              <a:t>Fig. 3.1 en adjunto </a:t>
            </a:r>
            <a:r>
              <a:rPr lang="es-UY" sz="2000" b="1" dirty="0" err="1" smtClean="0">
                <a:solidFill>
                  <a:schemeClr val="bg1">
                    <a:lumMod val="50000"/>
                  </a:schemeClr>
                </a:solidFill>
              </a:rPr>
              <a:t>doc</a:t>
            </a:r>
            <a:endParaRPr lang="es-UY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UY" sz="2000" b="1" dirty="0" smtClean="0">
                <a:solidFill>
                  <a:schemeClr val="bg1">
                    <a:lumMod val="50000"/>
                  </a:schemeClr>
                </a:solidFill>
              </a:rPr>
              <a:t>Por ej. En Marzo 2017 la concentración atmosférica era</a:t>
            </a:r>
          </a:p>
          <a:p>
            <a:r>
              <a:rPr lang="en-US" sz="2000" u="sng" dirty="0">
                <a:hlinkClick r:id="rId3"/>
              </a:rPr>
              <a:t>https://www.co2.earth</a:t>
            </a:r>
            <a:r>
              <a:rPr lang="en-US" sz="2000" u="sng" dirty="0" smtClean="0">
                <a:hlinkClick r:id="rId3"/>
              </a:rPr>
              <a:t>/</a:t>
            </a:r>
            <a:r>
              <a:rPr lang="en-US" sz="2000" u="sng" dirty="0" smtClean="0"/>
              <a:t> </a:t>
            </a:r>
            <a:r>
              <a:rPr lang="en-US" sz="2000" dirty="0" smtClean="0"/>
              <a:t>March </a:t>
            </a:r>
            <a:r>
              <a:rPr lang="en-US" sz="2000" dirty="0"/>
              <a:t>2017 </a:t>
            </a:r>
            <a:r>
              <a:rPr lang="en-US" sz="2000" b="1" dirty="0"/>
              <a:t>407.05 parts per million (ppm), </a:t>
            </a:r>
            <a:r>
              <a:rPr lang="en-US" sz="2000" dirty="0"/>
              <a:t>Mauna Loa Observatory, Hawaii (Scripps), Preliminary data </a:t>
            </a:r>
            <a:r>
              <a:rPr lang="en-US" sz="2000" dirty="0" smtClean="0"/>
              <a:t>released April </a:t>
            </a:r>
            <a:r>
              <a:rPr lang="en-US" sz="2000" dirty="0"/>
              <a:t>3, 2017</a:t>
            </a:r>
            <a:r>
              <a:rPr lang="en-US" sz="2000" dirty="0" smtClean="0"/>
              <a:t>.</a:t>
            </a:r>
          </a:p>
          <a:p>
            <a:endParaRPr lang="es-UY" sz="2000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56895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10815"/>
            <a:ext cx="8229600" cy="775519"/>
          </a:xfrm>
        </p:spPr>
        <p:txBody>
          <a:bodyPr>
            <a:normAutofit/>
          </a:bodyPr>
          <a:lstStyle/>
          <a:p>
            <a:r>
              <a:rPr lang="es-UY" sz="2800" b="1" dirty="0" smtClean="0">
                <a:solidFill>
                  <a:srgbClr val="FF0000"/>
                </a:solidFill>
              </a:rPr>
              <a:t>Monitoreo del C02 atmosférico │CA│ </a:t>
            </a:r>
            <a:endParaRPr lang="es-UY" sz="2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55000" lnSpcReduction="20000"/>
          </a:bodyPr>
          <a:lstStyle/>
          <a:p>
            <a:r>
              <a:rPr lang="es-UY" sz="3600" b="1" dirty="0" smtClean="0"/>
              <a:t>La medición precisa de │CA│ se inició en </a:t>
            </a:r>
            <a:r>
              <a:rPr lang="es-UY" sz="3600" b="1" u="sng" dirty="0" err="1" smtClean="0"/>
              <a:t>Mauna</a:t>
            </a:r>
            <a:r>
              <a:rPr lang="es-UY" sz="3600" b="1" u="sng" dirty="0" smtClean="0"/>
              <a:t>  Loa </a:t>
            </a:r>
            <a:r>
              <a:rPr lang="es-UY" sz="3600" b="1" dirty="0" smtClean="0"/>
              <a:t>(Big Island, </a:t>
            </a:r>
            <a:r>
              <a:rPr lang="es-UY" sz="3600" b="1" dirty="0" err="1" smtClean="0"/>
              <a:t>Hawaii</a:t>
            </a:r>
            <a:r>
              <a:rPr lang="es-UY" sz="3600" b="1" dirty="0" smtClean="0"/>
              <a:t>) en 1959. </a:t>
            </a:r>
          </a:p>
          <a:p>
            <a:endParaRPr lang="es-UY" sz="3600" b="1" dirty="0"/>
          </a:p>
          <a:p>
            <a:r>
              <a:rPr lang="es-UY" sz="3600" b="1" dirty="0" smtClean="0"/>
              <a:t>Muestra que entre 1995-2010 ↑ a una taza de ≈2 ppm/año, &gt; a la previa de ≈ 1.5 ppm/año en la década de 1990 (1990s) lo cual ↑+ 4 </a:t>
            </a:r>
            <a:r>
              <a:rPr lang="es-UY" sz="3600" b="1" dirty="0" err="1" smtClean="0"/>
              <a:t>Gt</a:t>
            </a:r>
            <a:r>
              <a:rPr lang="es-UY" sz="3600" b="1" dirty="0" smtClean="0"/>
              <a:t> C el │CA│ cada año.</a:t>
            </a:r>
          </a:p>
          <a:p>
            <a:endParaRPr lang="es-UY" sz="3600" b="1" dirty="0" smtClean="0"/>
          </a:p>
          <a:p>
            <a:r>
              <a:rPr lang="es-UY" sz="3600" b="1" dirty="0" smtClean="0"/>
              <a:t>Se conoce ≈ cuanto carbón, petróleo y gas se queman/año para calefacción, energía, transporte, industria. Esta QCF ↑│CA│ ≈ 2.5%/año entre 2000-2010. Otra parte proviene del ∆ de Uso del Suelo-</a:t>
            </a:r>
            <a:r>
              <a:rPr lang="es-UY" sz="3600" b="1" dirty="0" err="1" smtClean="0"/>
              <a:t>UdS</a:t>
            </a:r>
            <a:r>
              <a:rPr lang="es-UY" sz="3600" b="1" dirty="0" smtClean="0"/>
              <a:t> (Deforestación tropical parcialmente equilibrada por la reforestación) (</a:t>
            </a:r>
            <a:r>
              <a:rPr lang="es-UY" sz="3600" b="1" dirty="0" smtClean="0">
                <a:solidFill>
                  <a:schemeClr val="bg1">
                    <a:lumMod val="50000"/>
                  </a:schemeClr>
                </a:solidFill>
              </a:rPr>
              <a:t>Fig. 3.3</a:t>
            </a:r>
            <a:r>
              <a:rPr lang="es-UY" sz="3600" b="1" dirty="0" smtClean="0"/>
              <a:t>.). </a:t>
            </a:r>
          </a:p>
          <a:p>
            <a:endParaRPr lang="es-UY" sz="3600" b="1" dirty="0" smtClean="0"/>
          </a:p>
          <a:p>
            <a:r>
              <a:rPr lang="es-UY" sz="3600" b="1" dirty="0" smtClean="0"/>
              <a:t>Para la década que terminó en 2011 en ≈ 9Gt/a (QCF + ∆ </a:t>
            </a:r>
            <a:r>
              <a:rPr lang="es-UY" sz="3600" b="1" dirty="0" err="1" smtClean="0"/>
              <a:t>UdS</a:t>
            </a:r>
            <a:r>
              <a:rPr lang="es-UY" sz="3600" b="1" dirty="0" smtClean="0"/>
              <a:t>) de los cuales ≈ 75% por QCF</a:t>
            </a:r>
          </a:p>
          <a:p>
            <a:endParaRPr lang="es-UY" sz="3600" b="1" dirty="0" smtClean="0"/>
          </a:p>
          <a:p>
            <a:r>
              <a:rPr lang="es-UY" sz="3600" b="1" dirty="0" smtClean="0"/>
              <a:t>Dado que el ↑│</a:t>
            </a:r>
            <a:r>
              <a:rPr lang="es-UY" sz="3600" b="1" dirty="0" err="1" smtClean="0"/>
              <a:t>CA│fue</a:t>
            </a:r>
            <a:r>
              <a:rPr lang="es-UY" sz="3600" b="1" dirty="0" smtClean="0"/>
              <a:t> sólo 4 </a:t>
            </a:r>
            <a:r>
              <a:rPr lang="es-UY" sz="3600" b="1" dirty="0" err="1" smtClean="0"/>
              <a:t>Gt</a:t>
            </a:r>
            <a:r>
              <a:rPr lang="es-UY" sz="3600" b="1" dirty="0" smtClean="0"/>
              <a:t> C/a (o sea un 40% fue ↗ A), el 60% restante fue absorbido (</a:t>
            </a:r>
            <a:r>
              <a:rPr lang="es-UY" sz="3600" b="1" dirty="0" err="1" smtClean="0"/>
              <a:t>sink</a:t>
            </a:r>
            <a:r>
              <a:rPr lang="es-UY" sz="3600" b="1" dirty="0" smtClean="0"/>
              <a:t>) por │O│ y Tierra │T│ actuando como </a:t>
            </a:r>
            <a:r>
              <a:rPr lang="es-UY" sz="3600" b="1" u="sng" dirty="0" smtClean="0"/>
              <a:t>sumideros de C</a:t>
            </a:r>
            <a:r>
              <a:rPr lang="es-UY" sz="3600" b="1" dirty="0" smtClean="0"/>
              <a:t>.</a:t>
            </a:r>
          </a:p>
          <a:p>
            <a:endParaRPr lang="es-UY" sz="3600" b="1" dirty="0" smtClean="0"/>
          </a:p>
          <a:p>
            <a:r>
              <a:rPr lang="es-UY" sz="3600" b="1" dirty="0" smtClean="0"/>
              <a:t>≈95 de </a:t>
            </a:r>
            <a:r>
              <a:rPr lang="es-UY" sz="3600" b="1" dirty="0" err="1" smtClean="0"/>
              <a:t>de</a:t>
            </a:r>
            <a:r>
              <a:rPr lang="es-UY" sz="3600" b="1" dirty="0" smtClean="0"/>
              <a:t> la QCF se da en el Hemisferio Norte (HN) o sea que hay + C (≈ 2 ppm) en el HN que en el HS y  ↑ en paralelo al ↑ de las ↗C.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8280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lnSpcReduction="10000"/>
          </a:bodyPr>
          <a:lstStyle/>
          <a:p>
            <a:r>
              <a:rPr lang="es-UY" sz="2000" b="1" dirty="0" smtClean="0"/>
              <a:t>≈ </a:t>
            </a:r>
            <a:r>
              <a:rPr lang="es-UY" sz="2000" b="1" dirty="0"/>
              <a:t>80 </a:t>
            </a:r>
            <a:r>
              <a:rPr lang="es-UY" sz="2000" b="1" dirty="0" err="1"/>
              <a:t>Gt</a:t>
            </a:r>
            <a:r>
              <a:rPr lang="es-UY" sz="2000" b="1" dirty="0"/>
              <a:t> C0</a:t>
            </a:r>
            <a:r>
              <a:rPr lang="es-UY" sz="2000" b="1" baseline="-25000" dirty="0"/>
              <a:t>2</a:t>
            </a:r>
            <a:r>
              <a:rPr lang="es-UY" sz="2000" b="1" dirty="0"/>
              <a:t>/a A↔O siendo el equilibrio tal que si ↑10%│C</a:t>
            </a:r>
            <a:r>
              <a:rPr lang="es-UY" sz="2000" b="1" baseline="-25000" dirty="0"/>
              <a:t>A</a:t>
            </a:r>
            <a:r>
              <a:rPr lang="es-UY" sz="2000" b="1" dirty="0"/>
              <a:t>│→↑1%│C</a:t>
            </a:r>
            <a:r>
              <a:rPr lang="es-UY" sz="2000" b="1" baseline="-25000" dirty="0"/>
              <a:t>O</a:t>
            </a:r>
            <a:r>
              <a:rPr lang="es-UY" sz="2000" b="1" dirty="0"/>
              <a:t>│→ (un 10%), lo cual se da en la capa superficial (≈ 100m) del O (</a:t>
            </a:r>
            <a:r>
              <a:rPr lang="es-UY" sz="2000" b="1" dirty="0" err="1"/>
              <a:t>A↔O</a:t>
            </a:r>
            <a:r>
              <a:rPr lang="es-UY" sz="2000" b="1" baseline="-25000" dirty="0" err="1"/>
              <a:t>Superficial</a:t>
            </a:r>
            <a:r>
              <a:rPr lang="es-UY" sz="2000" b="1" dirty="0"/>
              <a:t>) (regida por procesos fisicoquímicos de difusión de primer orden a favor de gradiente de [</a:t>
            </a:r>
            <a:r>
              <a:rPr lang="es-UY" sz="2000" b="1" dirty="0" err="1"/>
              <a:t>A↔O</a:t>
            </a:r>
            <a:r>
              <a:rPr lang="es-UY" sz="2000" b="1" baseline="-25000" dirty="0" err="1"/>
              <a:t>Superficial</a:t>
            </a:r>
            <a:r>
              <a:rPr lang="es-UY" sz="2000" b="1" dirty="0"/>
              <a:t>].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Por </a:t>
            </a:r>
            <a:r>
              <a:rPr lang="es-UY" sz="2000" b="1" dirty="0"/>
              <a:t>lo tanto la mayoría del 60% es absorbido rápidamente. La absorción del C en el </a:t>
            </a:r>
            <a:r>
              <a:rPr lang="es-UY" sz="2000" b="1" dirty="0" err="1"/>
              <a:t>O</a:t>
            </a:r>
            <a:r>
              <a:rPr lang="es-UY" sz="2000" b="1" baseline="-25000" dirty="0" err="1"/>
              <a:t>Profundo</a:t>
            </a:r>
            <a:r>
              <a:rPr lang="es-UY" sz="2000" b="1" dirty="0"/>
              <a:t> es &gt;&gt; lenta (100s-1000s años). Este proceso lento del </a:t>
            </a:r>
            <a:r>
              <a:rPr lang="es-UY" sz="2000" b="1" dirty="0" err="1"/>
              <a:t>O</a:t>
            </a:r>
            <a:r>
              <a:rPr lang="es-UY" sz="2000" b="1" baseline="-25000" dirty="0" err="1"/>
              <a:t>Profundo</a:t>
            </a:r>
            <a:r>
              <a:rPr lang="es-UY" sz="2000" b="1" baseline="-25000" dirty="0"/>
              <a:t> </a:t>
            </a:r>
            <a:r>
              <a:rPr lang="es-UY" sz="2000" b="1" dirty="0"/>
              <a:t>se conoce como </a:t>
            </a:r>
            <a:r>
              <a:rPr lang="es-UY" sz="2000" b="1" u="sng" dirty="0"/>
              <a:t>“Bomba de Solubilidad del C0</a:t>
            </a:r>
            <a:r>
              <a:rPr lang="es-UY" sz="2000" b="1" u="sng" baseline="-25000" dirty="0"/>
              <a:t>2</a:t>
            </a:r>
            <a:r>
              <a:rPr lang="es-UY" sz="2000" b="1" u="sng" dirty="0"/>
              <a:t>”</a:t>
            </a:r>
            <a:r>
              <a:rPr lang="es-UY" sz="2000" b="1" dirty="0"/>
              <a:t> (regida por procesos fisicoquímicos de solubilidad </a:t>
            </a:r>
            <a:r>
              <a:rPr lang="es-UY" sz="2000" b="1" dirty="0" smtClean="0"/>
              <a:t>-en agua marina- gobernados </a:t>
            </a:r>
            <a:r>
              <a:rPr lang="es-UY" sz="2000" b="1" dirty="0"/>
              <a:t>por la temperatura, salinidad y presión). </a:t>
            </a:r>
            <a:endParaRPr lang="es-UY" sz="2000" b="1" dirty="0" smtClean="0"/>
          </a:p>
          <a:p>
            <a:endParaRPr lang="es-UY" sz="2000" b="1" dirty="0"/>
          </a:p>
          <a:p>
            <a:r>
              <a:rPr lang="es-UY" sz="2000" b="1" dirty="0" smtClean="0"/>
              <a:t>Por </a:t>
            </a:r>
            <a:r>
              <a:rPr lang="es-UY" sz="2000" b="1" dirty="0"/>
              <a:t>lo tanto, a pesar de su gran capacidad y rapidez del proceso A↔O y el tamaño del │CO│, como sólo un % menor del C0</a:t>
            </a:r>
            <a:r>
              <a:rPr lang="es-UY" sz="2000" b="1" baseline="-25000" dirty="0"/>
              <a:t>2</a:t>
            </a:r>
            <a:r>
              <a:rPr lang="es-UY" sz="2000" b="1" dirty="0"/>
              <a:t> está en él, a escalas temporales cortas sólo el </a:t>
            </a:r>
            <a:r>
              <a:rPr lang="es-UY" sz="2000" b="1" dirty="0" err="1"/>
              <a:t>O</a:t>
            </a:r>
            <a:r>
              <a:rPr lang="es-UY" sz="2000" b="1" baseline="-25000" dirty="0" err="1"/>
              <a:t>Superficial</a:t>
            </a:r>
            <a:r>
              <a:rPr lang="es-UY" sz="2000" b="1" baseline="-25000" dirty="0"/>
              <a:t> </a:t>
            </a:r>
            <a:r>
              <a:rPr lang="es-UY" sz="2000" b="1" dirty="0"/>
              <a:t>interviene en el </a:t>
            </a:r>
            <a:r>
              <a:rPr lang="es-UY" sz="2000" b="1" dirty="0" err="1"/>
              <a:t>turnover</a:t>
            </a:r>
            <a:r>
              <a:rPr lang="es-UY" sz="2000" b="1" dirty="0"/>
              <a:t> del C</a:t>
            </a:r>
            <a:r>
              <a:rPr lang="es-UY" sz="2000" b="1" dirty="0" smtClean="0"/>
              <a:t>.</a:t>
            </a:r>
          </a:p>
          <a:p>
            <a:endParaRPr lang="es-UY" sz="2000" b="1" dirty="0"/>
          </a:p>
          <a:p>
            <a:r>
              <a:rPr lang="es-UY" sz="2000" b="1" dirty="0"/>
              <a:t>Se cree que el ↑° C y la ↓de la taza de A↔O y el @ C del </a:t>
            </a:r>
            <a:r>
              <a:rPr lang="es-UY" sz="2000" b="1" dirty="0" err="1"/>
              <a:t>O</a:t>
            </a:r>
            <a:r>
              <a:rPr lang="es-UY" sz="2000" b="1" baseline="-25000" dirty="0" err="1"/>
              <a:t>Superficial</a:t>
            </a:r>
            <a:r>
              <a:rPr lang="es-UY" sz="2000" b="1" dirty="0"/>
              <a:t>, ↓ C0</a:t>
            </a:r>
            <a:r>
              <a:rPr lang="es-UY" sz="2000" b="1" baseline="-25000" dirty="0"/>
              <a:t>2</a:t>
            </a:r>
            <a:r>
              <a:rPr lang="es-UY" sz="2000" b="1" dirty="0"/>
              <a:t>A↔O</a:t>
            </a:r>
            <a:r>
              <a:rPr lang="es-UY" sz="2000" b="1" dirty="0" smtClean="0"/>
              <a:t>.</a:t>
            </a:r>
          </a:p>
          <a:p>
            <a:endParaRPr lang="es-UY" sz="2000" b="1" dirty="0" smtClean="0"/>
          </a:p>
          <a:p>
            <a:r>
              <a:rPr lang="es-UY" sz="2000" b="1" dirty="0" smtClean="0"/>
              <a:t>La actividad biológica del │O│ juega un rol importante pues la BO tiene un ↑</a:t>
            </a:r>
            <a:r>
              <a:rPr lang="es-UY" sz="2000" b="1" dirty="0" err="1" smtClean="0"/>
              <a:t>Turnover</a:t>
            </a:r>
            <a:r>
              <a:rPr lang="es-UY" sz="2000" b="1" dirty="0" smtClean="0"/>
              <a:t> (@BO). </a:t>
            </a:r>
          </a:p>
          <a:p>
            <a:endParaRPr lang="es-UY" sz="2000" b="1" dirty="0" smtClean="0"/>
          </a:p>
          <a:p>
            <a:r>
              <a:rPr lang="es-UY" sz="2000" b="1" dirty="0" smtClean="0"/>
              <a:t>La producción de BO (PBO) es un ~30% de la PBT. Un % menor del C del </a:t>
            </a:r>
            <a:r>
              <a:rPr lang="es-UY" sz="2000" b="1" dirty="0" err="1" smtClean="0"/>
              <a:t>Plankton</a:t>
            </a:r>
            <a:r>
              <a:rPr lang="es-UY" sz="2000" b="1" dirty="0" smtClean="0"/>
              <a:t> oceánico sedimenta al </a:t>
            </a:r>
            <a:r>
              <a:rPr lang="es-UY" sz="2000" b="1" dirty="0" err="1" smtClean="0"/>
              <a:t>O</a:t>
            </a:r>
            <a:r>
              <a:rPr lang="es-UY" sz="2000" b="1" baseline="-25000" dirty="0" err="1" smtClean="0"/>
              <a:t>Profundo</a:t>
            </a:r>
            <a:r>
              <a:rPr lang="es-UY" sz="2000" b="1" baseline="-25000" dirty="0" smtClean="0"/>
              <a:t> </a:t>
            </a:r>
            <a:r>
              <a:rPr lang="es-UY" sz="2000" b="1" dirty="0" smtClean="0"/>
              <a:t>saliendo del @C por 100s-1000s años. Esto se conoce como  </a:t>
            </a:r>
            <a:r>
              <a:rPr lang="es-UY" sz="2000" b="1" dirty="0" smtClean="0">
                <a:solidFill>
                  <a:srgbClr val="00B050"/>
                </a:solidFill>
              </a:rPr>
              <a:t>“La Bomba biológica del C02”.</a:t>
            </a:r>
          </a:p>
          <a:p>
            <a:endParaRPr lang="es-UY" sz="2000" b="1" dirty="0" smtClean="0"/>
          </a:p>
          <a:p>
            <a:endParaRPr lang="es-UY" sz="2000" b="1" dirty="0"/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9225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89831"/>
          </a:xfrm>
        </p:spPr>
        <p:txBody>
          <a:bodyPr>
            <a:noAutofit/>
          </a:bodyPr>
          <a:lstStyle/>
          <a:p>
            <a:r>
              <a:rPr lang="es-UY" sz="2400" b="1" dirty="0" smtClean="0">
                <a:solidFill>
                  <a:srgbClr val="FF0000"/>
                </a:solidFill>
              </a:rPr>
              <a:t>Concentraciones de C02 Marzo-Abril 2019 y 2020</a:t>
            </a:r>
            <a:endParaRPr lang="es-UY" sz="2400" b="1" dirty="0">
              <a:solidFill>
                <a:srgbClr val="FF00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62500" lnSpcReduction="20000"/>
          </a:bodyPr>
          <a:lstStyle/>
          <a:p>
            <a:r>
              <a:rPr lang="es-UY" b="1" dirty="0" err="1"/>
              <a:t>Daily</a:t>
            </a:r>
            <a:r>
              <a:rPr lang="es-UY" b="1" dirty="0"/>
              <a:t> CO</a:t>
            </a:r>
            <a:r>
              <a:rPr lang="es-UY" b="1" baseline="-25000" dirty="0"/>
              <a:t>2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  <a:p>
            <a:r>
              <a:rPr lang="es-UY" dirty="0" err="1">
                <a:hlinkClick r:id="rId2"/>
              </a:rPr>
              <a:t>Apr</a:t>
            </a:r>
            <a:r>
              <a:rPr lang="es-UY" dirty="0">
                <a:hlinkClick r:id="rId2"/>
              </a:rPr>
              <a:t>. 21, 2020:  </a:t>
            </a:r>
            <a:r>
              <a:rPr lang="es-UY" b="1" dirty="0">
                <a:hlinkClick r:id="rId2"/>
              </a:rPr>
              <a:t>416.28 ppm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  <a:p>
            <a:r>
              <a:rPr lang="es-UY" dirty="0" err="1">
                <a:hlinkClick r:id="rId2"/>
              </a:rPr>
              <a:t>Apr</a:t>
            </a:r>
            <a:r>
              <a:rPr lang="es-UY" dirty="0">
                <a:hlinkClick r:id="rId2"/>
              </a:rPr>
              <a:t>. 21, 2019:  </a:t>
            </a:r>
            <a:r>
              <a:rPr lang="es-UY" b="1" dirty="0">
                <a:hlinkClick r:id="rId2"/>
              </a:rPr>
              <a:t>413.63 ppm</a:t>
            </a:r>
            <a:endParaRPr lang="es-UY" dirty="0"/>
          </a:p>
          <a:p>
            <a:endParaRPr lang="es-UY" b="1" dirty="0" smtClean="0"/>
          </a:p>
          <a:p>
            <a:r>
              <a:rPr lang="es-UY" b="1" dirty="0" err="1" smtClean="0"/>
              <a:t>March</a:t>
            </a:r>
            <a:r>
              <a:rPr lang="es-UY" b="1" dirty="0" smtClean="0"/>
              <a:t> </a:t>
            </a:r>
            <a:r>
              <a:rPr lang="es-UY" b="1" dirty="0"/>
              <a:t>CO</a:t>
            </a:r>
            <a:r>
              <a:rPr lang="es-UY" b="1" baseline="-25000" dirty="0"/>
              <a:t>2</a:t>
            </a:r>
            <a:r>
              <a:rPr lang="es-UY" b="1" dirty="0"/>
              <a:t/>
            </a:r>
            <a:br>
              <a:rPr lang="es-UY" b="1" dirty="0"/>
            </a:br>
            <a:endParaRPr lang="es-UY" dirty="0"/>
          </a:p>
          <a:p>
            <a:r>
              <a:rPr lang="es-UY" dirty="0">
                <a:hlinkClick r:id="rId3"/>
              </a:rPr>
              <a:t>Mar. 2020:  </a:t>
            </a:r>
            <a:r>
              <a:rPr lang="es-UY" b="1" dirty="0">
                <a:hlinkClick r:id="rId3"/>
              </a:rPr>
              <a:t>414.50 ppm</a:t>
            </a:r>
            <a:endParaRPr lang="es-UY" dirty="0"/>
          </a:p>
          <a:p>
            <a:r>
              <a:rPr lang="es-UY" dirty="0">
                <a:hlinkClick r:id="rId3"/>
              </a:rPr>
              <a:t>Mar. 2019:  </a:t>
            </a:r>
            <a:r>
              <a:rPr lang="es-UY" b="1" dirty="0">
                <a:hlinkClick r:id="rId3"/>
              </a:rPr>
              <a:t>411.97 ppm</a:t>
            </a:r>
            <a:endParaRPr lang="es-UY" dirty="0"/>
          </a:p>
          <a:p>
            <a:endParaRPr lang="es-UY" b="1" dirty="0" smtClean="0"/>
          </a:p>
          <a:p>
            <a:r>
              <a:rPr lang="es-UY" b="1" dirty="0" err="1" smtClean="0"/>
              <a:t>February</a:t>
            </a:r>
            <a:r>
              <a:rPr lang="es-UY" b="1" dirty="0" smtClean="0"/>
              <a:t> </a:t>
            </a:r>
            <a:r>
              <a:rPr lang="es-UY" b="1" dirty="0" err="1"/>
              <a:t>Temperature</a:t>
            </a:r>
            <a:r>
              <a:rPr lang="es-UY" b="1" dirty="0"/>
              <a:t/>
            </a:r>
            <a:br>
              <a:rPr lang="es-UY" b="1" dirty="0"/>
            </a:br>
            <a:endParaRPr lang="es-UY" dirty="0"/>
          </a:p>
          <a:p>
            <a:r>
              <a:rPr lang="es-UY" dirty="0">
                <a:hlinkClick r:id="rId4"/>
              </a:rPr>
              <a:t>2nd </a:t>
            </a:r>
            <a:r>
              <a:rPr lang="es-UY" dirty="0" err="1">
                <a:hlinkClick r:id="rId4"/>
              </a:rPr>
              <a:t>Warmest</a:t>
            </a:r>
            <a:r>
              <a:rPr lang="es-UY" dirty="0">
                <a:hlinkClick r:id="rId4"/>
              </a:rPr>
              <a:t> Feb. </a:t>
            </a:r>
            <a:r>
              <a:rPr lang="es-UY" dirty="0" err="1">
                <a:hlinkClick r:id="rId4"/>
              </a:rPr>
              <a:t>since</a:t>
            </a:r>
            <a:r>
              <a:rPr lang="es-UY" dirty="0">
                <a:hlinkClick r:id="rId4"/>
              </a:rPr>
              <a:t> 1880:  </a:t>
            </a:r>
            <a:r>
              <a:rPr lang="es-UY" b="1" dirty="0" smtClean="0">
                <a:hlinkClick r:id="rId4"/>
              </a:rPr>
              <a:t>2020</a:t>
            </a:r>
            <a:r>
              <a:rPr lang="es-UY" b="1" dirty="0" smtClean="0"/>
              <a:t> !!!!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  <a:p>
            <a:r>
              <a:rPr lang="es-UY" dirty="0" err="1">
                <a:hlinkClick r:id="rId4"/>
              </a:rPr>
              <a:t>Coolest</a:t>
            </a:r>
            <a:r>
              <a:rPr lang="es-UY" dirty="0">
                <a:hlinkClick r:id="rId4"/>
              </a:rPr>
              <a:t> Feb. </a:t>
            </a:r>
            <a:r>
              <a:rPr lang="es-UY" dirty="0" err="1">
                <a:hlinkClick r:id="rId4"/>
              </a:rPr>
              <a:t>since</a:t>
            </a:r>
            <a:r>
              <a:rPr lang="es-UY" dirty="0">
                <a:hlinkClick r:id="rId4"/>
              </a:rPr>
              <a:t> 1880:  </a:t>
            </a:r>
            <a:r>
              <a:rPr lang="es-UY" b="1" dirty="0">
                <a:hlinkClick r:id="rId4"/>
              </a:rPr>
              <a:t>1893 &amp; 1905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  <a:p>
            <a:r>
              <a:rPr lang="es-UY" dirty="0" smtClean="0"/>
              <a:t>Nota: Desde el inicio del Impacto en la actividad económica debido a la pandemia Coronavirus las emisiones han bajado temporalmente. Esto también pasó luego de 1989 con el desplome de la URSS.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314832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2200</Words>
  <Application>Microsoft Office PowerPoint</Application>
  <PresentationFormat>Presentación en pantalla (4:3)</PresentationFormat>
  <Paragraphs>210</Paragraphs>
  <Slides>19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Arial Narrow</vt:lpstr>
      <vt:lpstr>Calibri</vt:lpstr>
      <vt:lpstr>Helvetica</vt:lpstr>
      <vt:lpstr>Times New Roman</vt:lpstr>
      <vt:lpstr>Tema de Office</vt:lpstr>
      <vt:lpstr> Curso: LOS IMPULSORES DEL CAMBIO EN OCÉANOS Y COSTAS La maquinaria de la biosfera.   El Sistema Biogeoquímico Global: Ciclos del C,N,P Se adjunta doc con figuras  El dióxido de carbono (C02) y el Ciclo del Carbono (C)    </vt:lpstr>
      <vt:lpstr>Unidades usadas en el Ciclo de Carbono</vt:lpstr>
      <vt:lpstr>Anthropogenic Perturbation of the Global Carbon Cycle: Caused by anthropogenic activities, averaged globally for the decade 2004–2013 (GtCO2/yr) </vt:lpstr>
      <vt:lpstr>Conceptos clave y Simbología Fuente primaria: Global Warming: The Complete Briefing, Sir John Houghton, 5th Ed (2015), Cambridge University Press (UK).  </vt:lpstr>
      <vt:lpstr>Conceptos clave y Simbología</vt:lpstr>
      <vt:lpstr>Conceptos clave y Simbología</vt:lpstr>
      <vt:lpstr>Monitoreo del C02 atmosférico │CA│ </vt:lpstr>
      <vt:lpstr>Presentación de PowerPoint</vt:lpstr>
      <vt:lpstr>Concentraciones de C02 Marzo-Abril 2019 y 2020</vt:lpstr>
      <vt:lpstr>Presentación de PowerPoint</vt:lpstr>
      <vt:lpstr>Presentación de PowerPoint</vt:lpstr>
      <vt:lpstr>Nota aclaratoria</vt:lpstr>
      <vt:lpstr>Presentación de PowerPoint</vt:lpstr>
      <vt:lpstr>   Tabla 3.1. Componentes del presupuesto (balance) anual medio del carbono para los períodos 1981-89, 1990-99, 2000-09 y 2002-11 en GtC/año. Un flujo (-) de la tierra o el océano a la atmósfera equivale a una ganancia (+) en C de estos reservorios El rango de incertidumbre representa al intervalo de confianza 9 (de Tabla 6.1, IPCC WGI, 2013). </vt:lpstr>
      <vt:lpstr>Presentación de PowerPoint</vt:lpstr>
      <vt:lpstr>Presentación de PowerPoint</vt:lpstr>
      <vt:lpstr>Presentación de PowerPoint</vt:lpstr>
      <vt:lpstr>  Feedbacks ( mayores) en la atmósfera y biosfera </vt:lpstr>
      <vt:lpstr>Feedbacks (menores?) en la atmósfera y biosfera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Biogeoquímico Global   El dióxido de carbono (C02) y el Ciclo del Carbono (C)</dc:title>
  <dc:creator>Gustavo J Nagy</dc:creator>
  <cp:lastModifiedBy>Usuario</cp:lastModifiedBy>
  <cp:revision>44</cp:revision>
  <dcterms:created xsi:type="dcterms:W3CDTF">2020-04-22T14:04:19Z</dcterms:created>
  <dcterms:modified xsi:type="dcterms:W3CDTF">2020-04-29T20:34:05Z</dcterms:modified>
</cp:coreProperties>
</file>